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57" r:id="rId6"/>
    <p:sldId id="261" r:id="rId7"/>
    <p:sldId id="265" r:id="rId8"/>
    <p:sldId id="258" r:id="rId9"/>
    <p:sldId id="259" r:id="rId10"/>
    <p:sldId id="260" r:id="rId11"/>
    <p:sldId id="26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39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0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4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3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6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89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1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67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2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4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10/10/2021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07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kuva verkkoyhteyksistä valkoisella taustalla">
            <a:extLst>
              <a:ext uri="{FF2B5EF4-FFF2-40B4-BE49-F238E27FC236}">
                <a16:creationId xmlns:a16="http://schemas.microsoft.com/office/drawing/2014/main" id="{E5460E79-599B-4F88-ADFE-8078505BBE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49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898FA35-B55D-44B7-9A7D-57C57A4A6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1524000"/>
            <a:ext cx="9144000" cy="381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8000" y="2320213"/>
            <a:ext cx="6095999" cy="1317493"/>
          </a:xfrm>
        </p:spPr>
        <p:txBody>
          <a:bodyPr anchor="b">
            <a:normAutofit/>
          </a:bodyPr>
          <a:lstStyle/>
          <a:p>
            <a:pPr algn="ctr"/>
            <a:r>
              <a:rPr lang="fi-FI" dirty="0"/>
              <a:t>Atomit voivat muuttua ioneiksi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10422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8117E5-EC9B-4DF7-9EA2-FDE24C6BA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391" y="902097"/>
            <a:ext cx="8476434" cy="3359621"/>
          </a:xfrm>
        </p:spPr>
        <p:txBody>
          <a:bodyPr>
            <a:normAutofit/>
          </a:bodyPr>
          <a:lstStyle/>
          <a:p>
            <a:r>
              <a:rPr lang="fi-FI" dirty="0"/>
              <a:t>Kemiallisessa reaktiossa ainoastaan atomin uloimman elektronikuoren rakenne muuttuu</a:t>
            </a:r>
          </a:p>
          <a:p>
            <a:pPr lvl="1"/>
            <a:r>
              <a:rPr lang="fi-FI" b="0" dirty="0">
                <a:sym typeface="Wingdings" panose="05000000000000000000" pitchFamily="2" charset="2"/>
              </a:rPr>
              <a:t> Atomin rakennetta riittää kuvaamaan ________________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6F9BA131-971D-4AAD-8A65-2FFB2B311F94}"/>
              </a:ext>
            </a:extLst>
          </p:cNvPr>
          <p:cNvSpPr/>
          <p:nvPr/>
        </p:nvSpPr>
        <p:spPr>
          <a:xfrm>
            <a:off x="3664896" y="4039825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A3EDAC17-A1B7-4625-8B4C-F868631E830A}"/>
              </a:ext>
            </a:extLst>
          </p:cNvPr>
          <p:cNvSpPr txBox="1"/>
          <p:nvPr/>
        </p:nvSpPr>
        <p:spPr>
          <a:xfrm>
            <a:off x="3789741" y="4185899"/>
            <a:ext cx="53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9+</a:t>
            </a:r>
          </a:p>
        </p:txBody>
      </p:sp>
      <p:sp>
        <p:nvSpPr>
          <p:cNvPr id="20" name="Ellipsi 19">
            <a:extLst>
              <a:ext uri="{FF2B5EF4-FFF2-40B4-BE49-F238E27FC236}">
                <a16:creationId xmlns:a16="http://schemas.microsoft.com/office/drawing/2014/main" id="{C0C606EE-9A0F-4550-AB4C-C3D3C02AA9AF}"/>
              </a:ext>
            </a:extLst>
          </p:cNvPr>
          <p:cNvSpPr/>
          <p:nvPr/>
        </p:nvSpPr>
        <p:spPr>
          <a:xfrm>
            <a:off x="3438437" y="3795919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>
            <a:extLst>
              <a:ext uri="{FF2B5EF4-FFF2-40B4-BE49-F238E27FC236}">
                <a16:creationId xmlns:a16="http://schemas.microsoft.com/office/drawing/2014/main" id="{ED717F86-64B4-480E-AB09-ABDDE522EF4E}"/>
              </a:ext>
            </a:extLst>
          </p:cNvPr>
          <p:cNvSpPr/>
          <p:nvPr/>
        </p:nvSpPr>
        <p:spPr>
          <a:xfrm>
            <a:off x="3150951" y="3530846"/>
            <a:ext cx="1699098" cy="1679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>
            <a:extLst>
              <a:ext uri="{FF2B5EF4-FFF2-40B4-BE49-F238E27FC236}">
                <a16:creationId xmlns:a16="http://schemas.microsoft.com/office/drawing/2014/main" id="{1A578CCB-F586-48DD-A5B5-D3A26DCE57E5}"/>
              </a:ext>
            </a:extLst>
          </p:cNvPr>
          <p:cNvSpPr/>
          <p:nvPr/>
        </p:nvSpPr>
        <p:spPr>
          <a:xfrm>
            <a:off x="3926037" y="371464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>
            <a:extLst>
              <a:ext uri="{FF2B5EF4-FFF2-40B4-BE49-F238E27FC236}">
                <a16:creationId xmlns:a16="http://schemas.microsoft.com/office/drawing/2014/main" id="{A1B1D726-64F3-4F20-8810-DBB85E93027A}"/>
              </a:ext>
            </a:extLst>
          </p:cNvPr>
          <p:cNvSpPr/>
          <p:nvPr/>
        </p:nvSpPr>
        <p:spPr>
          <a:xfrm>
            <a:off x="3825091" y="343033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7AF38B6E-9208-4548-A937-40BE83670C65}"/>
              </a:ext>
            </a:extLst>
          </p:cNvPr>
          <p:cNvSpPr/>
          <p:nvPr/>
        </p:nvSpPr>
        <p:spPr>
          <a:xfrm>
            <a:off x="3082100" y="433336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4565D9B9-FDEA-42E6-A050-314E7ED5D479}"/>
              </a:ext>
            </a:extLst>
          </p:cNvPr>
          <p:cNvSpPr/>
          <p:nvPr/>
        </p:nvSpPr>
        <p:spPr>
          <a:xfrm>
            <a:off x="3873362" y="512879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>
            <a:extLst>
              <a:ext uri="{FF2B5EF4-FFF2-40B4-BE49-F238E27FC236}">
                <a16:creationId xmlns:a16="http://schemas.microsoft.com/office/drawing/2014/main" id="{BBD67DF8-4A2B-4916-B2EB-C5D7AD1FC963}"/>
              </a:ext>
            </a:extLst>
          </p:cNvPr>
          <p:cNvSpPr/>
          <p:nvPr/>
        </p:nvSpPr>
        <p:spPr>
          <a:xfrm>
            <a:off x="3073527" y="409502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9357B731-1910-4154-805B-6DA504AEC173}"/>
              </a:ext>
            </a:extLst>
          </p:cNvPr>
          <p:cNvSpPr/>
          <p:nvPr/>
        </p:nvSpPr>
        <p:spPr>
          <a:xfrm>
            <a:off x="4016897" y="342900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C3A94575-BDC0-49D1-B859-7A36B43FA652}"/>
              </a:ext>
            </a:extLst>
          </p:cNvPr>
          <p:cNvSpPr/>
          <p:nvPr/>
        </p:nvSpPr>
        <p:spPr>
          <a:xfrm>
            <a:off x="4729723" y="4096337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037F2EE0-3285-4F9F-812F-A8D1E5F581F1}"/>
              </a:ext>
            </a:extLst>
          </p:cNvPr>
          <p:cNvSpPr/>
          <p:nvPr/>
        </p:nvSpPr>
        <p:spPr>
          <a:xfrm>
            <a:off x="4085393" y="511941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F93AEBF3-758A-4BAD-97B1-67765AB0D4E8}"/>
              </a:ext>
            </a:extLst>
          </p:cNvPr>
          <p:cNvSpPr/>
          <p:nvPr/>
        </p:nvSpPr>
        <p:spPr>
          <a:xfrm>
            <a:off x="3926037" y="484336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A75BB88-F00F-4BC2-A426-741DA4011A3C}"/>
              </a:ext>
            </a:extLst>
          </p:cNvPr>
          <p:cNvSpPr txBox="1"/>
          <p:nvPr/>
        </p:nvSpPr>
        <p:spPr>
          <a:xfrm>
            <a:off x="3597362" y="5484741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FLUORI</a:t>
            </a:r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8608A5D8-26F1-4D37-8027-3738599CE8AB}"/>
              </a:ext>
            </a:extLst>
          </p:cNvPr>
          <p:cNvCxnSpPr/>
          <p:nvPr/>
        </p:nvCxnSpPr>
        <p:spPr>
          <a:xfrm>
            <a:off x="5257800" y="4333366"/>
            <a:ext cx="14097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Suorakulmio 13">
            <a:extLst>
              <a:ext uri="{FF2B5EF4-FFF2-40B4-BE49-F238E27FC236}">
                <a16:creationId xmlns:a16="http://schemas.microsoft.com/office/drawing/2014/main" id="{7C4D640E-4C45-4080-855D-F74E1E4DEF20}"/>
              </a:ext>
            </a:extLst>
          </p:cNvPr>
          <p:cNvSpPr/>
          <p:nvPr/>
        </p:nvSpPr>
        <p:spPr>
          <a:xfrm>
            <a:off x="7143750" y="3805520"/>
            <a:ext cx="2152650" cy="159051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26B2D63D-A549-4BDC-AF51-2DAE2B35A924}"/>
              </a:ext>
            </a:extLst>
          </p:cNvPr>
          <p:cNvSpPr txBox="1"/>
          <p:nvPr/>
        </p:nvSpPr>
        <p:spPr>
          <a:xfrm>
            <a:off x="7836576" y="4114000"/>
            <a:ext cx="193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F</a:t>
            </a:r>
            <a:endParaRPr lang="fi-FI" dirty="0"/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A1300B55-D0B4-4E94-87DD-2385F0E5ADB2}"/>
              </a:ext>
            </a:extLst>
          </p:cNvPr>
          <p:cNvSpPr/>
          <p:nvPr/>
        </p:nvSpPr>
        <p:spPr>
          <a:xfrm>
            <a:off x="7945406" y="397072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>
            <a:extLst>
              <a:ext uri="{FF2B5EF4-FFF2-40B4-BE49-F238E27FC236}">
                <a16:creationId xmlns:a16="http://schemas.microsoft.com/office/drawing/2014/main" id="{18A54036-D28B-4878-B87E-C3861D59AFA6}"/>
              </a:ext>
            </a:extLst>
          </p:cNvPr>
          <p:cNvSpPr/>
          <p:nvPr/>
        </p:nvSpPr>
        <p:spPr>
          <a:xfrm>
            <a:off x="8165182" y="397072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>
            <a:extLst>
              <a:ext uri="{FF2B5EF4-FFF2-40B4-BE49-F238E27FC236}">
                <a16:creationId xmlns:a16="http://schemas.microsoft.com/office/drawing/2014/main" id="{C591FC05-2EB6-4201-A7FB-4338E166148D}"/>
              </a:ext>
            </a:extLst>
          </p:cNvPr>
          <p:cNvSpPr/>
          <p:nvPr/>
        </p:nvSpPr>
        <p:spPr>
          <a:xfrm>
            <a:off x="7435574" y="439392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>
            <a:extLst>
              <a:ext uri="{FF2B5EF4-FFF2-40B4-BE49-F238E27FC236}">
                <a16:creationId xmlns:a16="http://schemas.microsoft.com/office/drawing/2014/main" id="{87715584-6373-463C-B131-2054BA155143}"/>
              </a:ext>
            </a:extLst>
          </p:cNvPr>
          <p:cNvSpPr/>
          <p:nvPr/>
        </p:nvSpPr>
        <p:spPr>
          <a:xfrm>
            <a:off x="7445888" y="461362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Ellipsi 37">
            <a:extLst>
              <a:ext uri="{FF2B5EF4-FFF2-40B4-BE49-F238E27FC236}">
                <a16:creationId xmlns:a16="http://schemas.microsoft.com/office/drawing/2014/main" id="{7F3D8CB7-137C-4764-8E84-87441ED4705F}"/>
              </a:ext>
            </a:extLst>
          </p:cNvPr>
          <p:cNvSpPr/>
          <p:nvPr/>
        </p:nvSpPr>
        <p:spPr>
          <a:xfrm>
            <a:off x="7932817" y="494645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Ellipsi 38">
            <a:extLst>
              <a:ext uri="{FF2B5EF4-FFF2-40B4-BE49-F238E27FC236}">
                <a16:creationId xmlns:a16="http://schemas.microsoft.com/office/drawing/2014/main" id="{B5997ECE-B766-4C88-A601-280AA32B7DBE}"/>
              </a:ext>
            </a:extLst>
          </p:cNvPr>
          <p:cNvSpPr/>
          <p:nvPr/>
        </p:nvSpPr>
        <p:spPr>
          <a:xfrm>
            <a:off x="8162907" y="495115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>
            <a:extLst>
              <a:ext uri="{FF2B5EF4-FFF2-40B4-BE49-F238E27FC236}">
                <a16:creationId xmlns:a16="http://schemas.microsoft.com/office/drawing/2014/main" id="{F073D4DC-4EAE-4422-B53A-AF8A6591F052}"/>
              </a:ext>
            </a:extLst>
          </p:cNvPr>
          <p:cNvSpPr/>
          <p:nvPr/>
        </p:nvSpPr>
        <p:spPr>
          <a:xfrm>
            <a:off x="8630864" y="441903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61442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4A4A0CD-46A2-4DA4-9CA7-D4879C56F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fi-FI" dirty="0"/>
              <a:t>TEHTÄVÄ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686DE5-1230-4B26-923C-BC4E5199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00691"/>
            <a:ext cx="8476434" cy="3359621"/>
          </a:xfrm>
        </p:spPr>
        <p:txBody>
          <a:bodyPr>
            <a:normAutofit/>
          </a:bodyPr>
          <a:lstStyle/>
          <a:p>
            <a:r>
              <a:rPr lang="fi-FI" dirty="0"/>
              <a:t>Sijoita typpiatomin elektronikuorille oikea määrä elektroneita ja piirrä sen pohjalta typpiatomin pistemalli: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7A44309A-BF63-42DC-964B-E3E7E3A87D87}"/>
              </a:ext>
            </a:extLst>
          </p:cNvPr>
          <p:cNvSpPr/>
          <p:nvPr/>
        </p:nvSpPr>
        <p:spPr>
          <a:xfrm>
            <a:off x="3598221" y="4422983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B045E66-AB97-4A7D-B7F9-B1995F1B63BE}"/>
              </a:ext>
            </a:extLst>
          </p:cNvPr>
          <p:cNvSpPr txBox="1"/>
          <p:nvPr/>
        </p:nvSpPr>
        <p:spPr>
          <a:xfrm>
            <a:off x="3723066" y="4569057"/>
            <a:ext cx="53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7+</a:t>
            </a:r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5E038B0B-CA23-4278-A4E9-8439B0F46BE5}"/>
              </a:ext>
            </a:extLst>
          </p:cNvPr>
          <p:cNvSpPr/>
          <p:nvPr/>
        </p:nvSpPr>
        <p:spPr>
          <a:xfrm>
            <a:off x="3371762" y="4179077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>
            <a:extLst>
              <a:ext uri="{FF2B5EF4-FFF2-40B4-BE49-F238E27FC236}">
                <a16:creationId xmlns:a16="http://schemas.microsoft.com/office/drawing/2014/main" id="{3F2CBD36-25E9-43E2-A608-A27F25EAED30}"/>
              </a:ext>
            </a:extLst>
          </p:cNvPr>
          <p:cNvSpPr/>
          <p:nvPr/>
        </p:nvSpPr>
        <p:spPr>
          <a:xfrm>
            <a:off x="3084276" y="3914004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3" name="Suora nuoliyhdysviiva 42">
            <a:extLst>
              <a:ext uri="{FF2B5EF4-FFF2-40B4-BE49-F238E27FC236}">
                <a16:creationId xmlns:a16="http://schemas.microsoft.com/office/drawing/2014/main" id="{202E9313-1F6C-4144-88B0-FF3E426DB696}"/>
              </a:ext>
            </a:extLst>
          </p:cNvPr>
          <p:cNvCxnSpPr/>
          <p:nvPr/>
        </p:nvCxnSpPr>
        <p:spPr>
          <a:xfrm>
            <a:off x="5638800" y="4625653"/>
            <a:ext cx="14097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Suorakulmio 43">
            <a:extLst>
              <a:ext uri="{FF2B5EF4-FFF2-40B4-BE49-F238E27FC236}">
                <a16:creationId xmlns:a16="http://schemas.microsoft.com/office/drawing/2014/main" id="{0400A4CB-8A24-436E-9143-C75C5CCBB3E9}"/>
              </a:ext>
            </a:extLst>
          </p:cNvPr>
          <p:cNvSpPr/>
          <p:nvPr/>
        </p:nvSpPr>
        <p:spPr>
          <a:xfrm>
            <a:off x="7524750" y="4097807"/>
            <a:ext cx="2152650" cy="159051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D4EAD138-121B-495B-B437-B0A472893123}"/>
              </a:ext>
            </a:extLst>
          </p:cNvPr>
          <p:cNvSpPr txBox="1"/>
          <p:nvPr/>
        </p:nvSpPr>
        <p:spPr>
          <a:xfrm>
            <a:off x="8217576" y="4406287"/>
            <a:ext cx="193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N</a:t>
            </a:r>
            <a:endParaRPr lang="fi-FI" dirty="0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3D679400-D2D1-40C7-910A-97F858A7C614}"/>
              </a:ext>
            </a:extLst>
          </p:cNvPr>
          <p:cNvSpPr txBox="1"/>
          <p:nvPr/>
        </p:nvSpPr>
        <p:spPr>
          <a:xfrm>
            <a:off x="3530687" y="5908094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TYPPI</a:t>
            </a:r>
          </a:p>
        </p:txBody>
      </p:sp>
    </p:spTree>
    <p:extLst>
      <p:ext uri="{BB962C8B-B14F-4D97-AF65-F5344CB8AC3E}">
        <p14:creationId xmlns:p14="http://schemas.microsoft.com/office/powerpoint/2010/main" val="3965459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14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0C4F77-BEB7-4D83-BF36-342CF54D7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fi-FI" dirty="0"/>
              <a:t>REAKTIIVISUUS</a:t>
            </a:r>
          </a:p>
        </p:txBody>
      </p:sp>
      <p:cxnSp>
        <p:nvCxnSpPr>
          <p:cNvPr id="31" name="Straight Connector 16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isällön paikkamerkki 2">
            <a:extLst>
              <a:ext uri="{FF2B5EF4-FFF2-40B4-BE49-F238E27FC236}">
                <a16:creationId xmlns:a16="http://schemas.microsoft.com/office/drawing/2014/main" id="{C255FACD-C88B-410F-8F4D-EC7AF09D5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4619217" cy="3359621"/>
          </a:xfrm>
        </p:spPr>
        <p:txBody>
          <a:bodyPr>
            <a:normAutofit/>
          </a:bodyPr>
          <a:lstStyle/>
          <a:p>
            <a:r>
              <a:rPr lang="fi-FI" dirty="0"/>
              <a:t>Pääryhmän 18 alkuaineet eli jalokaasut eivät juuri reagoi muiden aineiden kanssa, sillä ne ovat saavuttaneet ____________ (8 elektronia uloimmalla kuorella)</a:t>
            </a:r>
          </a:p>
          <a:p>
            <a:r>
              <a:rPr lang="fi-FI" dirty="0"/>
              <a:t>Alkuaineet, joiden elektronirakenne on lähimpänä oktettia (pääryhmät 1 ja 17), ovat __________________________.</a:t>
            </a:r>
          </a:p>
          <a:p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21" name="Picture 20" descr="Jaksollinen Järjestelmä, Kemia, Tiede">
            <a:extLst>
              <a:ext uri="{FF2B5EF4-FFF2-40B4-BE49-F238E27FC236}">
                <a16:creationId xmlns:a16="http://schemas.microsoft.com/office/drawing/2014/main" id="{F8BBBBAA-B82A-4BC1-99C6-481219E6A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8783" y="2651144"/>
            <a:ext cx="5616233" cy="306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i 3">
            <a:extLst>
              <a:ext uri="{FF2B5EF4-FFF2-40B4-BE49-F238E27FC236}">
                <a16:creationId xmlns:a16="http://schemas.microsoft.com/office/drawing/2014/main" id="{3DC38F85-39F0-45E9-B394-22C4D7596464}"/>
              </a:ext>
            </a:extLst>
          </p:cNvPr>
          <p:cNvSpPr/>
          <p:nvPr/>
        </p:nvSpPr>
        <p:spPr>
          <a:xfrm>
            <a:off x="6381750" y="2541057"/>
            <a:ext cx="400050" cy="27167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5F341691-CD5B-4A37-9DC4-55BEA75D012E}"/>
              </a:ext>
            </a:extLst>
          </p:cNvPr>
          <p:cNvSpPr/>
          <p:nvPr/>
        </p:nvSpPr>
        <p:spPr>
          <a:xfrm>
            <a:off x="11000967" y="2985717"/>
            <a:ext cx="400050" cy="20815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475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4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BA97EB-5535-4813-AB8D-30DDA97C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fi-FI" dirty="0"/>
              <a:t>ATOMIT REAGOIVAT KESKENÄÄN</a:t>
            </a:r>
          </a:p>
        </p:txBody>
      </p:sp>
      <p:cxnSp>
        <p:nvCxnSpPr>
          <p:cNvPr id="20" name="Straight Connector 16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C78730-51EA-472A-A738-5239313DF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378219"/>
            <a:ext cx="8476434" cy="3359621"/>
          </a:xfrm>
        </p:spPr>
        <p:txBody>
          <a:bodyPr>
            <a:normAutofit/>
          </a:bodyPr>
          <a:lstStyle/>
          <a:p>
            <a:r>
              <a:rPr lang="fi-FI" dirty="0"/>
              <a:t>Atomit pyrkivät saavuttamaan </a:t>
            </a:r>
            <a:r>
              <a:rPr lang="fi-FI" b="1" dirty="0"/>
              <a:t>__________________</a:t>
            </a:r>
          </a:p>
          <a:p>
            <a:r>
              <a:rPr lang="fi-FI" dirty="0"/>
              <a:t>Oktetin saavuttamiseksi atomien tulee joko luovuttaa tai vastaanottaa elektroneita</a:t>
            </a:r>
          </a:p>
          <a:p>
            <a:r>
              <a:rPr lang="fi-FI" dirty="0"/>
              <a:t>Ioneilla on</a:t>
            </a:r>
            <a:r>
              <a:rPr lang="fi-FI" b="1" dirty="0">
                <a:solidFill>
                  <a:srgbClr val="FF0000"/>
                </a:solidFill>
              </a:rPr>
              <a:t> </a:t>
            </a:r>
            <a:r>
              <a:rPr lang="fi-FI" b="1" dirty="0"/>
              <a:t>_________________</a:t>
            </a:r>
          </a:p>
          <a:p>
            <a:r>
              <a:rPr lang="fi-FI" dirty="0"/>
              <a:t>Jos atomi vastaanottaa elektroneita, siitä tulee </a:t>
            </a:r>
            <a:r>
              <a:rPr lang="fi-FI" b="1" dirty="0"/>
              <a:t>________________________</a:t>
            </a:r>
            <a:endParaRPr lang="fi-FI" dirty="0"/>
          </a:p>
          <a:p>
            <a:r>
              <a:rPr lang="fi-FI" dirty="0"/>
              <a:t>Jos atomi luovuttaa elektroneita, siitä tulee </a:t>
            </a:r>
            <a:r>
              <a:rPr lang="fi-FI" b="1" dirty="0"/>
              <a:t>________________________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EFCAD745-3692-4447-AAA0-F0BB258A0356}"/>
              </a:ext>
            </a:extLst>
          </p:cNvPr>
          <p:cNvSpPr/>
          <p:nvPr/>
        </p:nvSpPr>
        <p:spPr>
          <a:xfrm>
            <a:off x="1371617" y="4935544"/>
            <a:ext cx="1743075" cy="150177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BA10C807-594B-4F7C-8B90-05DAAA490F17}"/>
              </a:ext>
            </a:extLst>
          </p:cNvPr>
          <p:cNvSpPr/>
          <p:nvPr/>
        </p:nvSpPr>
        <p:spPr>
          <a:xfrm>
            <a:off x="2068499" y="510074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6A5F02C2-7885-4D4A-BBD1-81066D525053}"/>
              </a:ext>
            </a:extLst>
          </p:cNvPr>
          <p:cNvSpPr/>
          <p:nvPr/>
        </p:nvSpPr>
        <p:spPr>
          <a:xfrm>
            <a:off x="2288275" y="510074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E758871F-ED81-41EB-9430-540EB8A71F53}"/>
              </a:ext>
            </a:extLst>
          </p:cNvPr>
          <p:cNvSpPr/>
          <p:nvPr/>
        </p:nvSpPr>
        <p:spPr>
          <a:xfrm>
            <a:off x="1558667" y="552394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E2FB0A33-395B-4B63-AD86-464FABC49291}"/>
              </a:ext>
            </a:extLst>
          </p:cNvPr>
          <p:cNvSpPr/>
          <p:nvPr/>
        </p:nvSpPr>
        <p:spPr>
          <a:xfrm>
            <a:off x="1568981" y="574365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17DDF1DF-10AA-4E46-AA8C-6DA437B76437}"/>
              </a:ext>
            </a:extLst>
          </p:cNvPr>
          <p:cNvSpPr/>
          <p:nvPr/>
        </p:nvSpPr>
        <p:spPr>
          <a:xfrm>
            <a:off x="2055910" y="607648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>
            <a:extLst>
              <a:ext uri="{FF2B5EF4-FFF2-40B4-BE49-F238E27FC236}">
                <a16:creationId xmlns:a16="http://schemas.microsoft.com/office/drawing/2014/main" id="{EC528E3B-27A1-4428-8BE0-1B5BFFCA2488}"/>
              </a:ext>
            </a:extLst>
          </p:cNvPr>
          <p:cNvSpPr/>
          <p:nvPr/>
        </p:nvSpPr>
        <p:spPr>
          <a:xfrm>
            <a:off x="2286000" y="608118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3BD6A552-2E98-4DCC-9EC1-55E5C18DC9E2}"/>
              </a:ext>
            </a:extLst>
          </p:cNvPr>
          <p:cNvSpPr txBox="1"/>
          <p:nvPr/>
        </p:nvSpPr>
        <p:spPr>
          <a:xfrm>
            <a:off x="1947192" y="5278025"/>
            <a:ext cx="817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/>
              <a:t>O</a:t>
            </a:r>
            <a:endParaRPr lang="fi-FI" sz="1600" dirty="0"/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91AE79C5-CFE9-4E2A-A188-6BE690FB8111}"/>
              </a:ext>
            </a:extLst>
          </p:cNvPr>
          <p:cNvSpPr/>
          <p:nvPr/>
        </p:nvSpPr>
        <p:spPr>
          <a:xfrm>
            <a:off x="7117935" y="4940570"/>
            <a:ext cx="1743075" cy="150177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59BAED03-FEA0-4FDD-BC66-567DEE00CC86}"/>
              </a:ext>
            </a:extLst>
          </p:cNvPr>
          <p:cNvSpPr/>
          <p:nvPr/>
        </p:nvSpPr>
        <p:spPr>
          <a:xfrm>
            <a:off x="7903495" y="5137117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49A430E3-2E43-4846-8D2C-10A7719F5D97}"/>
              </a:ext>
            </a:extLst>
          </p:cNvPr>
          <p:cNvSpPr txBox="1"/>
          <p:nvPr/>
        </p:nvSpPr>
        <p:spPr>
          <a:xfrm>
            <a:off x="7405486" y="5229067"/>
            <a:ext cx="1166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Mg</a:t>
            </a:r>
            <a:endParaRPr lang="fi-FI" dirty="0"/>
          </a:p>
        </p:txBody>
      </p:sp>
      <p:sp>
        <p:nvSpPr>
          <p:cNvPr id="39" name="Ellipsi 38">
            <a:extLst>
              <a:ext uri="{FF2B5EF4-FFF2-40B4-BE49-F238E27FC236}">
                <a16:creationId xmlns:a16="http://schemas.microsoft.com/office/drawing/2014/main" id="{B30A357B-A7DF-48B3-BD09-2914BEC06198}"/>
              </a:ext>
            </a:extLst>
          </p:cNvPr>
          <p:cNvSpPr/>
          <p:nvPr/>
        </p:nvSpPr>
        <p:spPr>
          <a:xfrm>
            <a:off x="7903495" y="615455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717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6" name="Rectangle 152">
            <a:extLst>
              <a:ext uri="{FF2B5EF4-FFF2-40B4-BE49-F238E27FC236}">
                <a16:creationId xmlns:a16="http://schemas.microsoft.com/office/drawing/2014/main" id="{6A027DD1-A31E-4BED-83B8-ED31F386F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" name="Rectangle 154">
            <a:extLst>
              <a:ext uri="{FF2B5EF4-FFF2-40B4-BE49-F238E27FC236}">
                <a16:creationId xmlns:a16="http://schemas.microsoft.com/office/drawing/2014/main" id="{961C2FB6-1414-4D9D-BE7A-1FF2A7AAE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1999" y="762000"/>
            <a:ext cx="10664151" cy="5334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50E7A681-27D5-4598-9B9F-35DECC88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766" y="881063"/>
            <a:ext cx="4666434" cy="27748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+mj-lt"/>
              </a:rPr>
              <a:t>JAKSOLLINEN JÄRJESTELMÄ</a:t>
            </a:r>
          </a:p>
        </p:txBody>
      </p:sp>
      <p:pic>
        <p:nvPicPr>
          <p:cNvPr id="1044" name="Picture 20" descr="Jaksollinen Järjestelmä, Kemia, Tiede">
            <a:extLst>
              <a:ext uri="{FF2B5EF4-FFF2-40B4-BE49-F238E27FC236}">
                <a16:creationId xmlns:a16="http://schemas.microsoft.com/office/drawing/2014/main" id="{D0BC34CB-348C-4890-8503-7AEAA0D7F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5584" y="1406379"/>
            <a:ext cx="7981729" cy="435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>
            <a:extLst>
              <a:ext uri="{FF2B5EF4-FFF2-40B4-BE49-F238E27FC236}">
                <a16:creationId xmlns:a16="http://schemas.microsoft.com/office/drawing/2014/main" id="{3A8B1091-D51A-4BFC-80E9-FEBC500C17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5FF6BE9E-B056-462F-9671-32326B3B3E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76650" y="1009650"/>
            <a:ext cx="272415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AutoShape 10">
            <a:extLst>
              <a:ext uri="{FF2B5EF4-FFF2-40B4-BE49-F238E27FC236}">
                <a16:creationId xmlns:a16="http://schemas.microsoft.com/office/drawing/2014/main" id="{C0EA82F4-075F-463A-9971-748F17A1B8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2574" y="6986587"/>
            <a:ext cx="52387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62AA7F33-888F-4D55-B5D1-9ABA14E0A600}"/>
              </a:ext>
            </a:extLst>
          </p:cNvPr>
          <p:cNvSpPr/>
          <p:nvPr/>
        </p:nvSpPr>
        <p:spPr>
          <a:xfrm>
            <a:off x="8552634" y="2152650"/>
            <a:ext cx="5715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022D0FAB-D5EA-452F-990F-2FD9782B50D9}"/>
              </a:ext>
            </a:extLst>
          </p:cNvPr>
          <p:cNvSpPr/>
          <p:nvPr/>
        </p:nvSpPr>
        <p:spPr>
          <a:xfrm>
            <a:off x="2781300" y="2562225"/>
            <a:ext cx="5715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98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48B222-DF3B-49D8-A462-CC725C906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338" y="879346"/>
            <a:ext cx="8476434" cy="3359621"/>
          </a:xfrm>
        </p:spPr>
        <p:txBody>
          <a:bodyPr>
            <a:normAutofit/>
          </a:bodyPr>
          <a:lstStyle/>
          <a:p>
            <a:r>
              <a:rPr lang="fi-FI" dirty="0"/>
              <a:t>Magnesiumatomi luovuttaa kaksi elektronia happiatomille, jolloin muodostuu ________________________ ja </a:t>
            </a:r>
            <a:r>
              <a:rPr lang="fi-FI" b="1" dirty="0"/>
              <a:t>________________________</a:t>
            </a:r>
          </a:p>
          <a:p>
            <a:r>
              <a:rPr lang="fi-FI" dirty="0"/>
              <a:t>Nämä vetävät toisiaan puoleensa ja muodostavat </a:t>
            </a:r>
            <a:r>
              <a:rPr lang="fi-FI" b="1" dirty="0"/>
              <a:t>_______________________</a:t>
            </a:r>
            <a:endParaRPr lang="fi-FI" dirty="0"/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7B528BD7-987E-4EF9-8F82-7B12F52CB247}"/>
              </a:ext>
            </a:extLst>
          </p:cNvPr>
          <p:cNvSpPr/>
          <p:nvPr/>
        </p:nvSpPr>
        <p:spPr>
          <a:xfrm>
            <a:off x="1080763" y="3938391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F11F426-946C-41C4-A6C9-B5B0B6953268}"/>
              </a:ext>
            </a:extLst>
          </p:cNvPr>
          <p:cNvSpPr txBox="1"/>
          <p:nvPr/>
        </p:nvSpPr>
        <p:spPr>
          <a:xfrm>
            <a:off x="1139223" y="4093026"/>
            <a:ext cx="623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12+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8CCD67CC-689E-46E2-81B0-99E67D88AC5E}"/>
              </a:ext>
            </a:extLst>
          </p:cNvPr>
          <p:cNvSpPr/>
          <p:nvPr/>
        </p:nvSpPr>
        <p:spPr>
          <a:xfrm>
            <a:off x="854304" y="3694485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6055C144-B15F-4C06-844C-EC1FD9FB2F89}"/>
              </a:ext>
            </a:extLst>
          </p:cNvPr>
          <p:cNvSpPr/>
          <p:nvPr/>
        </p:nvSpPr>
        <p:spPr>
          <a:xfrm>
            <a:off x="566818" y="3429412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BFB3740E-8D28-4715-BD4B-B86D14B2D5CF}"/>
              </a:ext>
            </a:extLst>
          </p:cNvPr>
          <p:cNvSpPr/>
          <p:nvPr/>
        </p:nvSpPr>
        <p:spPr>
          <a:xfrm>
            <a:off x="1341904" y="361321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BDF21AC9-35F9-4361-92EC-615C80775CD0}"/>
              </a:ext>
            </a:extLst>
          </p:cNvPr>
          <p:cNvSpPr/>
          <p:nvPr/>
        </p:nvSpPr>
        <p:spPr>
          <a:xfrm>
            <a:off x="1240958" y="332890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2907F50E-93E2-4B7A-A5C7-8441E879C276}"/>
              </a:ext>
            </a:extLst>
          </p:cNvPr>
          <p:cNvSpPr/>
          <p:nvPr/>
        </p:nvSpPr>
        <p:spPr>
          <a:xfrm>
            <a:off x="497967" y="423193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894D4AE3-EECC-4D4A-884F-EF75B14CF6D8}"/>
              </a:ext>
            </a:extLst>
          </p:cNvPr>
          <p:cNvSpPr/>
          <p:nvPr/>
        </p:nvSpPr>
        <p:spPr>
          <a:xfrm>
            <a:off x="1240958" y="502762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79F46975-7DD8-4A1D-8827-E17A9920CB3E}"/>
              </a:ext>
            </a:extLst>
          </p:cNvPr>
          <p:cNvSpPr/>
          <p:nvPr/>
        </p:nvSpPr>
        <p:spPr>
          <a:xfrm>
            <a:off x="489394" y="399359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74146A4A-A5B4-4152-A21C-54EEEB0475C8}"/>
              </a:ext>
            </a:extLst>
          </p:cNvPr>
          <p:cNvSpPr/>
          <p:nvPr/>
        </p:nvSpPr>
        <p:spPr>
          <a:xfrm>
            <a:off x="1432764" y="332756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DA19EE19-2D64-4F9D-BC49-1497A0120A3F}"/>
              </a:ext>
            </a:extLst>
          </p:cNvPr>
          <p:cNvSpPr/>
          <p:nvPr/>
        </p:nvSpPr>
        <p:spPr>
          <a:xfrm>
            <a:off x="2175421" y="398873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7C301D29-6761-49C5-97E3-6F0EF34CF146}"/>
              </a:ext>
            </a:extLst>
          </p:cNvPr>
          <p:cNvSpPr/>
          <p:nvPr/>
        </p:nvSpPr>
        <p:spPr>
          <a:xfrm>
            <a:off x="1439091" y="503053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>
            <a:extLst>
              <a:ext uri="{FF2B5EF4-FFF2-40B4-BE49-F238E27FC236}">
                <a16:creationId xmlns:a16="http://schemas.microsoft.com/office/drawing/2014/main" id="{689999DE-4E96-4062-B7BD-743AC623CF75}"/>
              </a:ext>
            </a:extLst>
          </p:cNvPr>
          <p:cNvSpPr/>
          <p:nvPr/>
        </p:nvSpPr>
        <p:spPr>
          <a:xfrm>
            <a:off x="1341904" y="474193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>
            <a:extLst>
              <a:ext uri="{FF2B5EF4-FFF2-40B4-BE49-F238E27FC236}">
                <a16:creationId xmlns:a16="http://schemas.microsoft.com/office/drawing/2014/main" id="{DC1CB44D-F3D5-4359-955D-82AC6F736EAA}"/>
              </a:ext>
            </a:extLst>
          </p:cNvPr>
          <p:cNvSpPr/>
          <p:nvPr/>
        </p:nvSpPr>
        <p:spPr>
          <a:xfrm>
            <a:off x="2175421" y="423193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>
            <a:extLst>
              <a:ext uri="{FF2B5EF4-FFF2-40B4-BE49-F238E27FC236}">
                <a16:creationId xmlns:a16="http://schemas.microsoft.com/office/drawing/2014/main" id="{00497F94-C151-4D25-B9FF-5F15C36FDF5E}"/>
              </a:ext>
            </a:extLst>
          </p:cNvPr>
          <p:cNvSpPr/>
          <p:nvPr/>
        </p:nvSpPr>
        <p:spPr>
          <a:xfrm>
            <a:off x="301832" y="3199141"/>
            <a:ext cx="2244669" cy="217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AF59D8F4-17BB-4C55-ABE5-3F11F2C643C2}"/>
              </a:ext>
            </a:extLst>
          </p:cNvPr>
          <p:cNvSpPr/>
          <p:nvPr/>
        </p:nvSpPr>
        <p:spPr>
          <a:xfrm>
            <a:off x="1439638" y="3097979"/>
            <a:ext cx="170912" cy="18174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>
            <a:extLst>
              <a:ext uri="{FF2B5EF4-FFF2-40B4-BE49-F238E27FC236}">
                <a16:creationId xmlns:a16="http://schemas.microsoft.com/office/drawing/2014/main" id="{D5D43705-DD3A-41E7-90DC-3EF2A34AEB9D}"/>
              </a:ext>
            </a:extLst>
          </p:cNvPr>
          <p:cNvSpPr/>
          <p:nvPr/>
        </p:nvSpPr>
        <p:spPr>
          <a:xfrm>
            <a:off x="1240958" y="3087811"/>
            <a:ext cx="170912" cy="18174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Ellipsi 24">
            <a:extLst>
              <a:ext uri="{FF2B5EF4-FFF2-40B4-BE49-F238E27FC236}">
                <a16:creationId xmlns:a16="http://schemas.microsoft.com/office/drawing/2014/main" id="{16ED8A8D-2C11-4BFD-8919-AFB67C3D6C8C}"/>
              </a:ext>
            </a:extLst>
          </p:cNvPr>
          <p:cNvSpPr/>
          <p:nvPr/>
        </p:nvSpPr>
        <p:spPr>
          <a:xfrm>
            <a:off x="3764775" y="3834699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0D340FA5-F24F-4CB7-9E37-194625E521D2}"/>
              </a:ext>
            </a:extLst>
          </p:cNvPr>
          <p:cNvSpPr txBox="1"/>
          <p:nvPr/>
        </p:nvSpPr>
        <p:spPr>
          <a:xfrm>
            <a:off x="3889620" y="3980773"/>
            <a:ext cx="53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8+</a:t>
            </a:r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69A6D59C-6DE2-4B53-BC86-A0DFA1B054B2}"/>
              </a:ext>
            </a:extLst>
          </p:cNvPr>
          <p:cNvSpPr/>
          <p:nvPr/>
        </p:nvSpPr>
        <p:spPr>
          <a:xfrm>
            <a:off x="3538316" y="3590793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>
            <a:extLst>
              <a:ext uri="{FF2B5EF4-FFF2-40B4-BE49-F238E27FC236}">
                <a16:creationId xmlns:a16="http://schemas.microsoft.com/office/drawing/2014/main" id="{E7A0383E-F7C1-41BA-9CE7-A18F1BBE03E8}"/>
              </a:ext>
            </a:extLst>
          </p:cNvPr>
          <p:cNvSpPr/>
          <p:nvPr/>
        </p:nvSpPr>
        <p:spPr>
          <a:xfrm>
            <a:off x="3250830" y="3325720"/>
            <a:ext cx="1699098" cy="1679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C185A547-356B-4D2A-B1CD-F62C9E8DE033}"/>
              </a:ext>
            </a:extLst>
          </p:cNvPr>
          <p:cNvSpPr/>
          <p:nvPr/>
        </p:nvSpPr>
        <p:spPr>
          <a:xfrm>
            <a:off x="4025916" y="350952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9A2D7A26-409A-4517-A75C-43AA9F61B6DB}"/>
              </a:ext>
            </a:extLst>
          </p:cNvPr>
          <p:cNvSpPr/>
          <p:nvPr/>
        </p:nvSpPr>
        <p:spPr>
          <a:xfrm>
            <a:off x="4826981" y="389255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F108ECAB-27B7-40A0-8759-A29A791D1758}"/>
              </a:ext>
            </a:extLst>
          </p:cNvPr>
          <p:cNvSpPr/>
          <p:nvPr/>
        </p:nvSpPr>
        <p:spPr>
          <a:xfrm>
            <a:off x="3181979" y="412824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48FD34BF-5459-4EC2-AA14-99FF43F6999C}"/>
              </a:ext>
            </a:extLst>
          </p:cNvPr>
          <p:cNvSpPr/>
          <p:nvPr/>
        </p:nvSpPr>
        <p:spPr>
          <a:xfrm>
            <a:off x="3973241" y="492367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>
            <a:extLst>
              <a:ext uri="{FF2B5EF4-FFF2-40B4-BE49-F238E27FC236}">
                <a16:creationId xmlns:a16="http://schemas.microsoft.com/office/drawing/2014/main" id="{F744BCA3-B261-43D4-A73E-F6F93F6A42C4}"/>
              </a:ext>
            </a:extLst>
          </p:cNvPr>
          <p:cNvSpPr/>
          <p:nvPr/>
        </p:nvSpPr>
        <p:spPr>
          <a:xfrm>
            <a:off x="3173406" y="388990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BAC2FF01-853B-4BBB-A041-150C2EF271E0}"/>
              </a:ext>
            </a:extLst>
          </p:cNvPr>
          <p:cNvSpPr/>
          <p:nvPr/>
        </p:nvSpPr>
        <p:spPr>
          <a:xfrm>
            <a:off x="4826981" y="412824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>
            <a:extLst>
              <a:ext uri="{FF2B5EF4-FFF2-40B4-BE49-F238E27FC236}">
                <a16:creationId xmlns:a16="http://schemas.microsoft.com/office/drawing/2014/main" id="{30BF398E-3663-49AE-8715-CDDE056CD344}"/>
              </a:ext>
            </a:extLst>
          </p:cNvPr>
          <p:cNvSpPr/>
          <p:nvPr/>
        </p:nvSpPr>
        <p:spPr>
          <a:xfrm>
            <a:off x="4185272" y="491428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>
            <a:extLst>
              <a:ext uri="{FF2B5EF4-FFF2-40B4-BE49-F238E27FC236}">
                <a16:creationId xmlns:a16="http://schemas.microsoft.com/office/drawing/2014/main" id="{DC2A6684-C470-4D41-BEA0-4ED106CD2F31}"/>
              </a:ext>
            </a:extLst>
          </p:cNvPr>
          <p:cNvSpPr/>
          <p:nvPr/>
        </p:nvSpPr>
        <p:spPr>
          <a:xfrm>
            <a:off x="4025916" y="463823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1433E2F0-7A5B-49B5-80B5-C0E0110FF22D}"/>
              </a:ext>
            </a:extLst>
          </p:cNvPr>
          <p:cNvSpPr txBox="1"/>
          <p:nvPr/>
        </p:nvSpPr>
        <p:spPr>
          <a:xfrm>
            <a:off x="3561298" y="5745933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HAPPI O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F116B1A5-5CA3-4D34-92FC-59DB4B214BB9}"/>
              </a:ext>
            </a:extLst>
          </p:cNvPr>
          <p:cNvSpPr txBox="1"/>
          <p:nvPr/>
        </p:nvSpPr>
        <p:spPr>
          <a:xfrm>
            <a:off x="547616" y="5779699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MAGNESIUM Mg</a:t>
            </a:r>
          </a:p>
        </p:txBody>
      </p:sp>
      <p:sp>
        <p:nvSpPr>
          <p:cNvPr id="4" name="Kaari 3">
            <a:extLst>
              <a:ext uri="{FF2B5EF4-FFF2-40B4-BE49-F238E27FC236}">
                <a16:creationId xmlns:a16="http://schemas.microsoft.com/office/drawing/2014/main" id="{F2B95F1B-02E7-4C90-8749-E6BF3C80E05C}"/>
              </a:ext>
            </a:extLst>
          </p:cNvPr>
          <p:cNvSpPr/>
          <p:nvPr/>
        </p:nvSpPr>
        <p:spPr>
          <a:xfrm>
            <a:off x="1439638" y="2896450"/>
            <a:ext cx="2591291" cy="814144"/>
          </a:xfrm>
          <a:prstGeom prst="arc">
            <a:avLst>
              <a:gd name="adj1" fmla="val 11487728"/>
              <a:gd name="adj2" fmla="val 21028464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Tasakylkinen kolmio 39">
            <a:extLst>
              <a:ext uri="{FF2B5EF4-FFF2-40B4-BE49-F238E27FC236}">
                <a16:creationId xmlns:a16="http://schemas.microsoft.com/office/drawing/2014/main" id="{8CE4D133-1777-41B8-AF9E-B80C23D84713}"/>
              </a:ext>
            </a:extLst>
          </p:cNvPr>
          <p:cNvSpPr/>
          <p:nvPr/>
        </p:nvSpPr>
        <p:spPr>
          <a:xfrm>
            <a:off x="3776010" y="2982598"/>
            <a:ext cx="170912" cy="163814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08BA0CE9-B0DB-4E7B-9AAB-4FE287D447E8}"/>
              </a:ext>
            </a:extLst>
          </p:cNvPr>
          <p:cNvCxnSpPr>
            <a:cxnSpLocks/>
          </p:cNvCxnSpPr>
          <p:nvPr/>
        </p:nvCxnSpPr>
        <p:spPr>
          <a:xfrm>
            <a:off x="5419725" y="4165438"/>
            <a:ext cx="12858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Ellipsi 42">
            <a:extLst>
              <a:ext uri="{FF2B5EF4-FFF2-40B4-BE49-F238E27FC236}">
                <a16:creationId xmlns:a16="http://schemas.microsoft.com/office/drawing/2014/main" id="{ECE8D9AB-3131-4748-A37D-BFCE53AC5748}"/>
              </a:ext>
            </a:extLst>
          </p:cNvPr>
          <p:cNvSpPr/>
          <p:nvPr/>
        </p:nvSpPr>
        <p:spPr>
          <a:xfrm>
            <a:off x="7712150" y="4077520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0F2BCEAE-0428-4CB2-BD06-A48AE26BAC10}"/>
              </a:ext>
            </a:extLst>
          </p:cNvPr>
          <p:cNvSpPr txBox="1"/>
          <p:nvPr/>
        </p:nvSpPr>
        <p:spPr>
          <a:xfrm>
            <a:off x="7770610" y="4232155"/>
            <a:ext cx="623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12+</a:t>
            </a:r>
          </a:p>
        </p:txBody>
      </p:sp>
      <p:sp>
        <p:nvSpPr>
          <p:cNvPr id="45" name="Ellipsi 44">
            <a:extLst>
              <a:ext uri="{FF2B5EF4-FFF2-40B4-BE49-F238E27FC236}">
                <a16:creationId xmlns:a16="http://schemas.microsoft.com/office/drawing/2014/main" id="{A597DAC7-A049-4A66-B7F3-B877B09D8433}"/>
              </a:ext>
            </a:extLst>
          </p:cNvPr>
          <p:cNvSpPr/>
          <p:nvPr/>
        </p:nvSpPr>
        <p:spPr>
          <a:xfrm>
            <a:off x="7485691" y="3833614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Ellipsi 45">
            <a:extLst>
              <a:ext uri="{FF2B5EF4-FFF2-40B4-BE49-F238E27FC236}">
                <a16:creationId xmlns:a16="http://schemas.microsoft.com/office/drawing/2014/main" id="{404F8844-4A32-4AEC-9F91-FD1B98C1D77C}"/>
              </a:ext>
            </a:extLst>
          </p:cNvPr>
          <p:cNvSpPr/>
          <p:nvPr/>
        </p:nvSpPr>
        <p:spPr>
          <a:xfrm>
            <a:off x="7198205" y="3568541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Ellipsi 46">
            <a:extLst>
              <a:ext uri="{FF2B5EF4-FFF2-40B4-BE49-F238E27FC236}">
                <a16:creationId xmlns:a16="http://schemas.microsoft.com/office/drawing/2014/main" id="{D1CD3577-2629-49A6-8783-4A7AAD8E9786}"/>
              </a:ext>
            </a:extLst>
          </p:cNvPr>
          <p:cNvSpPr/>
          <p:nvPr/>
        </p:nvSpPr>
        <p:spPr>
          <a:xfrm>
            <a:off x="7973291" y="375234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Ellipsi 47">
            <a:extLst>
              <a:ext uri="{FF2B5EF4-FFF2-40B4-BE49-F238E27FC236}">
                <a16:creationId xmlns:a16="http://schemas.microsoft.com/office/drawing/2014/main" id="{FC3071CA-E44C-402B-9FF2-0F737DE43CC3}"/>
              </a:ext>
            </a:extLst>
          </p:cNvPr>
          <p:cNvSpPr/>
          <p:nvPr/>
        </p:nvSpPr>
        <p:spPr>
          <a:xfrm>
            <a:off x="7872345" y="346802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Ellipsi 48">
            <a:extLst>
              <a:ext uri="{FF2B5EF4-FFF2-40B4-BE49-F238E27FC236}">
                <a16:creationId xmlns:a16="http://schemas.microsoft.com/office/drawing/2014/main" id="{50CE43A7-872C-45E9-8A91-31BA58E68A8B}"/>
              </a:ext>
            </a:extLst>
          </p:cNvPr>
          <p:cNvSpPr/>
          <p:nvPr/>
        </p:nvSpPr>
        <p:spPr>
          <a:xfrm>
            <a:off x="7129354" y="437106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Ellipsi 49">
            <a:extLst>
              <a:ext uri="{FF2B5EF4-FFF2-40B4-BE49-F238E27FC236}">
                <a16:creationId xmlns:a16="http://schemas.microsoft.com/office/drawing/2014/main" id="{0794FD77-BC85-449F-80C4-63A285292BCE}"/>
              </a:ext>
            </a:extLst>
          </p:cNvPr>
          <p:cNvSpPr/>
          <p:nvPr/>
        </p:nvSpPr>
        <p:spPr>
          <a:xfrm>
            <a:off x="7872345" y="516674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Ellipsi 50">
            <a:extLst>
              <a:ext uri="{FF2B5EF4-FFF2-40B4-BE49-F238E27FC236}">
                <a16:creationId xmlns:a16="http://schemas.microsoft.com/office/drawing/2014/main" id="{76F7A234-C512-4D23-814A-D8016BBAA7C0}"/>
              </a:ext>
            </a:extLst>
          </p:cNvPr>
          <p:cNvSpPr/>
          <p:nvPr/>
        </p:nvSpPr>
        <p:spPr>
          <a:xfrm>
            <a:off x="7120781" y="413272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2" name="Ellipsi 51">
            <a:extLst>
              <a:ext uri="{FF2B5EF4-FFF2-40B4-BE49-F238E27FC236}">
                <a16:creationId xmlns:a16="http://schemas.microsoft.com/office/drawing/2014/main" id="{8F1C0900-DC66-4036-A9F6-ED89F805420A}"/>
              </a:ext>
            </a:extLst>
          </p:cNvPr>
          <p:cNvSpPr/>
          <p:nvPr/>
        </p:nvSpPr>
        <p:spPr>
          <a:xfrm>
            <a:off x="8064151" y="346669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Ellipsi 52">
            <a:extLst>
              <a:ext uri="{FF2B5EF4-FFF2-40B4-BE49-F238E27FC236}">
                <a16:creationId xmlns:a16="http://schemas.microsoft.com/office/drawing/2014/main" id="{AB56836C-516A-4ADA-B75E-5EBF83FF7B98}"/>
              </a:ext>
            </a:extLst>
          </p:cNvPr>
          <p:cNvSpPr/>
          <p:nvPr/>
        </p:nvSpPr>
        <p:spPr>
          <a:xfrm>
            <a:off x="8806808" y="412786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Ellipsi 53">
            <a:extLst>
              <a:ext uri="{FF2B5EF4-FFF2-40B4-BE49-F238E27FC236}">
                <a16:creationId xmlns:a16="http://schemas.microsoft.com/office/drawing/2014/main" id="{BEC02306-B628-42CB-991D-27220CE7DFD5}"/>
              </a:ext>
            </a:extLst>
          </p:cNvPr>
          <p:cNvSpPr/>
          <p:nvPr/>
        </p:nvSpPr>
        <p:spPr>
          <a:xfrm>
            <a:off x="8070478" y="516966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Ellipsi 54">
            <a:extLst>
              <a:ext uri="{FF2B5EF4-FFF2-40B4-BE49-F238E27FC236}">
                <a16:creationId xmlns:a16="http://schemas.microsoft.com/office/drawing/2014/main" id="{889D3990-A48B-448A-B600-D74BFB704329}"/>
              </a:ext>
            </a:extLst>
          </p:cNvPr>
          <p:cNvSpPr/>
          <p:nvPr/>
        </p:nvSpPr>
        <p:spPr>
          <a:xfrm>
            <a:off x="7973291" y="488105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Ellipsi 55">
            <a:extLst>
              <a:ext uri="{FF2B5EF4-FFF2-40B4-BE49-F238E27FC236}">
                <a16:creationId xmlns:a16="http://schemas.microsoft.com/office/drawing/2014/main" id="{A6458D82-5061-4A60-B491-3C6C0F9DB3A9}"/>
              </a:ext>
            </a:extLst>
          </p:cNvPr>
          <p:cNvSpPr/>
          <p:nvPr/>
        </p:nvSpPr>
        <p:spPr>
          <a:xfrm>
            <a:off x="8806808" y="437106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Ellipsi 57">
            <a:extLst>
              <a:ext uri="{FF2B5EF4-FFF2-40B4-BE49-F238E27FC236}">
                <a16:creationId xmlns:a16="http://schemas.microsoft.com/office/drawing/2014/main" id="{14E4B337-5480-4860-B81A-A9AC2BD733BC}"/>
              </a:ext>
            </a:extLst>
          </p:cNvPr>
          <p:cNvSpPr/>
          <p:nvPr/>
        </p:nvSpPr>
        <p:spPr>
          <a:xfrm>
            <a:off x="10830341" y="349548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Ellipsi 58">
            <a:extLst>
              <a:ext uri="{FF2B5EF4-FFF2-40B4-BE49-F238E27FC236}">
                <a16:creationId xmlns:a16="http://schemas.microsoft.com/office/drawing/2014/main" id="{B408492E-25A9-4BC3-B78F-CCCFB1E8E3D1}"/>
              </a:ext>
            </a:extLst>
          </p:cNvPr>
          <p:cNvSpPr/>
          <p:nvPr/>
        </p:nvSpPr>
        <p:spPr>
          <a:xfrm>
            <a:off x="11031173" y="349500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Ellipsi 59">
            <a:extLst>
              <a:ext uri="{FF2B5EF4-FFF2-40B4-BE49-F238E27FC236}">
                <a16:creationId xmlns:a16="http://schemas.microsoft.com/office/drawing/2014/main" id="{704D1B65-D746-4B38-ACF1-3F57DFBBBEF0}"/>
              </a:ext>
            </a:extLst>
          </p:cNvPr>
          <p:cNvSpPr/>
          <p:nvPr/>
        </p:nvSpPr>
        <p:spPr>
          <a:xfrm>
            <a:off x="10679730" y="4098506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3C4C02E-55A9-45EE-9C9B-ECD5B5CBB825}"/>
              </a:ext>
            </a:extLst>
          </p:cNvPr>
          <p:cNvSpPr txBox="1"/>
          <p:nvPr/>
        </p:nvSpPr>
        <p:spPr>
          <a:xfrm>
            <a:off x="10804575" y="4244580"/>
            <a:ext cx="53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8+</a:t>
            </a:r>
          </a:p>
        </p:txBody>
      </p:sp>
      <p:sp>
        <p:nvSpPr>
          <p:cNvPr id="62" name="Ellipsi 61">
            <a:extLst>
              <a:ext uri="{FF2B5EF4-FFF2-40B4-BE49-F238E27FC236}">
                <a16:creationId xmlns:a16="http://schemas.microsoft.com/office/drawing/2014/main" id="{AA92922C-9BF2-4E93-B106-96D205FC614E}"/>
              </a:ext>
            </a:extLst>
          </p:cNvPr>
          <p:cNvSpPr/>
          <p:nvPr/>
        </p:nvSpPr>
        <p:spPr>
          <a:xfrm>
            <a:off x="10453271" y="3854600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Ellipsi 62">
            <a:extLst>
              <a:ext uri="{FF2B5EF4-FFF2-40B4-BE49-F238E27FC236}">
                <a16:creationId xmlns:a16="http://schemas.microsoft.com/office/drawing/2014/main" id="{6647E3E7-C299-430F-960A-8F5E91694395}"/>
              </a:ext>
            </a:extLst>
          </p:cNvPr>
          <p:cNvSpPr/>
          <p:nvPr/>
        </p:nvSpPr>
        <p:spPr>
          <a:xfrm>
            <a:off x="10165785" y="3589527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Ellipsi 63">
            <a:extLst>
              <a:ext uri="{FF2B5EF4-FFF2-40B4-BE49-F238E27FC236}">
                <a16:creationId xmlns:a16="http://schemas.microsoft.com/office/drawing/2014/main" id="{CFC6BCCE-AAD6-43FF-A7D9-F5BF1907B7FE}"/>
              </a:ext>
            </a:extLst>
          </p:cNvPr>
          <p:cNvSpPr/>
          <p:nvPr/>
        </p:nvSpPr>
        <p:spPr>
          <a:xfrm>
            <a:off x="10940871" y="377333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Ellipsi 64">
            <a:extLst>
              <a:ext uri="{FF2B5EF4-FFF2-40B4-BE49-F238E27FC236}">
                <a16:creationId xmlns:a16="http://schemas.microsoft.com/office/drawing/2014/main" id="{B4EF3162-F209-4166-A303-ECDE6CEC66A4}"/>
              </a:ext>
            </a:extLst>
          </p:cNvPr>
          <p:cNvSpPr/>
          <p:nvPr/>
        </p:nvSpPr>
        <p:spPr>
          <a:xfrm>
            <a:off x="11741936" y="415636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6" name="Ellipsi 65">
            <a:extLst>
              <a:ext uri="{FF2B5EF4-FFF2-40B4-BE49-F238E27FC236}">
                <a16:creationId xmlns:a16="http://schemas.microsoft.com/office/drawing/2014/main" id="{B5D70D6D-DF12-41A5-BE8B-AAF2808CD24C}"/>
              </a:ext>
            </a:extLst>
          </p:cNvPr>
          <p:cNvSpPr/>
          <p:nvPr/>
        </p:nvSpPr>
        <p:spPr>
          <a:xfrm>
            <a:off x="10096934" y="4392047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Ellipsi 66">
            <a:extLst>
              <a:ext uri="{FF2B5EF4-FFF2-40B4-BE49-F238E27FC236}">
                <a16:creationId xmlns:a16="http://schemas.microsoft.com/office/drawing/2014/main" id="{43C08B0E-8053-4A10-9759-77AC1C832CAF}"/>
              </a:ext>
            </a:extLst>
          </p:cNvPr>
          <p:cNvSpPr/>
          <p:nvPr/>
        </p:nvSpPr>
        <p:spPr>
          <a:xfrm>
            <a:off x="10888196" y="518747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8" name="Ellipsi 67">
            <a:extLst>
              <a:ext uri="{FF2B5EF4-FFF2-40B4-BE49-F238E27FC236}">
                <a16:creationId xmlns:a16="http://schemas.microsoft.com/office/drawing/2014/main" id="{057CE3D5-13E5-4039-85C7-CDE67A404A4F}"/>
              </a:ext>
            </a:extLst>
          </p:cNvPr>
          <p:cNvSpPr/>
          <p:nvPr/>
        </p:nvSpPr>
        <p:spPr>
          <a:xfrm>
            <a:off x="10088361" y="415370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Ellipsi 68">
            <a:extLst>
              <a:ext uri="{FF2B5EF4-FFF2-40B4-BE49-F238E27FC236}">
                <a16:creationId xmlns:a16="http://schemas.microsoft.com/office/drawing/2014/main" id="{3D9E77AF-3351-45AA-94B0-FCF88917CF4C}"/>
              </a:ext>
            </a:extLst>
          </p:cNvPr>
          <p:cNvSpPr/>
          <p:nvPr/>
        </p:nvSpPr>
        <p:spPr>
          <a:xfrm>
            <a:off x="11741936" y="4392047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Ellipsi 69">
            <a:extLst>
              <a:ext uri="{FF2B5EF4-FFF2-40B4-BE49-F238E27FC236}">
                <a16:creationId xmlns:a16="http://schemas.microsoft.com/office/drawing/2014/main" id="{08B55634-0D44-4B6E-BC07-109D792ECB80}"/>
              </a:ext>
            </a:extLst>
          </p:cNvPr>
          <p:cNvSpPr/>
          <p:nvPr/>
        </p:nvSpPr>
        <p:spPr>
          <a:xfrm>
            <a:off x="11100227" y="517809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Ellipsi 70">
            <a:extLst>
              <a:ext uri="{FF2B5EF4-FFF2-40B4-BE49-F238E27FC236}">
                <a16:creationId xmlns:a16="http://schemas.microsoft.com/office/drawing/2014/main" id="{6A27FFCB-5F2D-41DD-B86C-3BF4755E218B}"/>
              </a:ext>
            </a:extLst>
          </p:cNvPr>
          <p:cNvSpPr/>
          <p:nvPr/>
        </p:nvSpPr>
        <p:spPr>
          <a:xfrm>
            <a:off x="10940871" y="490204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2F1A8867-0B01-46F6-86FE-4DEF3A5A438B}"/>
              </a:ext>
            </a:extLst>
          </p:cNvPr>
          <p:cNvSpPr txBox="1"/>
          <p:nvPr/>
        </p:nvSpPr>
        <p:spPr>
          <a:xfrm>
            <a:off x="7260586" y="5779699"/>
            <a:ext cx="211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MAGNESIUM Mg</a:t>
            </a:r>
            <a:r>
              <a:rPr lang="fi-FI" baseline="30000" dirty="0"/>
              <a:t>2+</a:t>
            </a:r>
            <a:endParaRPr lang="fi-FI" dirty="0"/>
          </a:p>
        </p:txBody>
      </p:sp>
      <p:sp>
        <p:nvSpPr>
          <p:cNvPr id="75" name="Tekstiruutu 74">
            <a:extLst>
              <a:ext uri="{FF2B5EF4-FFF2-40B4-BE49-F238E27FC236}">
                <a16:creationId xmlns:a16="http://schemas.microsoft.com/office/drawing/2014/main" id="{31D9BDBC-1C8D-4103-8166-F163856A5EE4}"/>
              </a:ext>
            </a:extLst>
          </p:cNvPr>
          <p:cNvSpPr txBox="1"/>
          <p:nvPr/>
        </p:nvSpPr>
        <p:spPr>
          <a:xfrm>
            <a:off x="10465860" y="5785105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OKSIDI O</a:t>
            </a:r>
            <a:r>
              <a:rPr lang="fi-FI" baseline="30000" dirty="0"/>
              <a:t>2-</a:t>
            </a:r>
            <a:endParaRPr lang="fi-FI" dirty="0"/>
          </a:p>
        </p:txBody>
      </p:sp>
      <p:cxnSp>
        <p:nvCxnSpPr>
          <p:cNvPr id="77" name="Suora nuoliyhdysviiva 76">
            <a:extLst>
              <a:ext uri="{FF2B5EF4-FFF2-40B4-BE49-F238E27FC236}">
                <a16:creationId xmlns:a16="http://schemas.microsoft.com/office/drawing/2014/main" id="{C56E9645-5E07-4CDF-9539-26DFD23C3392}"/>
              </a:ext>
            </a:extLst>
          </p:cNvPr>
          <p:cNvCxnSpPr>
            <a:cxnSpLocks/>
          </p:cNvCxnSpPr>
          <p:nvPr/>
        </p:nvCxnSpPr>
        <p:spPr>
          <a:xfrm flipH="1">
            <a:off x="9591675" y="4392047"/>
            <a:ext cx="400050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Suora nuoliyhdysviiva 77">
            <a:extLst>
              <a:ext uri="{FF2B5EF4-FFF2-40B4-BE49-F238E27FC236}">
                <a16:creationId xmlns:a16="http://schemas.microsoft.com/office/drawing/2014/main" id="{5FB75D41-C58E-4D6A-BED7-4BE38B3E8D97}"/>
              </a:ext>
            </a:extLst>
          </p:cNvPr>
          <p:cNvCxnSpPr>
            <a:cxnSpLocks/>
          </p:cNvCxnSpPr>
          <p:nvPr/>
        </p:nvCxnSpPr>
        <p:spPr>
          <a:xfrm>
            <a:off x="9067800" y="4392047"/>
            <a:ext cx="428625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051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E5F2743-1366-48C9-889D-D09AAA89E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470" y="1015864"/>
            <a:ext cx="9238434" cy="857559"/>
          </a:xfrm>
        </p:spPr>
        <p:txBody>
          <a:bodyPr>
            <a:normAutofit/>
          </a:bodyPr>
          <a:lstStyle/>
          <a:p>
            <a:r>
              <a:rPr lang="fi-FI" dirty="0"/>
              <a:t>Tehtävä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0CF589-C8C6-44CE-BE87-46BD38C62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530" y="3074806"/>
            <a:ext cx="8476434" cy="3359621"/>
          </a:xfrm>
        </p:spPr>
        <p:txBody>
          <a:bodyPr>
            <a:normAutofit/>
          </a:bodyPr>
          <a:lstStyle/>
          <a:p>
            <a:r>
              <a:rPr lang="fi-FI" dirty="0"/>
              <a:t>Yllä on kuvattuna natriumatomi ja fluoriatomi. Jotta molemmat atomit saavuttavat oktetin, kumpi atomeista luovuttaa elektroneita? Entä kumpi vastaanottaa elektroneita? Kirjoita muodostuneiden ionien kemialliset merkit (esim. O</a:t>
            </a:r>
            <a:r>
              <a:rPr lang="fi-FI" baseline="30000" dirty="0"/>
              <a:t>2-</a:t>
            </a:r>
            <a:r>
              <a:rPr lang="fi-FI" dirty="0"/>
              <a:t>).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Vastaus:</a:t>
            </a: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66166936-7691-4615-B19A-2230AD823518}"/>
              </a:ext>
            </a:extLst>
          </p:cNvPr>
          <p:cNvSpPr/>
          <p:nvPr/>
        </p:nvSpPr>
        <p:spPr>
          <a:xfrm>
            <a:off x="6028631" y="1030820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60B57911-DD92-447B-A26C-37F90C1A6E44}"/>
              </a:ext>
            </a:extLst>
          </p:cNvPr>
          <p:cNvSpPr txBox="1"/>
          <p:nvPr/>
        </p:nvSpPr>
        <p:spPr>
          <a:xfrm>
            <a:off x="6106952" y="1167602"/>
            <a:ext cx="615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11+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D1F37B92-8C36-40E6-8B8F-988C1EE14FFE}"/>
              </a:ext>
            </a:extLst>
          </p:cNvPr>
          <p:cNvSpPr/>
          <p:nvPr/>
        </p:nvSpPr>
        <p:spPr>
          <a:xfrm>
            <a:off x="5802172" y="786914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85C0D1D0-F9AF-4B7D-A3AE-57D49BB4CC1D}"/>
              </a:ext>
            </a:extLst>
          </p:cNvPr>
          <p:cNvSpPr/>
          <p:nvPr/>
        </p:nvSpPr>
        <p:spPr>
          <a:xfrm>
            <a:off x="5514686" y="521841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E06C7534-AC46-4A0D-AB80-64D215C9416F}"/>
              </a:ext>
            </a:extLst>
          </p:cNvPr>
          <p:cNvSpPr/>
          <p:nvPr/>
        </p:nvSpPr>
        <p:spPr>
          <a:xfrm>
            <a:off x="6289772" y="70564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68A93A23-52BF-4D00-A182-8C9A1EE4D36C}"/>
              </a:ext>
            </a:extLst>
          </p:cNvPr>
          <p:cNvSpPr/>
          <p:nvPr/>
        </p:nvSpPr>
        <p:spPr>
          <a:xfrm>
            <a:off x="6188826" y="421329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FCB4BD46-0C35-49AC-98D2-EE3D7D67C08D}"/>
              </a:ext>
            </a:extLst>
          </p:cNvPr>
          <p:cNvSpPr/>
          <p:nvPr/>
        </p:nvSpPr>
        <p:spPr>
          <a:xfrm>
            <a:off x="5445835" y="132436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C69CB54B-76EC-4002-ADE5-2CDCCDA4ADAA}"/>
              </a:ext>
            </a:extLst>
          </p:cNvPr>
          <p:cNvSpPr/>
          <p:nvPr/>
        </p:nvSpPr>
        <p:spPr>
          <a:xfrm>
            <a:off x="7096023" y="1081890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1E09B052-2ABA-4C33-869C-D5470AD25CC0}"/>
              </a:ext>
            </a:extLst>
          </p:cNvPr>
          <p:cNvSpPr/>
          <p:nvPr/>
        </p:nvSpPr>
        <p:spPr>
          <a:xfrm>
            <a:off x="5437262" y="108602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AE1A387A-D0CC-4A4A-AD4C-51B0C6BBC164}"/>
              </a:ext>
            </a:extLst>
          </p:cNvPr>
          <p:cNvSpPr/>
          <p:nvPr/>
        </p:nvSpPr>
        <p:spPr>
          <a:xfrm>
            <a:off x="6380632" y="419995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7E7FD8F2-E5ED-481E-911B-1137611B2A38}"/>
              </a:ext>
            </a:extLst>
          </p:cNvPr>
          <p:cNvSpPr/>
          <p:nvPr/>
        </p:nvSpPr>
        <p:spPr>
          <a:xfrm>
            <a:off x="6243647" y="209389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6348E9CF-38F5-4ED7-9A6F-C6E3A113533A}"/>
              </a:ext>
            </a:extLst>
          </p:cNvPr>
          <p:cNvSpPr/>
          <p:nvPr/>
        </p:nvSpPr>
        <p:spPr>
          <a:xfrm>
            <a:off x="9224481" y="1032993"/>
            <a:ext cx="671208" cy="66148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F0F145A9-E8EB-4349-8760-BF34E99D2A12}"/>
              </a:ext>
            </a:extLst>
          </p:cNvPr>
          <p:cNvSpPr txBox="1"/>
          <p:nvPr/>
        </p:nvSpPr>
        <p:spPr>
          <a:xfrm>
            <a:off x="9349326" y="1179067"/>
            <a:ext cx="53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9+</a:t>
            </a:r>
          </a:p>
        </p:txBody>
      </p:sp>
      <p:sp>
        <p:nvSpPr>
          <p:cNvPr id="21" name="Ellipsi 20">
            <a:extLst>
              <a:ext uri="{FF2B5EF4-FFF2-40B4-BE49-F238E27FC236}">
                <a16:creationId xmlns:a16="http://schemas.microsoft.com/office/drawing/2014/main" id="{1761DC20-CD6D-4530-B2F6-D8041FBD2995}"/>
              </a:ext>
            </a:extLst>
          </p:cNvPr>
          <p:cNvSpPr/>
          <p:nvPr/>
        </p:nvSpPr>
        <p:spPr>
          <a:xfrm>
            <a:off x="8998022" y="789087"/>
            <a:ext cx="1124125" cy="1149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>
            <a:extLst>
              <a:ext uri="{FF2B5EF4-FFF2-40B4-BE49-F238E27FC236}">
                <a16:creationId xmlns:a16="http://schemas.microsoft.com/office/drawing/2014/main" id="{353022C3-AA2F-4D55-9557-4791E61346D4}"/>
              </a:ext>
            </a:extLst>
          </p:cNvPr>
          <p:cNvSpPr/>
          <p:nvPr/>
        </p:nvSpPr>
        <p:spPr>
          <a:xfrm>
            <a:off x="8710536" y="524014"/>
            <a:ext cx="1699098" cy="1679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3D36F961-4AED-416D-863E-6C36CD73FB28}"/>
              </a:ext>
            </a:extLst>
          </p:cNvPr>
          <p:cNvSpPr/>
          <p:nvPr/>
        </p:nvSpPr>
        <p:spPr>
          <a:xfrm>
            <a:off x="9485622" y="707817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>
            <a:extLst>
              <a:ext uri="{FF2B5EF4-FFF2-40B4-BE49-F238E27FC236}">
                <a16:creationId xmlns:a16="http://schemas.microsoft.com/office/drawing/2014/main" id="{EEFCDAC2-8AF4-4BBA-AC47-D4D703014F8A}"/>
              </a:ext>
            </a:extLst>
          </p:cNvPr>
          <p:cNvSpPr/>
          <p:nvPr/>
        </p:nvSpPr>
        <p:spPr>
          <a:xfrm>
            <a:off x="9381479" y="210228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Ellipsi 24">
            <a:extLst>
              <a:ext uri="{FF2B5EF4-FFF2-40B4-BE49-F238E27FC236}">
                <a16:creationId xmlns:a16="http://schemas.microsoft.com/office/drawing/2014/main" id="{E72C6277-4D3F-4085-81B2-F10C1A508163}"/>
              </a:ext>
            </a:extLst>
          </p:cNvPr>
          <p:cNvSpPr/>
          <p:nvPr/>
        </p:nvSpPr>
        <p:spPr>
          <a:xfrm>
            <a:off x="8641685" y="132653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517BE04B-7108-41F9-80BA-C1D1EC732A81}"/>
              </a:ext>
            </a:extLst>
          </p:cNvPr>
          <p:cNvSpPr/>
          <p:nvPr/>
        </p:nvSpPr>
        <p:spPr>
          <a:xfrm>
            <a:off x="10307572" y="108819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ACDCF193-4251-44D1-974F-131992BFE2E3}"/>
              </a:ext>
            </a:extLst>
          </p:cNvPr>
          <p:cNvSpPr/>
          <p:nvPr/>
        </p:nvSpPr>
        <p:spPr>
          <a:xfrm>
            <a:off x="8633112" y="1088196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8" name="Ellipsi 27">
            <a:extLst>
              <a:ext uri="{FF2B5EF4-FFF2-40B4-BE49-F238E27FC236}">
                <a16:creationId xmlns:a16="http://schemas.microsoft.com/office/drawing/2014/main" id="{19B5D0D8-3A57-4148-9CA9-AACDA7A853E0}"/>
              </a:ext>
            </a:extLst>
          </p:cNvPr>
          <p:cNvSpPr/>
          <p:nvPr/>
        </p:nvSpPr>
        <p:spPr>
          <a:xfrm>
            <a:off x="9576482" y="42216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B5CAE836-488C-433A-A039-DA6E2FB22FF2}"/>
              </a:ext>
            </a:extLst>
          </p:cNvPr>
          <p:cNvSpPr/>
          <p:nvPr/>
        </p:nvSpPr>
        <p:spPr>
          <a:xfrm>
            <a:off x="9485622" y="1836532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90E38726-1DCC-44B1-8DE9-F3A56BE9432E}"/>
              </a:ext>
            </a:extLst>
          </p:cNvPr>
          <p:cNvSpPr/>
          <p:nvPr/>
        </p:nvSpPr>
        <p:spPr>
          <a:xfrm>
            <a:off x="5295993" y="273717"/>
            <a:ext cx="2177731" cy="21432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FF414054-9D2C-4DB4-8441-3AB21930FD8D}"/>
              </a:ext>
            </a:extLst>
          </p:cNvPr>
          <p:cNvSpPr/>
          <p:nvPr/>
        </p:nvSpPr>
        <p:spPr>
          <a:xfrm>
            <a:off x="7109533" y="133439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B524451E-0B31-471A-8CA6-C2E625257940}"/>
              </a:ext>
            </a:extLst>
          </p:cNvPr>
          <p:cNvSpPr/>
          <p:nvPr/>
        </p:nvSpPr>
        <p:spPr>
          <a:xfrm>
            <a:off x="6299403" y="1810151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>
            <a:extLst>
              <a:ext uri="{FF2B5EF4-FFF2-40B4-BE49-F238E27FC236}">
                <a16:creationId xmlns:a16="http://schemas.microsoft.com/office/drawing/2014/main" id="{FED527FD-44C8-4080-8B58-9BFC165A8ADB}"/>
              </a:ext>
            </a:extLst>
          </p:cNvPr>
          <p:cNvSpPr/>
          <p:nvPr/>
        </p:nvSpPr>
        <p:spPr>
          <a:xfrm>
            <a:off x="6448017" y="210425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64CA7C1E-7902-414B-B998-444491A66870}"/>
              </a:ext>
            </a:extLst>
          </p:cNvPr>
          <p:cNvSpPr/>
          <p:nvPr/>
        </p:nvSpPr>
        <p:spPr>
          <a:xfrm>
            <a:off x="6299402" y="171703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>
            <a:extLst>
              <a:ext uri="{FF2B5EF4-FFF2-40B4-BE49-F238E27FC236}">
                <a16:creationId xmlns:a16="http://schemas.microsoft.com/office/drawing/2014/main" id="{33F31191-0863-41B1-880B-43446C1F3152}"/>
              </a:ext>
            </a:extLst>
          </p:cNvPr>
          <p:cNvSpPr/>
          <p:nvPr/>
        </p:nvSpPr>
        <p:spPr>
          <a:xfrm>
            <a:off x="10307572" y="1326534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7" name="Ellipsi 36">
            <a:extLst>
              <a:ext uri="{FF2B5EF4-FFF2-40B4-BE49-F238E27FC236}">
                <a16:creationId xmlns:a16="http://schemas.microsoft.com/office/drawing/2014/main" id="{034314E0-6B3B-4CB0-8F61-E788185E944D}"/>
              </a:ext>
            </a:extLst>
          </p:cNvPr>
          <p:cNvSpPr/>
          <p:nvPr/>
        </p:nvSpPr>
        <p:spPr>
          <a:xfrm>
            <a:off x="9581753" y="2104258"/>
            <a:ext cx="170912" cy="18174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A966B73A-A304-4E90-A216-2234DDE3CF6E}"/>
              </a:ext>
            </a:extLst>
          </p:cNvPr>
          <p:cNvSpPr txBox="1"/>
          <p:nvPr/>
        </p:nvSpPr>
        <p:spPr>
          <a:xfrm>
            <a:off x="5802172" y="2563679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NATRIUM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291CAAD2-4946-4F2E-AFCC-DAE57C895B79}"/>
              </a:ext>
            </a:extLst>
          </p:cNvPr>
          <p:cNvSpPr txBox="1"/>
          <p:nvPr/>
        </p:nvSpPr>
        <p:spPr>
          <a:xfrm>
            <a:off x="9109257" y="2592996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FLUORI</a:t>
            </a:r>
          </a:p>
        </p:txBody>
      </p:sp>
    </p:spTree>
    <p:extLst>
      <p:ext uri="{BB962C8B-B14F-4D97-AF65-F5344CB8AC3E}">
        <p14:creationId xmlns:p14="http://schemas.microsoft.com/office/powerpoint/2010/main" val="4237679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ortal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03E56B37B3548BFF6B989E9467902" ma:contentTypeVersion="8" ma:contentTypeDescription="Create a new document." ma:contentTypeScope="" ma:versionID="193ccc089c2191bf76aa294e8f8e39ee">
  <xsd:schema xmlns:xsd="http://www.w3.org/2001/XMLSchema" xmlns:xs="http://www.w3.org/2001/XMLSchema" xmlns:p="http://schemas.microsoft.com/office/2006/metadata/properties" xmlns:ns3="3dc1a037-be19-4665-9979-e612110a1bad" xmlns:ns4="169e8b47-14a1-49a5-9dae-8da4ede40e7e" targetNamespace="http://schemas.microsoft.com/office/2006/metadata/properties" ma:root="true" ma:fieldsID="b8aab2b186da9ad3cb29a924a078db98" ns3:_="" ns4:_="">
    <xsd:import namespace="3dc1a037-be19-4665-9979-e612110a1bad"/>
    <xsd:import namespace="169e8b47-14a1-49a5-9dae-8da4ede40e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c1a037-be19-4665-9979-e612110a1b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8b47-14a1-49a5-9dae-8da4ede40e7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DFE403-E4B5-432F-80C4-45CA9D951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c1a037-be19-4665-9979-e612110a1bad"/>
    <ds:schemaRef ds:uri="169e8b47-14a1-49a5-9dae-8da4ede40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C24F96-CE7D-4BBC-8486-6027C03241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DDA38D-BC0D-4E9D-96BD-83AB6D3DCFCF}">
  <ds:schemaRefs>
    <ds:schemaRef ds:uri="http://purl.org/dc/terms/"/>
    <ds:schemaRef ds:uri="http://schemas.microsoft.com/office/2006/documentManagement/types"/>
    <ds:schemaRef ds:uri="3dc1a037-be19-4665-9979-e612110a1bad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69e8b47-14a1-49a5-9dae-8da4ede40e7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3756</TotalTime>
  <Words>195</Words>
  <Application>Microsoft Office PowerPoint</Application>
  <PresentationFormat>Laajakuva</PresentationFormat>
  <Paragraphs>41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Trade Gothic Next Cond</vt:lpstr>
      <vt:lpstr>Trade Gothic Next Light</vt:lpstr>
      <vt:lpstr>PortalVTI</vt:lpstr>
      <vt:lpstr>Atomit voivat muuttua ioneiksi</vt:lpstr>
      <vt:lpstr>PowerPoint-esitys</vt:lpstr>
      <vt:lpstr>TEHTÄVÄ</vt:lpstr>
      <vt:lpstr>REAKTIIVISUUS</vt:lpstr>
      <vt:lpstr>ATOMIT REAGOIVAT KESKENÄÄN</vt:lpstr>
      <vt:lpstr>PowerPoint-esitys</vt:lpstr>
      <vt:lpstr>PowerPoint-esitys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Anisa</dc:creator>
  <cp:lastModifiedBy>Anisa Harju</cp:lastModifiedBy>
  <cp:revision>6</cp:revision>
  <dcterms:created xsi:type="dcterms:W3CDTF">2021-10-07T12:14:40Z</dcterms:created>
  <dcterms:modified xsi:type="dcterms:W3CDTF">2021-10-10T18:13:29Z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0x0101000A003E56B37B3548BFF6B989E9467902</vt:lpwstr>
  </property>
</Properties>
</file>