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59" r:id="rId6"/>
    <p:sldId id="260" r:id="rId7"/>
    <p:sldId id="268" r:id="rId8"/>
    <p:sldId id="269" r:id="rId9"/>
    <p:sldId id="261" r:id="rId10"/>
    <p:sldId id="270" r:id="rId11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9.2.2021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9.2.2021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9.2.2021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9.2.2021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9.2.2021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9.2.2021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9.2.2021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9.2.2021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9.2.2021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9.2.2021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9.2.2021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673EE-4041-492F-BA0E-2F18D990949A}" type="datetimeFigureOut">
              <a:rPr lang="fi-FI" smtClean="0"/>
              <a:pPr/>
              <a:t>9.2.2021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anta.fi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fimea.fi/laaketieto/valmisteyhteenvedot/humpl" TargetMode="External"/><Relationship Id="rId4" Type="http://schemas.openxmlformats.org/officeDocument/2006/relationships/hyperlink" Target="http://www.kela.fi/laakkeet_maara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nlex.fi/fi/laki/ajantasa/1987/19870395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nlex.fi/fi/laki/ajantasa/1987/19870693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imea.fi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ulkari.fi/bitstream/handle/10024/129969/URN_ISBN_978-952-302-577-6.pdf?sequence=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ela.fi/in/internet/suomi.nsf/NET/160204153342EE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aketietokeskus.fi/laaketieto/laaketietokannat/pharmaca-fennica-r-laaketietokanta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apselit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6512" y="99392"/>
            <a:ext cx="9137765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4800" dirty="0"/>
              <a:t>LÄÄKEHOITO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dirty="0">
                <a:solidFill>
                  <a:schemeClr val="tx1"/>
                </a:solidFill>
              </a:rPr>
              <a:t>Johanna Puttonen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tabletti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Lääkeasetus 24.7.1987/693</a:t>
            </a:r>
          </a:p>
          <a:p>
            <a:r>
              <a:rPr lang="fi-FI" dirty="0"/>
              <a:t>Lääkelaki 10.4.1987/395</a:t>
            </a:r>
          </a:p>
          <a:p>
            <a:r>
              <a:rPr lang="fi-FI" dirty="0" err="1"/>
              <a:t>Taam-Ukkonen</a:t>
            </a:r>
            <a:r>
              <a:rPr lang="fi-FI" dirty="0"/>
              <a:t>, M., </a:t>
            </a:r>
            <a:r>
              <a:rPr lang="fi-FI" dirty="0" err="1"/>
              <a:t>Saano</a:t>
            </a:r>
            <a:r>
              <a:rPr lang="fi-FI" dirty="0"/>
              <a:t>, S. 2014. Turvallisen lääkehoidon perusteet. Sanoma Pro Oy. </a:t>
            </a:r>
          </a:p>
          <a:p>
            <a:r>
              <a:rPr lang="fi-FI" dirty="0"/>
              <a:t>THL; Opas lääkehoitosuunnitelman tekemiseen sosiaali- ja terveydenhuollossa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Tablettipurkk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LÄÄKEHOITOON LIITTYVÄÄ TERMINOLOGIAA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Lääke= lääkelain mukaan sellainen valmiste tai aine, jonka tarkoituksena on </a:t>
            </a:r>
            <a:r>
              <a:rPr lang="fi-FI" b="1" dirty="0"/>
              <a:t>sisäisesti</a:t>
            </a:r>
            <a:r>
              <a:rPr lang="fi-FI" dirty="0"/>
              <a:t> tai </a:t>
            </a:r>
            <a:r>
              <a:rPr lang="fi-FI" b="1" dirty="0"/>
              <a:t>ulkoisesti</a:t>
            </a:r>
            <a:r>
              <a:rPr lang="fi-FI" dirty="0"/>
              <a:t> käytettynä </a:t>
            </a:r>
            <a:r>
              <a:rPr lang="fi-FI" b="1" dirty="0"/>
              <a:t>parantaa</a:t>
            </a:r>
            <a:r>
              <a:rPr lang="fi-FI" dirty="0"/>
              <a:t>, </a:t>
            </a:r>
            <a:r>
              <a:rPr lang="fi-FI" b="1" dirty="0"/>
              <a:t>lievittää</a:t>
            </a:r>
            <a:r>
              <a:rPr lang="fi-FI" dirty="0"/>
              <a:t> tai </a:t>
            </a:r>
            <a:r>
              <a:rPr lang="fi-FI" b="1" dirty="0"/>
              <a:t>ehkäistä</a:t>
            </a:r>
            <a:r>
              <a:rPr lang="fi-FI" dirty="0"/>
              <a:t> sairautta tai sen oireita. Myös tietyt diagnostiset valmisteet sekä valmisteet ja aineet, joita käytetään </a:t>
            </a:r>
            <a:r>
              <a:rPr lang="fi-FI" b="1" dirty="0"/>
              <a:t>elintoimintojen palauttamiseksi, korjaamiseksi tai muuttamiseksi</a:t>
            </a:r>
            <a:r>
              <a:rPr lang="fi-FI" dirty="0"/>
              <a:t>, ovat lääkkeitä </a:t>
            </a:r>
          </a:p>
          <a:p>
            <a:pPr marL="0" indent="0">
              <a:buNone/>
            </a:pPr>
            <a:r>
              <a:rPr lang="fi-FI" dirty="0"/>
              <a:t>-&gt; lääkkeiden antotavat ja lääkemuodot</a:t>
            </a:r>
          </a:p>
          <a:p>
            <a:r>
              <a:rPr lang="fi-FI" dirty="0"/>
              <a:t>Lääkkeillä on toisaalta myös haittavaikutuksia!</a:t>
            </a:r>
          </a:p>
          <a:p>
            <a:pPr>
              <a:buNone/>
            </a:pPr>
            <a:r>
              <a:rPr lang="fi-FI" sz="1700" dirty="0"/>
              <a:t>-&gt; reseptilääkkeillä pyritään hallitsemaan lääkkeiden käyttöä ja riskejä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endParaRPr lang="fi-FI" dirty="0"/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Tablettipurkk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r>
              <a:rPr lang="fi-FI" dirty="0"/>
              <a:t>Lääke sisältää yhtä tai useaa lääkeainetta eli vaikuttavaa ainetta</a:t>
            </a:r>
          </a:p>
          <a:p>
            <a:endParaRPr lang="fi-FI" dirty="0"/>
          </a:p>
          <a:p>
            <a:r>
              <a:rPr lang="fi-FI" dirty="0"/>
              <a:t>Lääkeaine eli vaikuttava aine = kemiallisesti tai muilla menetelmillä yksityiskohtaisesti määritelty elimistöön vaikuttava aine, jota käytetään lääkkeen valmistamiseen tai sellaisenaan lääkkeeksi</a:t>
            </a:r>
          </a:p>
          <a:p>
            <a:pPr>
              <a:buNone/>
            </a:pPr>
            <a:endParaRPr lang="fi-FI" dirty="0"/>
          </a:p>
          <a:p>
            <a:r>
              <a:rPr lang="fi-FI" dirty="0"/>
              <a:t>Lääkevalmiste = lääke; valmistettu tai maahantuotu lääkelain mukaisesti,  sisältää lääkeainetta / lääkeaineita + usein erilaisia apuaineita</a:t>
            </a:r>
          </a:p>
          <a:p>
            <a:pPr>
              <a:buNone/>
            </a:pPr>
            <a:r>
              <a:rPr lang="fi-FI" dirty="0"/>
              <a:t>    </a:t>
            </a:r>
            <a:r>
              <a:rPr lang="fi-FI" sz="2000" dirty="0"/>
              <a:t>-&gt; lääkevalmisteen vaikutuksen luonne (miten ja miten nopeasti lääkeaine vapautuu valmisteesta, kuinka paljon vapautuu elimistöön jne.)</a:t>
            </a:r>
          </a:p>
          <a:p>
            <a:pPr>
              <a:buNone/>
            </a:pPr>
            <a:endParaRPr lang="fi-FI" sz="2000" dirty="0"/>
          </a:p>
          <a:p>
            <a:r>
              <a:rPr lang="fi-FI" dirty="0"/>
              <a:t>Kauppanimi = lääkevalmisteen nimi (rekisteröity)</a:t>
            </a:r>
          </a:p>
          <a:p>
            <a:r>
              <a:rPr lang="fi-FI" dirty="0"/>
              <a:t>Alkuperäisvalmiste = lääkeaineen kehittäjän tai tämän oikeuttaman tahon markkinoille tuomaa lääkevalmistetta</a:t>
            </a:r>
          </a:p>
          <a:p>
            <a:r>
              <a:rPr lang="fi-FI" dirty="0"/>
              <a:t>Rinnakkaisvalmiste (</a:t>
            </a:r>
            <a:r>
              <a:rPr lang="fi-FI" dirty="0" err="1"/>
              <a:t>geneerinen</a:t>
            </a:r>
            <a:r>
              <a:rPr lang="fi-FI" dirty="0"/>
              <a:t> valmiste)= lääkevalmiste, joka sisältää samaa lääkeainetta (vaikuttavaa ainetta) yhtä paljon kuin alkuperäisvalmiste eli vahvuus ja lääkemuoto on sama kuin toisessa lääkevalmisteessa. </a:t>
            </a:r>
          </a:p>
          <a:p>
            <a:pPr>
              <a:buNone/>
            </a:pPr>
            <a:r>
              <a:rPr lang="fi-FI" sz="2000" dirty="0"/>
              <a:t>	Apuaineet / valmistusprosessi saattaa poiketa -&gt; vaikuttava aine imeytyy rinnakkaisvalmisteesta eri tavoin (esim. </a:t>
            </a:r>
            <a:r>
              <a:rPr lang="fi-FI" sz="2000" dirty="0" err="1"/>
              <a:t>metformiini</a:t>
            </a:r>
            <a:r>
              <a:rPr lang="fi-FI" sz="2000" dirty="0"/>
              <a:t>).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Tablettipurkk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62500" lnSpcReduction="20000"/>
          </a:bodyPr>
          <a:lstStyle/>
          <a:p>
            <a:r>
              <a:rPr lang="fi-FI" dirty="0"/>
              <a:t>Reseptilääke = lääkärin, joissain tapauksissa sairaanhoitajan kirjoittaman lääkemääräyksen eli reseptin perusteella luovutettava lääke</a:t>
            </a:r>
          </a:p>
          <a:p>
            <a:pPr marL="0" indent="0">
              <a:buNone/>
            </a:pPr>
            <a:r>
              <a:rPr lang="fi-FI" sz="2300" dirty="0"/>
              <a:t>- alkuperäis-, huumausaine-, puhelinresepti, sähköinen lääkemääräys eli      </a:t>
            </a:r>
            <a:r>
              <a:rPr lang="fi-FI" sz="2300" dirty="0" err="1"/>
              <a:t>eResepti</a:t>
            </a:r>
            <a:r>
              <a:rPr lang="fi-FI" sz="2300" dirty="0"/>
              <a:t> -&gt; </a:t>
            </a:r>
            <a:r>
              <a:rPr lang="fi-FI" sz="2300" dirty="0">
                <a:hlinkClick r:id="rId3"/>
              </a:rPr>
              <a:t>http://www.kanta.fi/</a:t>
            </a:r>
            <a:r>
              <a:rPr lang="fi-FI" sz="2300" dirty="0"/>
              <a:t> - sähköisen reseptin verkkokoulu</a:t>
            </a:r>
          </a:p>
          <a:p>
            <a:endParaRPr lang="fi-FI" dirty="0"/>
          </a:p>
          <a:p>
            <a:r>
              <a:rPr lang="fi-FI" dirty="0"/>
              <a:t>Itsehoitolääke = lääkevalmiste, jota apteekit myyvät myös ilman lääkemääräystä</a:t>
            </a:r>
          </a:p>
          <a:p>
            <a:pPr marL="0" indent="0">
              <a:buNone/>
            </a:pPr>
            <a:r>
              <a:rPr lang="fi-FI" dirty="0"/>
              <a:t>- </a:t>
            </a:r>
            <a:r>
              <a:rPr lang="fi-FI" sz="2300" dirty="0"/>
              <a:t>Itsehoitolääkkeen käyttötarkoituksen mukaan periaatteita; hoidettava sairaus on yleensä lievä ja ohimenevä, helppo todeta itse, hoidon tarve on pikainen (esim. jälkiehkäisy, huuliherpeksen hoito)</a:t>
            </a:r>
          </a:p>
          <a:p>
            <a:pPr>
              <a:buNone/>
            </a:pPr>
            <a:r>
              <a:rPr lang="fi-FI" dirty="0"/>
              <a:t>	</a:t>
            </a:r>
            <a:endParaRPr lang="fi-FI" sz="1900" dirty="0">
              <a:solidFill>
                <a:srgbClr val="FF0000"/>
              </a:solidFill>
            </a:endParaRPr>
          </a:p>
          <a:p>
            <a:r>
              <a:rPr lang="fi-FI" dirty="0"/>
              <a:t>Mitä lääke maksaa? </a:t>
            </a:r>
            <a:r>
              <a:rPr lang="fi-FI" dirty="0">
                <a:hlinkClick r:id="rId4"/>
              </a:rPr>
              <a:t>http://www.kela.fi/laakkeet_maara</a:t>
            </a:r>
            <a:r>
              <a:rPr lang="fi-FI" dirty="0"/>
              <a:t> </a:t>
            </a:r>
          </a:p>
          <a:p>
            <a:r>
              <a:rPr lang="fi-FI" dirty="0"/>
              <a:t>Lääkeaineiden luokittelu ja nimeäminen</a:t>
            </a:r>
          </a:p>
          <a:p>
            <a:pPr marL="0" indent="0">
              <a:buNone/>
            </a:pPr>
            <a:r>
              <a:rPr lang="fi-FI" sz="2600" dirty="0"/>
              <a:t>- Kansainvälisen luokituksen mukaan lääkeaineet jaotellaan pääryhmiin </a:t>
            </a:r>
            <a:r>
              <a:rPr lang="fi-FI" sz="2600" b="1" dirty="0"/>
              <a:t>anatomisten</a:t>
            </a:r>
            <a:r>
              <a:rPr lang="fi-FI" sz="2600" dirty="0"/>
              <a:t>, </a:t>
            </a:r>
            <a:r>
              <a:rPr lang="fi-FI" sz="2600" b="1" dirty="0"/>
              <a:t>terapeuttisten</a:t>
            </a:r>
            <a:r>
              <a:rPr lang="fi-FI" sz="2600" dirty="0"/>
              <a:t> ja </a:t>
            </a:r>
            <a:r>
              <a:rPr lang="fi-FI" sz="2600" b="1" dirty="0"/>
              <a:t>kemiallisten</a:t>
            </a:r>
            <a:r>
              <a:rPr lang="fi-FI" sz="2600" dirty="0"/>
              <a:t> ominaisuuksien mukaan = ATC- luokitus</a:t>
            </a:r>
          </a:p>
          <a:p>
            <a:r>
              <a:rPr lang="fi-FI" dirty="0"/>
              <a:t>Lääkepakkaus -&gt; mitä tietoa pakkauksesta ilmenee</a:t>
            </a:r>
          </a:p>
          <a:p>
            <a:r>
              <a:rPr lang="fi-FI" dirty="0"/>
              <a:t>Pakkausseloste ja valmisteyhteenveto</a:t>
            </a:r>
          </a:p>
          <a:p>
            <a:r>
              <a:rPr lang="fi-FI" dirty="0">
                <a:hlinkClick r:id="rId5"/>
              </a:rPr>
              <a:t>http://www.fimea.fi/laaketieto/valmisteyhteenvedot/humpl</a:t>
            </a:r>
            <a:r>
              <a:rPr lang="fi-FI" dirty="0"/>
              <a:t> </a:t>
            </a:r>
          </a:p>
          <a:p>
            <a:pPr>
              <a:buNone/>
            </a:pPr>
            <a:r>
              <a:rPr lang="fi-FI" sz="1700" dirty="0">
                <a:solidFill>
                  <a:srgbClr val="FF0000"/>
                </a:solidFill>
              </a:rPr>
              <a:t>	</a:t>
            </a:r>
          </a:p>
          <a:p>
            <a:pPr>
              <a:buNone/>
            </a:pPr>
            <a:r>
              <a:rPr lang="fi-FI" sz="1900" b="1" dirty="0">
                <a:solidFill>
                  <a:srgbClr val="FF0000"/>
                </a:solidFill>
              </a:rPr>
              <a:t>		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Tablettipurkk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LÄÄKEHOIDON PERUSTANA OLEVAT SÄÄDÖKSET JA OHJEET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Lääkelaki (</a:t>
            </a:r>
            <a:r>
              <a:rPr lang="fi-FI" dirty="0">
                <a:hlinkClick r:id="rId3"/>
              </a:rPr>
              <a:t>http://www.finlex.fi/fi/laki/ajantasa/1987/19870395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tarkoituksena ylläpitää ja edistää lääkkeiden ja niiden käytön turvallisuutta sekä tarkoituksenmukaista lääkkeiden käyttöä</a:t>
            </a:r>
          </a:p>
          <a:p>
            <a:pPr lvl="1"/>
            <a:r>
              <a:rPr lang="fi-FI" dirty="0"/>
              <a:t>tarkoituksena myös varmistaa lääkkeiden asianmukainen valmistus ja saatavuus maassa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Tablettipurkk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70000" lnSpcReduction="20000"/>
          </a:bodyPr>
          <a:lstStyle/>
          <a:p>
            <a:r>
              <a:rPr lang="fi-FI" sz="4600" dirty="0"/>
              <a:t>Lääkeasetus (</a:t>
            </a:r>
            <a:r>
              <a:rPr lang="fi-FI" sz="4600" dirty="0">
                <a:hlinkClick r:id="rId3"/>
              </a:rPr>
              <a:t>http://www.finlex.fi/fi/laki/ajantasa/1987/19870693</a:t>
            </a:r>
            <a:r>
              <a:rPr lang="fi-FI" sz="4600" dirty="0"/>
              <a:t>)</a:t>
            </a:r>
          </a:p>
          <a:p>
            <a:pPr>
              <a:buNone/>
            </a:pPr>
            <a:r>
              <a:rPr lang="fi-FI" sz="4600" dirty="0"/>
              <a:t>	- sisältää lääkelakia täydentäviä tarkempia määräyksiä</a:t>
            </a:r>
          </a:p>
          <a:p>
            <a:pPr>
              <a:buNone/>
            </a:pPr>
            <a:r>
              <a:rPr lang="fi-FI" sz="2200" dirty="0">
                <a:solidFill>
                  <a:srgbClr val="FF0000"/>
                </a:solidFill>
              </a:rPr>
              <a:t>	(Turvallisen lääkehoidonperusteet s. 18)</a:t>
            </a:r>
          </a:p>
          <a:p>
            <a:r>
              <a:rPr lang="fi-FI" sz="4600" dirty="0"/>
              <a:t>Suomessa lääkevalvonta keskitetty sosiaali- ja terveysministeriön alaiselle Lääkealan turvallisuus- ja kehittämiskeskukselle </a:t>
            </a:r>
            <a:r>
              <a:rPr lang="fi-FI" sz="4600" dirty="0" err="1"/>
              <a:t>Fimealle</a:t>
            </a:r>
            <a:r>
              <a:rPr lang="fi-FI" sz="4600" dirty="0"/>
              <a:t> </a:t>
            </a:r>
            <a:r>
              <a:rPr lang="fi-FI" sz="4600" dirty="0">
                <a:hlinkClick r:id="rId4"/>
              </a:rPr>
              <a:t>http://www.fimea.fi/</a:t>
            </a:r>
            <a:endParaRPr lang="fi-FI" sz="4600" dirty="0"/>
          </a:p>
          <a:p>
            <a:endParaRPr lang="fi-FI" sz="4600" dirty="0"/>
          </a:p>
          <a:p>
            <a:pPr marL="0" indent="0">
              <a:buNone/>
            </a:pPr>
            <a:endParaRPr lang="fi-FI" dirty="0"/>
          </a:p>
          <a:p>
            <a:pPr>
              <a:buNone/>
            </a:pPr>
            <a:endParaRPr lang="fi-FI" dirty="0"/>
          </a:p>
          <a:p>
            <a:pPr>
              <a:buNone/>
            </a:pPr>
            <a:r>
              <a:rPr lang="fi-FI" dirty="0"/>
              <a:t>	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endParaRPr lang="fi-FI" dirty="0"/>
          </a:p>
          <a:p>
            <a:pPr>
              <a:buNone/>
            </a:pPr>
            <a:endParaRPr lang="fi-FI" dirty="0"/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tabletti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r>
              <a:rPr lang="fi-FI" dirty="0"/>
              <a:t>Opas lääkehoitosuunnitelman tekemiseen sosiaali- ja terveydenhuollossa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>
                <a:hlinkClick r:id="rId3"/>
              </a:rPr>
              <a:t>https://www.julkari.fi/bitstream/handle/10024/129969/URN_ISBN_978-952-302-577-6.pdf?sequence=1</a:t>
            </a:r>
            <a:r>
              <a:rPr lang="fi-FI" dirty="0"/>
              <a:t>) </a:t>
            </a:r>
          </a:p>
          <a:p>
            <a:pPr marL="0" indent="0">
              <a:buNone/>
            </a:pPr>
            <a:r>
              <a:rPr lang="fi-FI" dirty="0"/>
              <a:t>- oppaan tarkoituksena on yhtenäistää lääkehoidon toteuttamisen periaatteet, selkeyttää lääkehoidon toteuttamiseen liittyvä vastuunjako ja määrittää vähimmäisvaatimukset, joiden tulee toteutua 	kaikissa lääkehoitoa toteutettavissa yksiköissä</a:t>
            </a:r>
          </a:p>
          <a:p>
            <a:pPr marL="0" indent="0">
              <a:buNone/>
            </a:pPr>
            <a:endParaRPr lang="fi-F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tabletti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LÄÄKKEET JA SAIRAUSVAKUUTUS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Sairausvakuutus, josta KELA vastaa, korvaa lääkärin määräämät lääkkeet osittain tai kokonaan, jos lääkkeet on määrätty sairauden, raskauden tai synnytyksen hoitoon</a:t>
            </a:r>
          </a:p>
          <a:p>
            <a:pPr>
              <a:buNone/>
            </a:pPr>
            <a:r>
              <a:rPr lang="fi-FI" dirty="0"/>
              <a:t>	 </a:t>
            </a:r>
            <a:r>
              <a:rPr lang="fi-FI" dirty="0">
                <a:hlinkClick r:id="rId3"/>
              </a:rPr>
              <a:t>http://www.kela.fi/in/internet/suomi.nsf/NET/160204153342EE</a:t>
            </a:r>
            <a:endParaRPr lang="fi-FI" dirty="0"/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Tablettipurkk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PHARMACA FENNICA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/>
              <a:t>kirja, johon on koottu lääkkeiden perusinformaatio</a:t>
            </a:r>
          </a:p>
          <a:p>
            <a:r>
              <a:rPr lang="fi-FI" dirty="0"/>
              <a:t>ilmestyy Lääketietokeskuksen ylläpitämänä vuosittain</a:t>
            </a:r>
          </a:p>
          <a:p>
            <a:r>
              <a:rPr lang="fi-FI" dirty="0">
                <a:hlinkClick r:id="rId3"/>
              </a:rPr>
              <a:t>http://www.laaketietokeskus.fi/laaketieto/laaketietokannat/pharmaca-fennica-r-laaketietokanta</a:t>
            </a:r>
            <a:r>
              <a:rPr lang="fi-FI" dirty="0"/>
              <a:t> </a:t>
            </a:r>
          </a:p>
          <a:p>
            <a:r>
              <a:rPr lang="fi-FI" dirty="0"/>
              <a:t>viisiosainen</a:t>
            </a:r>
          </a:p>
          <a:p>
            <a:pPr>
              <a:buNone/>
            </a:pPr>
            <a:r>
              <a:rPr lang="fi-FI" dirty="0"/>
              <a:t>	</a:t>
            </a:r>
            <a:r>
              <a:rPr lang="fi-FI" sz="2400" dirty="0"/>
              <a:t>- 1. osa: alussa aakkosellinen luettelo valmisteista ja vaikuttavista aineista. Tiivistelmä , jossa ovat lääkevalmisteiden ns. tiivistetyt tuoteselosteet.</a:t>
            </a:r>
          </a:p>
          <a:p>
            <a:pPr>
              <a:buNone/>
            </a:pPr>
            <a:r>
              <a:rPr lang="fi-FI" sz="2400" dirty="0"/>
              <a:t>	- 2.-5. osa: täydelliset tuoteselosteet (mm. indikaatiot, kontraindikaatiot, interaktiot) valmistenimen mukaisessa aakkosjärjestyksessä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</TotalTime>
  <Words>656</Words>
  <Application>Microsoft Office PowerPoint</Application>
  <PresentationFormat>Näytössä katseltava diaesitys (4:3)</PresentationFormat>
  <Paragraphs>65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Office-teema</vt:lpstr>
      <vt:lpstr>LÄÄKEHOITO</vt:lpstr>
      <vt:lpstr>LÄÄKEHOITOON LIITTYVÄÄ TERMINOLOGIAA</vt:lpstr>
      <vt:lpstr>PowerPoint-esitys</vt:lpstr>
      <vt:lpstr>PowerPoint-esitys</vt:lpstr>
      <vt:lpstr>LÄÄKEHOIDON PERUSTANA OLEVAT SÄÄDÖKSET JA OHJEET</vt:lpstr>
      <vt:lpstr>PowerPoint-esitys</vt:lpstr>
      <vt:lpstr>PowerPoint-esitys</vt:lpstr>
      <vt:lpstr>LÄÄKKEET JA SAIRAUSVAKUUTUS</vt:lpstr>
      <vt:lpstr>PHARMACA FENNICA</vt:lpstr>
      <vt:lpstr>LÄHTEET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JOSSU</dc:creator>
  <cp:lastModifiedBy>Johanna Puttonen</cp:lastModifiedBy>
  <cp:revision>76</cp:revision>
  <dcterms:created xsi:type="dcterms:W3CDTF">2011-09-07T15:47:13Z</dcterms:created>
  <dcterms:modified xsi:type="dcterms:W3CDTF">2021-02-09T11:34:37Z</dcterms:modified>
</cp:coreProperties>
</file>