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80" r:id="rId24"/>
    <p:sldId id="278" r:id="rId25"/>
    <p:sldId id="279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15.2.2021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15.2.2021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15.2.2021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15.2.2021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15.2.2021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15.2.2021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15.2.2021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15.2.2021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15.2.2021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15.2.2021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15.2.2021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D672AF66-0BE7-423D-A1D1-0E9F1936AD3A}" type="datetimeFigureOut">
              <a:rPr lang="fi-FI" smtClean="0"/>
              <a:t>15.2.2021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Lääkkeiden antotavat ja lääkemuodot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Johanna Puttonen</a:t>
            </a:r>
          </a:p>
        </p:txBody>
      </p:sp>
    </p:spTree>
    <p:extLst>
      <p:ext uri="{BB962C8B-B14F-4D97-AF65-F5344CB8AC3E}">
        <p14:creationId xmlns:p14="http://schemas.microsoft.com/office/powerpoint/2010/main" val="21984824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/>
              <a:t>purutabletti</a:t>
            </a:r>
          </a:p>
          <a:p>
            <a:r>
              <a:rPr lang="fi-FI" dirty="0"/>
              <a:t>poretabletti</a:t>
            </a:r>
          </a:p>
          <a:p>
            <a:r>
              <a:rPr lang="fi-FI" dirty="0"/>
              <a:t>kylmäkuivattu tabletti (ns. </a:t>
            </a:r>
            <a:r>
              <a:rPr lang="fi-FI" dirty="0" err="1"/>
              <a:t>dispergoituva</a:t>
            </a:r>
            <a:r>
              <a:rPr lang="fi-FI" dirty="0"/>
              <a:t> tabletti)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i-FI" dirty="0"/>
              <a:t>hajoaa helposti mekaanisen rasituksen ja kosteuden vaikutuksesta -&gt; EI saa painaa foliopakkauksen läpi -&gt; pakkaus avataan juuri ennen lääkkeen ottamista nostamalla tabletin foliopakkauksen takakansi varovasti kuivin käsin ja työntämällä tabletti kevyesti foliopakkauksesta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i-FI" dirty="0"/>
              <a:t>lääke laitetaan kielen alle ja annetaan olla siellä muutama sekunti, kunnes </a:t>
            </a:r>
            <a:r>
              <a:rPr lang="fi-FI" dirty="0" err="1"/>
              <a:t>tbl</a:t>
            </a:r>
            <a:r>
              <a:rPr lang="fi-FI" dirty="0"/>
              <a:t> on sulanut, jonka jälkeen se niellään</a:t>
            </a:r>
          </a:p>
        </p:txBody>
      </p:sp>
    </p:spTree>
    <p:extLst>
      <p:ext uri="{BB962C8B-B14F-4D97-AF65-F5344CB8AC3E}">
        <p14:creationId xmlns:p14="http://schemas.microsoft.com/office/powerpoint/2010/main" val="36251871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annosjauheet</a:t>
            </a:r>
          </a:p>
          <a:p>
            <a:r>
              <a:rPr lang="fi-FI" dirty="0"/>
              <a:t>oraaliliuos eli oraalisuspensio</a:t>
            </a:r>
          </a:p>
          <a:p>
            <a:r>
              <a:rPr lang="fi-FI" dirty="0"/>
              <a:t>oraaliemulsio</a:t>
            </a:r>
          </a:p>
          <a:p>
            <a:r>
              <a:rPr lang="fi-FI" dirty="0"/>
              <a:t>tipat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637381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 err="1"/>
              <a:t>intraoraalisesti</a:t>
            </a:r>
            <a:r>
              <a:rPr lang="fi-FI" dirty="0"/>
              <a:t> eli suuonteloon, poskiin, kitalakeen tai suun pohjan rajoittamalle alueelle</a:t>
            </a:r>
          </a:p>
          <a:p>
            <a:r>
              <a:rPr lang="fi-FI" dirty="0"/>
              <a:t>useimmat näin annosteltavista lääkkeistä vaikuttavat systemaattisesti eli niin, että lääkeaine imeytyy limakalvojen läpi verenkiertoon</a:t>
            </a:r>
          </a:p>
          <a:p>
            <a:r>
              <a:rPr lang="fi-FI" dirty="0"/>
              <a:t>etuna on mm. se, että voidaan antaa lääkeaineita, jotka eivät kestä mahan happamuutta tai joilla on voimakas ensikierron metabolia (maksa muuttaa huomattavan osan lääkeaineesta tehottomaan muotoon)</a:t>
            </a:r>
          </a:p>
          <a:p>
            <a:r>
              <a:rPr lang="fi-FI" dirty="0"/>
              <a:t>vaikutus tulee yleensä muutamassa minuutissa</a:t>
            </a:r>
          </a:p>
          <a:p>
            <a:r>
              <a:rPr lang="fi-FI" dirty="0"/>
              <a:t>ongelmana voi olla se, että osa tai koko valmiste poistuu suusta niellyn syljen mukana ennen kuin se ehtii imeytyä suun limakalvoilta</a:t>
            </a:r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Lääkitys suuonteloon</a:t>
            </a:r>
          </a:p>
        </p:txBody>
      </p:sp>
    </p:spTree>
    <p:extLst>
      <p:ext uri="{BB962C8B-B14F-4D97-AF65-F5344CB8AC3E}">
        <p14:creationId xmlns:p14="http://schemas.microsoft.com/office/powerpoint/2010/main" val="26454363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imeskelytabletti</a:t>
            </a:r>
          </a:p>
          <a:p>
            <a:r>
              <a:rPr lang="fi-FI" dirty="0" err="1"/>
              <a:t>bukkaalitabletti</a:t>
            </a:r>
            <a:endParaRPr lang="fi-FI" dirty="0"/>
          </a:p>
          <a:p>
            <a:r>
              <a:rPr lang="fi-FI" dirty="0" err="1"/>
              <a:t>resoribletti</a:t>
            </a:r>
            <a:endParaRPr lang="fi-FI" dirty="0"/>
          </a:p>
          <a:p>
            <a:r>
              <a:rPr lang="fi-FI" dirty="0"/>
              <a:t>suuvoide</a:t>
            </a:r>
          </a:p>
          <a:p>
            <a:r>
              <a:rPr lang="fi-FI" dirty="0"/>
              <a:t>suu- ja kurlausvedet</a:t>
            </a:r>
          </a:p>
          <a:p>
            <a:r>
              <a:rPr lang="fi-FI" dirty="0"/>
              <a:t>lääkepurukumi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123578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/>
              <a:t>antotapaa käytetään mm. silloin, kun potilas ei voi ottaa lääkettä suun kautta esim. pahoinvoinnin / oksentelun takia</a:t>
            </a:r>
          </a:p>
          <a:p>
            <a:r>
              <a:rPr lang="fi-FI" dirty="0"/>
              <a:t>pienille lapsille kuume- ja kipulääkitys</a:t>
            </a:r>
          </a:p>
          <a:p>
            <a:r>
              <a:rPr lang="fi-FI" dirty="0"/>
              <a:t>Lääkeaineiden imeytyminen peräsuolesta on hitaampaa ja epävarmempaa kuin esim. </a:t>
            </a:r>
            <a:r>
              <a:rPr lang="fi-FI" dirty="0" err="1"/>
              <a:t>p.o</a:t>
            </a:r>
            <a:r>
              <a:rPr lang="fi-FI" dirty="0"/>
              <a:t>. Lisäksi ulostaminen voi poistaa lääkeaineen peräsuolesta.</a:t>
            </a:r>
          </a:p>
          <a:p>
            <a:r>
              <a:rPr lang="fi-FI" dirty="0"/>
              <a:t>peräpuikot eli suppositoriot</a:t>
            </a:r>
          </a:p>
          <a:p>
            <a:r>
              <a:rPr lang="fi-FI" dirty="0"/>
              <a:t>peräruiske eli </a:t>
            </a:r>
            <a:r>
              <a:rPr lang="fi-FI" dirty="0" err="1"/>
              <a:t>rektioli</a:t>
            </a:r>
            <a:endParaRPr lang="fi-FI" dirty="0"/>
          </a:p>
          <a:p>
            <a:r>
              <a:rPr lang="fi-FI" dirty="0"/>
              <a:t>pienoisperäruiske eli </a:t>
            </a:r>
            <a:r>
              <a:rPr lang="fi-FI" dirty="0" err="1"/>
              <a:t>klysma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Lääkitys peräsuoleen eli </a:t>
            </a:r>
            <a:r>
              <a:rPr lang="fi-FI" dirty="0" err="1"/>
              <a:t>rektaalisesti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367471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PEG-letkuun</a:t>
            </a:r>
            <a:r>
              <a:rPr lang="fi-FI" dirty="0"/>
              <a:t> tai nenämahaletkuun</a:t>
            </a:r>
          </a:p>
          <a:p>
            <a:r>
              <a:rPr lang="fi-FI" dirty="0"/>
              <a:t>voidaan antaa </a:t>
            </a:r>
            <a:r>
              <a:rPr lang="fi-FI" dirty="0" err="1"/>
              <a:t>enteraalisesti</a:t>
            </a:r>
            <a:r>
              <a:rPr lang="fi-FI" dirty="0"/>
              <a:t> käytettäviä nestemäisiä tai lietettyjä lääkeaineita</a:t>
            </a:r>
          </a:p>
          <a:p>
            <a:pPr marL="950277" lvl="4" indent="-342900">
              <a:buFont typeface="Wingdings" panose="05000000000000000000" pitchFamily="2" charset="2"/>
              <a:buChar char="Ø"/>
            </a:pPr>
            <a:r>
              <a:rPr lang="fi-FI" dirty="0"/>
              <a:t>Letkun huolellinen huuhtelu lääkkeen antamisen jälkeen!</a:t>
            </a:r>
          </a:p>
          <a:p>
            <a:r>
              <a:rPr lang="fi-FI" dirty="0"/>
              <a:t>harkinnassa vaihtoehtoisesti injektiot, </a:t>
            </a:r>
            <a:r>
              <a:rPr lang="fi-FI" dirty="0" err="1"/>
              <a:t>rektiolit</a:t>
            </a:r>
            <a:r>
              <a:rPr lang="fi-FI" dirty="0"/>
              <a:t> tai lääkelaastarin käyttö -&gt; lääkkeen antotavat ja lääkemuotojen vaihtamisen päättää lääkäri</a:t>
            </a:r>
          </a:p>
          <a:p>
            <a:pPr lvl="2">
              <a:buFont typeface="Wingdings" panose="05000000000000000000" pitchFamily="2" charset="2"/>
              <a:buChar char="Ø"/>
            </a:pP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Lääkitys ruokintaletkuun</a:t>
            </a:r>
          </a:p>
        </p:txBody>
      </p:sp>
    </p:spTree>
    <p:extLst>
      <p:ext uri="{BB962C8B-B14F-4D97-AF65-F5344CB8AC3E}">
        <p14:creationId xmlns:p14="http://schemas.microsoft.com/office/powerpoint/2010/main" val="40336896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tarkoitetaan lääkkeen antamista ruoansulatuskanavan ulkopuolista reittiä</a:t>
            </a:r>
          </a:p>
          <a:p>
            <a:r>
              <a:rPr lang="fi-FI" dirty="0"/>
              <a:t>omatoimisesti potilas/asiakas voi ottaa itse tarvittaessa muut paitsi lihakseen ja laskimoon annettavat lääkkeet</a:t>
            </a:r>
          </a:p>
          <a:p>
            <a:r>
              <a:rPr lang="fi-FI" dirty="0"/>
              <a:t>hätätilanteessa potilas/asiakas voi kuitenkin itse pistää myös </a:t>
            </a:r>
            <a:r>
              <a:rPr lang="fi-FI" dirty="0" err="1"/>
              <a:t>i.m</a:t>
            </a:r>
            <a:r>
              <a:rPr lang="fi-FI" dirty="0"/>
              <a:t>. adrenaliini-injektion (</a:t>
            </a:r>
            <a:r>
              <a:rPr lang="fi-FI" dirty="0" err="1"/>
              <a:t>Jext</a:t>
            </a:r>
            <a:r>
              <a:rPr lang="fi-FI" dirty="0"/>
              <a:t>®, </a:t>
            </a:r>
            <a:r>
              <a:rPr lang="fi-FI" dirty="0" err="1"/>
              <a:t>Epipen</a:t>
            </a:r>
            <a:r>
              <a:rPr lang="fi-FI" dirty="0"/>
              <a:t>®)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/>
              <a:t>LÄÄKITYS RUOANSULATUSKANAVAN OHI ELI PARENTERAALISESTI</a:t>
            </a:r>
          </a:p>
        </p:txBody>
      </p:sp>
    </p:spTree>
    <p:extLst>
      <p:ext uri="{BB962C8B-B14F-4D97-AF65-F5344CB8AC3E}">
        <p14:creationId xmlns:p14="http://schemas.microsoft.com/office/powerpoint/2010/main" val="32609600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    Lääkkeen ottaminen/antaminen</a:t>
            </a:r>
          </a:p>
          <a:p>
            <a:r>
              <a:rPr lang="fi-FI" dirty="0"/>
              <a:t>keuhkoihin</a:t>
            </a:r>
          </a:p>
          <a:p>
            <a:r>
              <a:rPr lang="fi-FI" dirty="0"/>
              <a:t>nenään</a:t>
            </a:r>
          </a:p>
          <a:p>
            <a:r>
              <a:rPr lang="fi-FI" dirty="0"/>
              <a:t>iholle</a:t>
            </a:r>
          </a:p>
          <a:p>
            <a:r>
              <a:rPr lang="fi-FI" dirty="0"/>
              <a:t>silmään</a:t>
            </a:r>
          </a:p>
          <a:p>
            <a:r>
              <a:rPr lang="fi-FI" dirty="0"/>
              <a:t>korvaan</a:t>
            </a:r>
          </a:p>
          <a:p>
            <a:r>
              <a:rPr lang="fi-FI" dirty="0"/>
              <a:t>emättimeen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Luonnollista tietä annettavia </a:t>
            </a:r>
            <a:r>
              <a:rPr lang="fi-FI" dirty="0" err="1"/>
              <a:t>parenteraalisia</a:t>
            </a:r>
            <a:r>
              <a:rPr lang="fi-FI" dirty="0"/>
              <a:t> antotapoja</a:t>
            </a:r>
          </a:p>
        </p:txBody>
      </p:sp>
    </p:spTree>
    <p:extLst>
      <p:ext uri="{BB962C8B-B14F-4D97-AF65-F5344CB8AC3E}">
        <p14:creationId xmlns:p14="http://schemas.microsoft.com/office/powerpoint/2010/main" val="37633768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    Lääkkeen antaminen injektiona</a:t>
            </a:r>
          </a:p>
          <a:p>
            <a:r>
              <a:rPr lang="fi-FI" dirty="0"/>
              <a:t>ihonalaiskudokseen eli </a:t>
            </a:r>
            <a:r>
              <a:rPr lang="fi-FI" dirty="0" err="1"/>
              <a:t>subkutaanisesti</a:t>
            </a:r>
            <a:r>
              <a:rPr lang="fi-FI" dirty="0"/>
              <a:t> (</a:t>
            </a:r>
            <a:r>
              <a:rPr lang="fi-FI" dirty="0" err="1"/>
              <a:t>s.c</a:t>
            </a:r>
            <a:r>
              <a:rPr lang="fi-FI" dirty="0"/>
              <a:t>.)</a:t>
            </a:r>
          </a:p>
          <a:p>
            <a:r>
              <a:rPr lang="fi-FI" dirty="0"/>
              <a:t>ihon sisään eli </a:t>
            </a:r>
            <a:r>
              <a:rPr lang="fi-FI" dirty="0" err="1"/>
              <a:t>intradermaalisesti</a:t>
            </a:r>
            <a:r>
              <a:rPr lang="fi-FI" dirty="0"/>
              <a:t> (</a:t>
            </a:r>
            <a:r>
              <a:rPr lang="fi-FI" dirty="0" err="1"/>
              <a:t>i.d</a:t>
            </a:r>
            <a:r>
              <a:rPr lang="fi-FI" dirty="0"/>
              <a:t>.) eli </a:t>
            </a:r>
            <a:r>
              <a:rPr lang="fi-FI" dirty="0" err="1"/>
              <a:t>intrakutaanisesti</a:t>
            </a:r>
            <a:r>
              <a:rPr lang="fi-FI" dirty="0"/>
              <a:t> (</a:t>
            </a:r>
            <a:r>
              <a:rPr lang="fi-FI" dirty="0" err="1"/>
              <a:t>i.c</a:t>
            </a:r>
            <a:r>
              <a:rPr lang="fi-FI" dirty="0"/>
              <a:t>.)</a:t>
            </a:r>
          </a:p>
          <a:p>
            <a:r>
              <a:rPr lang="fi-FI" dirty="0"/>
              <a:t>lihakseen eli </a:t>
            </a:r>
            <a:r>
              <a:rPr lang="fi-FI" dirty="0" err="1"/>
              <a:t>intramuskulaarisesti</a:t>
            </a:r>
            <a:r>
              <a:rPr lang="fi-FI" dirty="0"/>
              <a:t> (</a:t>
            </a:r>
            <a:r>
              <a:rPr lang="fi-FI" dirty="0" err="1"/>
              <a:t>i.m</a:t>
            </a:r>
            <a:r>
              <a:rPr lang="fi-FI" dirty="0"/>
              <a:t>.)</a:t>
            </a:r>
          </a:p>
          <a:p>
            <a:r>
              <a:rPr lang="fi-FI" dirty="0"/>
              <a:t>laskimoon eli </a:t>
            </a:r>
            <a:r>
              <a:rPr lang="fi-FI" dirty="0" err="1"/>
              <a:t>intavenoosisesti</a:t>
            </a:r>
            <a:r>
              <a:rPr lang="fi-FI" dirty="0"/>
              <a:t> (</a:t>
            </a:r>
            <a:r>
              <a:rPr lang="fi-FI" dirty="0" err="1"/>
              <a:t>i.v</a:t>
            </a:r>
            <a:r>
              <a:rPr lang="fi-FI" dirty="0"/>
              <a:t>.)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Injektiona annettavia </a:t>
            </a:r>
            <a:r>
              <a:rPr lang="fi-FI" dirty="0" err="1"/>
              <a:t>parenteraalisia</a:t>
            </a:r>
            <a:r>
              <a:rPr lang="fi-FI" dirty="0"/>
              <a:t> antotapoja</a:t>
            </a:r>
          </a:p>
        </p:txBody>
      </p:sp>
    </p:spTree>
    <p:extLst>
      <p:ext uri="{BB962C8B-B14F-4D97-AF65-F5344CB8AC3E}">
        <p14:creationId xmlns:p14="http://schemas.microsoft.com/office/powerpoint/2010/main" val="13639007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hengitysteiden kautta otettavan lääkkeen potilas hengittää eli inhaloi keuhkoihinsa</a:t>
            </a:r>
          </a:p>
          <a:p>
            <a:r>
              <a:rPr lang="fi-FI" dirty="0"/>
              <a:t>tavoitteena on saada mahdollisimman paljon lääkeainetta suoraan keuhkoputkien limakalvoille ja samalla pyritään minimoimaan lääkkeen joutuminen verenkiertoon ja mahdolliset haitat muualla elimistössä</a:t>
            </a:r>
          </a:p>
          <a:p>
            <a:r>
              <a:rPr lang="fi-FI" dirty="0"/>
              <a:t>tavallisimmat lääkkeet ovat astmalääkkeitä</a:t>
            </a:r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Lääkkeen antaminen keuhkoihin</a:t>
            </a:r>
          </a:p>
        </p:txBody>
      </p:sp>
    </p:spTree>
    <p:extLst>
      <p:ext uri="{BB962C8B-B14F-4D97-AF65-F5344CB8AC3E}">
        <p14:creationId xmlns:p14="http://schemas.microsoft.com/office/powerpoint/2010/main" val="4016656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872067" y="2492896"/>
            <a:ext cx="7408333" cy="3633267"/>
          </a:xfrm>
        </p:spPr>
        <p:txBody>
          <a:bodyPr>
            <a:normAutofit lnSpcReduction="10000"/>
          </a:bodyPr>
          <a:lstStyle/>
          <a:p>
            <a:r>
              <a:rPr lang="fi-FI" dirty="0"/>
              <a:t>Oikein valitulla antotavalla ja lääkemuodolla edistetään lääkitysturvallisuutta. Lääkkeen antotavan valintaan vaikuttavat mm.</a:t>
            </a:r>
          </a:p>
          <a:p>
            <a:pPr marL="0" indent="0">
              <a:buNone/>
            </a:pPr>
            <a:r>
              <a:rPr lang="fi-FI" dirty="0"/>
              <a:t>     -lääkeaine (esim. insuliini)</a:t>
            </a:r>
          </a:p>
          <a:p>
            <a:pPr marL="0" indent="0">
              <a:buNone/>
            </a:pPr>
            <a:r>
              <a:rPr lang="fi-FI" dirty="0"/>
              <a:t>     - potilaan sairaus</a:t>
            </a:r>
          </a:p>
          <a:p>
            <a:pPr marL="0" indent="0">
              <a:buNone/>
            </a:pPr>
            <a:r>
              <a:rPr lang="fi-FI" dirty="0"/>
              <a:t>     - ikä</a:t>
            </a:r>
          </a:p>
          <a:p>
            <a:pPr marL="0" indent="0">
              <a:buNone/>
            </a:pPr>
            <a:r>
              <a:rPr lang="fi-FI" dirty="0"/>
              <a:t>     - toimintakyky ja hoitomyöntyvyys </a:t>
            </a:r>
          </a:p>
          <a:p>
            <a:pPr marL="0" indent="0">
              <a:buNone/>
            </a:pPr>
            <a:r>
              <a:rPr lang="fi-FI" dirty="0"/>
              <a:t>     - lääkehoidon kustannukset</a:t>
            </a:r>
          </a:p>
          <a:p>
            <a:pPr marL="0" indent="0">
              <a:buNone/>
            </a:pPr>
            <a:r>
              <a:rPr lang="fi-FI" dirty="0"/>
              <a:t>     - ympäristö, jossa lääkehoitoa toteutetaan.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Lääkkeiden antotapojen luokittelu</a:t>
            </a:r>
          </a:p>
        </p:txBody>
      </p:sp>
    </p:spTree>
    <p:extLst>
      <p:ext uri="{BB962C8B-B14F-4D97-AF65-F5344CB8AC3E}">
        <p14:creationId xmlns:p14="http://schemas.microsoft.com/office/powerpoint/2010/main" val="16202037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inhalaatiojauhe</a:t>
            </a:r>
          </a:p>
          <a:p>
            <a:r>
              <a:rPr lang="fi-FI" dirty="0"/>
              <a:t>inhalaationeste ja –höyry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i-FI" dirty="0"/>
              <a:t>hengitetään keuhkoihin sähkökäyttöisen lääkesumuttimen eli </a:t>
            </a:r>
            <a:r>
              <a:rPr lang="fi-FI" dirty="0" err="1"/>
              <a:t>nebulisaattorin</a:t>
            </a:r>
            <a:r>
              <a:rPr lang="fi-FI" dirty="0"/>
              <a:t> avulla</a:t>
            </a:r>
          </a:p>
          <a:p>
            <a:r>
              <a:rPr lang="fi-FI" dirty="0"/>
              <a:t>inhalaatiosumute (annossumute, annosaerosoli)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i-FI" dirty="0"/>
              <a:t>apuna on hyvä käyttää sumutussäiliötä eli tilajatketta, joka helpottaa lääkkeen ottoa, edistää lääkkeen kulkeutumista keuhkoputkiin ja lisää imeytyvän lääkkeen määrää</a:t>
            </a:r>
          </a:p>
          <a:p>
            <a:r>
              <a:rPr lang="fi-FI" dirty="0"/>
              <a:t>inhalaatiokaasut (esim. happi O2, ilokaasu N2O ja anestesiakaasut)</a:t>
            </a:r>
          </a:p>
        </p:txBody>
      </p:sp>
    </p:spTree>
    <p:extLst>
      <p:ext uri="{BB962C8B-B14F-4D97-AF65-F5344CB8AC3E}">
        <p14:creationId xmlns:p14="http://schemas.microsoft.com/office/powerpoint/2010/main" val="3502816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nenätipat</a:t>
            </a:r>
          </a:p>
          <a:p>
            <a:r>
              <a:rPr lang="fi-FI" dirty="0"/>
              <a:t>nenäsumutteet</a:t>
            </a:r>
          </a:p>
          <a:p>
            <a:r>
              <a:rPr lang="fi-FI" dirty="0"/>
              <a:t>nenävoiteet</a:t>
            </a:r>
          </a:p>
          <a:p>
            <a:r>
              <a:rPr lang="fi-FI" dirty="0"/>
              <a:t>paikallishoitoon tai systeemisesti eli verenkierron kautta tarkoitettuna lääkityksenä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Lääkkeen antaminen nenään</a:t>
            </a:r>
          </a:p>
        </p:txBody>
      </p:sp>
    </p:spTree>
    <p:extLst>
      <p:ext uri="{BB962C8B-B14F-4D97-AF65-F5344CB8AC3E}">
        <p14:creationId xmlns:p14="http://schemas.microsoft.com/office/powerpoint/2010/main" val="23534454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silmätipat</a:t>
            </a:r>
          </a:p>
          <a:p>
            <a:r>
              <a:rPr lang="fi-FI" dirty="0"/>
              <a:t>silmävoiteet</a:t>
            </a:r>
          </a:p>
          <a:p>
            <a:r>
              <a:rPr lang="fi-FI" dirty="0"/>
              <a:t>silmävedet</a:t>
            </a:r>
          </a:p>
          <a:p>
            <a:r>
              <a:rPr lang="fi-FI" dirty="0"/>
              <a:t>paikallinen antomuoto, mutta osa lääkeaineesta voi imeytyä silmän sidekalvon läpi verenkiertoon tai kulkeutua kyynelkanavaa pitkin nenän limakalvolle</a:t>
            </a:r>
          </a:p>
          <a:p>
            <a:r>
              <a:rPr lang="fi-FI" dirty="0"/>
              <a:t>hoidetaan mm. glaukoomaa, silmätulehduksia ja kuivasilmäisyyttä</a:t>
            </a:r>
          </a:p>
          <a:p>
            <a:r>
              <a:rPr lang="fi-FI" dirty="0"/>
              <a:t>silmätipat ja –voiteet ovat aina henkilökohtaisia – ASEPTIIKKA!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Lääkkeen antaminen silmään</a:t>
            </a:r>
          </a:p>
        </p:txBody>
      </p:sp>
    </p:spTree>
    <p:extLst>
      <p:ext uri="{BB962C8B-B14F-4D97-AF65-F5344CB8AC3E}">
        <p14:creationId xmlns:p14="http://schemas.microsoft.com/office/powerpoint/2010/main" val="234208519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i-FI" dirty="0"/>
              <a:t>Silmälääkkeiden antojärjestys on tärkeä, jos käytössä on useita lääkkeitä. Antojärjestykseen vaikuttavat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i-FI" dirty="0"/>
              <a:t>valmisteen ärsyttävyys; ärsyttävät lääkkeet viimeiseksi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i-FI" dirty="0"/>
              <a:t>lääkkeen vaikutuspaikka; ensin imeytyvät lääkkeet, sitten paikallisesti vaikuttavat lääkkeet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i-FI" dirty="0"/>
              <a:t>valmisteen viskositeetti; ensin vetisin lääke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i-FI" dirty="0"/>
              <a:t>haittavaikutukset; verisuonia supistavat ja kyyneleritystä lisäävät lääkkeet viimeiseksi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i-FI" dirty="0"/>
              <a:t>silmävoiteet ja hidasliukoiset valmisteet laitetaan aina viimeiseksi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i-FI" dirty="0"/>
              <a:t>HUOM! Jos potilas/asiakas käyttää piilolinssejä, ne tulee poistaa ennen lääkkeen laittoa. Yleensä linssit voi laittaa takaisin noin 15 min kuluttua lääkkeen antamisesta.</a:t>
            </a:r>
          </a:p>
        </p:txBody>
      </p:sp>
    </p:spTree>
    <p:extLst>
      <p:ext uri="{BB962C8B-B14F-4D97-AF65-F5344CB8AC3E}">
        <p14:creationId xmlns:p14="http://schemas.microsoft.com/office/powerpoint/2010/main" val="21768389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korvatipat</a:t>
            </a:r>
          </a:p>
          <a:p>
            <a:r>
              <a:rPr lang="fi-FI" dirty="0"/>
              <a:t>korvavoiteet</a:t>
            </a:r>
          </a:p>
          <a:p>
            <a:r>
              <a:rPr lang="fi-FI" dirty="0"/>
              <a:t>korvahuuhteet</a:t>
            </a:r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Lääkkeen antaminen korvaan</a:t>
            </a:r>
          </a:p>
        </p:txBody>
      </p:sp>
    </p:spTree>
    <p:extLst>
      <p:ext uri="{BB962C8B-B14F-4D97-AF65-F5344CB8AC3E}">
        <p14:creationId xmlns:p14="http://schemas.microsoft.com/office/powerpoint/2010/main" val="14744057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/>
              <a:t>Paikallisesti iholla annettavilla eli </a:t>
            </a:r>
            <a:r>
              <a:rPr lang="fi-FI" dirty="0" err="1"/>
              <a:t>dermaalisilla</a:t>
            </a:r>
            <a:r>
              <a:rPr lang="fi-FI" dirty="0"/>
              <a:t> lääkkeillä pyritään vaikuttamaan kyseiselle ihoalueelle.</a:t>
            </a:r>
          </a:p>
          <a:p>
            <a:r>
              <a:rPr lang="fi-FI" dirty="0" err="1"/>
              <a:t>Dermaalisia</a:t>
            </a:r>
            <a:r>
              <a:rPr lang="fi-FI" dirty="0"/>
              <a:t> lääkemuotoja ovat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i-FI" dirty="0"/>
              <a:t>voiteet (emulsio-, liete- ja liuosvoiteet)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i-FI" dirty="0"/>
              <a:t>linimentit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i-FI" dirty="0"/>
              <a:t>geelit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i-FI" dirty="0"/>
              <a:t>pastat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i-FI" dirty="0"/>
              <a:t>siteet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i-FI" dirty="0"/>
              <a:t>liuokset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i-FI" dirty="0"/>
              <a:t>shampoot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i-FI" dirty="0"/>
              <a:t>vaahdot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i-FI" dirty="0"/>
              <a:t>puuterit</a:t>
            </a:r>
          </a:p>
          <a:p>
            <a:pPr lvl="2">
              <a:buFont typeface="Wingdings" panose="05000000000000000000" pitchFamily="2" charset="2"/>
              <a:buChar char="Ø"/>
            </a:pP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Lääkkeen antaminen iholle</a:t>
            </a:r>
          </a:p>
        </p:txBody>
      </p:sp>
    </p:spTree>
    <p:extLst>
      <p:ext uri="{BB962C8B-B14F-4D97-AF65-F5344CB8AC3E}">
        <p14:creationId xmlns:p14="http://schemas.microsoft.com/office/powerpoint/2010/main" val="121149261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esim. tulehdusta lievittäviä </a:t>
            </a:r>
            <a:r>
              <a:rPr lang="fi-FI" dirty="0" err="1"/>
              <a:t>glukokortikodeja</a:t>
            </a:r>
            <a:r>
              <a:rPr lang="fi-FI" dirty="0"/>
              <a:t>, mikrobi- ja sienilääkkeitä</a:t>
            </a:r>
          </a:p>
          <a:p>
            <a:r>
              <a:rPr lang="fi-FI" dirty="0"/>
              <a:t>pienet lääkemäärät, mutta jos iho rikki tai ohut, voi lääkeaine imeytyä osittain myös verenkiertoon</a:t>
            </a:r>
          </a:p>
          <a:p>
            <a:r>
              <a:rPr lang="fi-FI" dirty="0"/>
              <a:t>suojakäsineiden käyttö lääkettä annosteltaessa</a:t>
            </a:r>
          </a:p>
          <a:p>
            <a:r>
              <a:rPr lang="fi-FI" dirty="0"/>
              <a:t>aseptiikka-&gt; lääkevoiteet purkista/tuubista niin, ettei niihin pääse mikrobeja!</a:t>
            </a:r>
          </a:p>
        </p:txBody>
      </p:sp>
    </p:spTree>
    <p:extLst>
      <p:ext uri="{BB962C8B-B14F-4D97-AF65-F5344CB8AC3E}">
        <p14:creationId xmlns:p14="http://schemas.microsoft.com/office/powerpoint/2010/main" val="375848862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systeemisesti eli verenkierron kautta vaikuttavia lääkeaineita voidaan antaa myös </a:t>
            </a:r>
            <a:r>
              <a:rPr lang="fi-FI" dirty="0" err="1"/>
              <a:t>transdermaalisesti</a:t>
            </a:r>
            <a:r>
              <a:rPr lang="fi-FI" dirty="0"/>
              <a:t> eli ihon kautta, jolloin lääkeaine kulkeutuu iholta verenkierron välityksellä haluttuun vaikutuspaikkaan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i-FI" dirty="0"/>
              <a:t>lääkelaastarit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i-FI" dirty="0"/>
              <a:t>geelit</a:t>
            </a:r>
          </a:p>
          <a:p>
            <a:pPr lvl="2">
              <a:buFont typeface="Wingdings" panose="05000000000000000000" pitchFamily="2" charset="2"/>
              <a:buChar char="Ø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611244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emätinpuikko</a:t>
            </a:r>
          </a:p>
          <a:p>
            <a:r>
              <a:rPr lang="fi-FI" dirty="0"/>
              <a:t>emätinvaahto</a:t>
            </a:r>
          </a:p>
          <a:p>
            <a:r>
              <a:rPr lang="fi-FI" dirty="0"/>
              <a:t>emätinvoide</a:t>
            </a:r>
          </a:p>
          <a:p>
            <a:r>
              <a:rPr lang="fi-FI" dirty="0"/>
              <a:t>vaikuttavat paikallisesti tai verenkierron välityksellä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Lääkkeen antaminen emättimeen</a:t>
            </a:r>
          </a:p>
        </p:txBody>
      </p:sp>
    </p:spTree>
    <p:extLst>
      <p:ext uri="{BB962C8B-B14F-4D97-AF65-F5344CB8AC3E}">
        <p14:creationId xmlns:p14="http://schemas.microsoft.com/office/powerpoint/2010/main" val="58378513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lääkkeitä annetaan injektioina tilanteissa, joissa lääkkeen halutaan vaikuttavan nopeasti ja välttää ruoansulatuskanavan vaikutukset lääkkeeseen</a:t>
            </a:r>
          </a:p>
          <a:p>
            <a:r>
              <a:rPr lang="fi-FI" dirty="0"/>
              <a:t>lääkkeitä annetaan injektioina myös tilanteissa, joissa potilas/asiakas ei voi tai halua ottaa lääkettä suun kautta eikä lääkettä voi antaa peräsuoleen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Lääkkeen antaminen injektiona</a:t>
            </a:r>
          </a:p>
        </p:txBody>
      </p:sp>
    </p:spTree>
    <p:extLst>
      <p:ext uri="{BB962C8B-B14F-4D97-AF65-F5344CB8AC3E}">
        <p14:creationId xmlns:p14="http://schemas.microsoft.com/office/powerpoint/2010/main" val="1633287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872067" y="2204864"/>
            <a:ext cx="7408333" cy="3921299"/>
          </a:xfrm>
        </p:spPr>
        <p:txBody>
          <a:bodyPr>
            <a:normAutofit lnSpcReduction="10000"/>
          </a:bodyPr>
          <a:lstStyle/>
          <a:p>
            <a:r>
              <a:rPr lang="fi-FI" dirty="0"/>
              <a:t>Lääkärin antama lääkemääräys sisältää määräyksen lääkkeen antotavasta ja lääkemuodosta. </a:t>
            </a:r>
          </a:p>
          <a:p>
            <a:pPr marL="0" indent="0">
              <a:buNone/>
            </a:pPr>
            <a:r>
              <a:rPr lang="fi-FI" dirty="0"/>
              <a:t>     Esim. </a:t>
            </a:r>
            <a:r>
              <a:rPr lang="fi-FI" dirty="0" err="1"/>
              <a:t>Para-Tabs</a:t>
            </a:r>
            <a:r>
              <a:rPr lang="fi-FI" dirty="0"/>
              <a:t> 1 g tabletti po. x 4</a:t>
            </a:r>
          </a:p>
          <a:p>
            <a:pPr marL="0" indent="0">
              <a:buNone/>
            </a:pPr>
            <a:r>
              <a:rPr lang="fi-FI" dirty="0"/>
              <a:t>	  </a:t>
            </a:r>
            <a:r>
              <a:rPr lang="fi-FI" dirty="0" err="1"/>
              <a:t>Oxanest</a:t>
            </a:r>
            <a:r>
              <a:rPr lang="fi-FI" dirty="0"/>
              <a:t> 4 mg im. </a:t>
            </a:r>
            <a:r>
              <a:rPr lang="fi-FI" dirty="0" err="1"/>
              <a:t>tarv</a:t>
            </a:r>
            <a:r>
              <a:rPr lang="fi-FI" dirty="0"/>
              <a:t>.</a:t>
            </a:r>
          </a:p>
          <a:p>
            <a:r>
              <a:rPr lang="fi-FI" dirty="0"/>
              <a:t>Lääkemuotoa ei saa vaihtaa ilman lääkärin uutta määräystä!</a:t>
            </a:r>
          </a:p>
          <a:p>
            <a:r>
              <a:rPr lang="fi-FI" dirty="0"/>
              <a:t>Lääkkeen antotavalla tarkoitetaan tapaa, jolla lääkeaine saadaan potilaan/asiakkaan elimistöön.</a:t>
            </a:r>
          </a:p>
          <a:p>
            <a:endParaRPr lang="fi-FI" dirty="0"/>
          </a:p>
          <a:p>
            <a:pPr marL="0" indent="0">
              <a:buNone/>
            </a:pPr>
            <a:r>
              <a:rPr lang="fi-FI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97354994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injektiot ovat </a:t>
            </a:r>
            <a:r>
              <a:rPr lang="fi-FI" dirty="0" err="1"/>
              <a:t>parenteraalisia</a:t>
            </a:r>
            <a:r>
              <a:rPr lang="fi-FI" dirty="0"/>
              <a:t> potilaaseen/asiakkaaseen kajoavia antotapoja</a:t>
            </a:r>
          </a:p>
          <a:p>
            <a:r>
              <a:rPr lang="fi-FI" dirty="0"/>
              <a:t>ihon sisään eli </a:t>
            </a:r>
            <a:r>
              <a:rPr lang="fi-FI" dirty="0" err="1"/>
              <a:t>intradermaalisesti</a:t>
            </a:r>
            <a:r>
              <a:rPr lang="fi-FI" dirty="0"/>
              <a:t> (</a:t>
            </a:r>
            <a:r>
              <a:rPr lang="fi-FI" dirty="0" err="1"/>
              <a:t>i.d</a:t>
            </a:r>
            <a:r>
              <a:rPr lang="fi-FI" dirty="0"/>
              <a:t>.) eli </a:t>
            </a:r>
            <a:r>
              <a:rPr lang="fi-FI" dirty="0" err="1"/>
              <a:t>intrakutaanisesti</a:t>
            </a:r>
            <a:r>
              <a:rPr lang="fi-FI" dirty="0"/>
              <a:t> (</a:t>
            </a:r>
            <a:r>
              <a:rPr lang="fi-FI" dirty="0" err="1"/>
              <a:t>i.c</a:t>
            </a:r>
            <a:r>
              <a:rPr lang="fi-FI" dirty="0"/>
              <a:t>.)</a:t>
            </a:r>
          </a:p>
          <a:p>
            <a:r>
              <a:rPr lang="fi-FI" dirty="0"/>
              <a:t>ihonalaiskudokseen eli </a:t>
            </a:r>
            <a:r>
              <a:rPr lang="fi-FI" dirty="0" err="1"/>
              <a:t>subkutaanisesti</a:t>
            </a:r>
            <a:r>
              <a:rPr lang="fi-FI" dirty="0"/>
              <a:t> (</a:t>
            </a:r>
            <a:r>
              <a:rPr lang="fi-FI" dirty="0" err="1"/>
              <a:t>s.c</a:t>
            </a:r>
            <a:r>
              <a:rPr lang="fi-FI" dirty="0"/>
              <a:t>./</a:t>
            </a:r>
            <a:r>
              <a:rPr lang="fi-FI" dirty="0" err="1"/>
              <a:t>sc</a:t>
            </a:r>
            <a:r>
              <a:rPr lang="fi-FI" dirty="0"/>
              <a:t>)</a:t>
            </a:r>
          </a:p>
          <a:p>
            <a:r>
              <a:rPr lang="fi-FI" dirty="0"/>
              <a:t>lihakseen eli </a:t>
            </a:r>
            <a:r>
              <a:rPr lang="fi-FI" dirty="0" err="1"/>
              <a:t>intramuskulaarisesti</a:t>
            </a:r>
            <a:r>
              <a:rPr lang="fi-FI" dirty="0"/>
              <a:t> (</a:t>
            </a:r>
            <a:r>
              <a:rPr lang="fi-FI" dirty="0" err="1"/>
              <a:t>i.m</a:t>
            </a:r>
            <a:r>
              <a:rPr lang="fi-FI" dirty="0"/>
              <a:t>./im)</a:t>
            </a:r>
          </a:p>
          <a:p>
            <a:r>
              <a:rPr lang="fi-FI" dirty="0"/>
              <a:t>laskimoon eli </a:t>
            </a:r>
            <a:r>
              <a:rPr lang="fi-FI" dirty="0" err="1"/>
              <a:t>intravenoosisesti</a:t>
            </a:r>
            <a:r>
              <a:rPr lang="fi-FI" dirty="0"/>
              <a:t> (</a:t>
            </a:r>
            <a:r>
              <a:rPr lang="fi-FI" dirty="0" err="1"/>
              <a:t>i.v</a:t>
            </a:r>
            <a:r>
              <a:rPr lang="fi-FI" dirty="0"/>
              <a:t>./iv) – EI lähihoitaja</a:t>
            </a:r>
          </a:p>
          <a:p>
            <a:r>
              <a:rPr lang="fi-FI" dirty="0"/>
              <a:t>jotkut lääkeaineet, kuten insuliini, imeytyvät parhaiten ihonalaiskudokseen </a:t>
            </a:r>
            <a:r>
              <a:rPr lang="fi-FI" dirty="0" err="1"/>
              <a:t>injisoituna</a:t>
            </a:r>
            <a:r>
              <a:rPr lang="fi-FI" dirty="0"/>
              <a:t> – lisäksi </a:t>
            </a:r>
            <a:r>
              <a:rPr lang="fi-FI" dirty="0" err="1"/>
              <a:t>inj</a:t>
            </a:r>
            <a:r>
              <a:rPr lang="fi-FI" dirty="0"/>
              <a:t>. on ainut tapa insuliinin antamiseen, koska se hajoaa ruoansulatuskanavassa</a:t>
            </a:r>
          </a:p>
        </p:txBody>
      </p:sp>
    </p:spTree>
    <p:extLst>
      <p:ext uri="{BB962C8B-B14F-4D97-AF65-F5344CB8AC3E}">
        <p14:creationId xmlns:p14="http://schemas.microsoft.com/office/powerpoint/2010/main" val="311634924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    Injektioissa käytettävä välineistö </a:t>
            </a:r>
          </a:p>
          <a:p>
            <a:r>
              <a:rPr lang="fi-FI" dirty="0"/>
              <a:t>EHDOTTOMASTI steriilejä!</a:t>
            </a:r>
          </a:p>
          <a:p>
            <a:r>
              <a:rPr lang="fi-FI" dirty="0"/>
              <a:t>steriili ruisku ja neula</a:t>
            </a:r>
          </a:p>
          <a:p>
            <a:r>
              <a:rPr lang="fi-FI" dirty="0"/>
              <a:t>alkoholipitoinen desinfektioaine, puhdistuslaput, laastaria ja pistojätteille tarkoitettu säilytysastia</a:t>
            </a:r>
          </a:p>
          <a:p>
            <a:r>
              <a:rPr lang="fi-FI" dirty="0"/>
              <a:t>lääke ampullista, </a:t>
            </a:r>
            <a:r>
              <a:rPr lang="fi-FI" dirty="0" err="1"/>
              <a:t>lagenulasta</a:t>
            </a:r>
            <a:r>
              <a:rPr lang="fi-FI" dirty="0"/>
              <a:t>, kynästä, valmiista lääkeannoksesta</a:t>
            </a:r>
          </a:p>
        </p:txBody>
      </p:sp>
    </p:spTree>
    <p:extLst>
      <p:ext uri="{BB962C8B-B14F-4D97-AF65-F5344CB8AC3E}">
        <p14:creationId xmlns:p14="http://schemas.microsoft.com/office/powerpoint/2010/main" val="259330330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pistopaikat</a:t>
            </a:r>
          </a:p>
          <a:p>
            <a:r>
              <a:rPr lang="fi-FI" dirty="0"/>
              <a:t>tekniikka</a:t>
            </a:r>
          </a:p>
          <a:p>
            <a:r>
              <a:rPr lang="fi-FI" dirty="0"/>
              <a:t>ASPIROINTI!</a:t>
            </a:r>
          </a:p>
          <a:p>
            <a:r>
              <a:rPr lang="fi-FI" dirty="0"/>
              <a:t>tarkkailu ja kirjaaminen</a:t>
            </a:r>
          </a:p>
          <a:p>
            <a:r>
              <a:rPr lang="fi-FI" dirty="0"/>
              <a:t>toiminta pistotapaturmassa</a:t>
            </a:r>
          </a:p>
        </p:txBody>
      </p:sp>
    </p:spTree>
    <p:extLst>
      <p:ext uri="{BB962C8B-B14F-4D97-AF65-F5344CB8AC3E}">
        <p14:creationId xmlns:p14="http://schemas.microsoft.com/office/powerpoint/2010/main" val="530246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872067" y="2276872"/>
            <a:ext cx="7408333" cy="3849291"/>
          </a:xfrm>
        </p:spPr>
        <p:txBody>
          <a:bodyPr/>
          <a:lstStyle/>
          <a:p>
            <a:r>
              <a:rPr lang="fi-FI" dirty="0"/>
              <a:t>Ruoansulatuskanavaan eli </a:t>
            </a:r>
            <a:r>
              <a:rPr lang="fi-FI" dirty="0" err="1"/>
              <a:t>enteraalisesti</a:t>
            </a:r>
            <a:r>
              <a:rPr lang="fi-FI" dirty="0"/>
              <a:t> = luonnollinen tie (</a:t>
            </a:r>
            <a:r>
              <a:rPr lang="fi-FI" dirty="0" err="1"/>
              <a:t>po</a:t>
            </a:r>
            <a:r>
              <a:rPr lang="fi-FI" dirty="0"/>
              <a:t> ja pr)</a:t>
            </a:r>
          </a:p>
          <a:p>
            <a:r>
              <a:rPr lang="fi-FI" dirty="0"/>
              <a:t>Ruoansulatuskanavan ohi eli </a:t>
            </a:r>
            <a:r>
              <a:rPr lang="fi-FI" dirty="0" err="1"/>
              <a:t>parenteraalisesti</a:t>
            </a:r>
            <a:endParaRPr lang="fi-FI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/>
              <a:t>ei-kajoava eli </a:t>
            </a:r>
            <a:r>
              <a:rPr lang="fi-FI" dirty="0" err="1"/>
              <a:t>noninvasiivinen</a:t>
            </a:r>
            <a:r>
              <a:rPr lang="fi-FI" dirty="0"/>
              <a:t> antotapa = luonnollinen tie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/>
              <a:t>kajoava eli </a:t>
            </a:r>
            <a:r>
              <a:rPr lang="fi-FI" dirty="0" err="1"/>
              <a:t>invasiivinen</a:t>
            </a:r>
            <a:r>
              <a:rPr lang="fi-FI" dirty="0"/>
              <a:t> antotapa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fi-FI" dirty="0"/>
              <a:t>verenkierron ulkopuolelle eli ekstravaskulaarisesti: ihoon tai lihakseen </a:t>
            </a:r>
            <a:r>
              <a:rPr lang="fi-FI" dirty="0" err="1"/>
              <a:t>injisoitavat</a:t>
            </a:r>
            <a:r>
              <a:rPr lang="fi-FI" dirty="0"/>
              <a:t> lääkemuodot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fi-FI" dirty="0"/>
              <a:t>verenkiertoon eli </a:t>
            </a:r>
            <a:r>
              <a:rPr lang="fi-FI" dirty="0" err="1"/>
              <a:t>intravaskulaarisesti</a:t>
            </a:r>
            <a:r>
              <a:rPr lang="fi-FI" dirty="0"/>
              <a:t>: laskimoon annettavat injektiot ja infuusiot (</a:t>
            </a:r>
            <a:r>
              <a:rPr lang="fi-FI" dirty="0" err="1"/>
              <a:t>huom</a:t>
            </a:r>
            <a:r>
              <a:rPr lang="fi-FI" dirty="0"/>
              <a:t>! Ei lähihoitaja)</a:t>
            </a:r>
          </a:p>
        </p:txBody>
      </p:sp>
    </p:spTree>
    <p:extLst>
      <p:ext uri="{BB962C8B-B14F-4D97-AF65-F5344CB8AC3E}">
        <p14:creationId xmlns:p14="http://schemas.microsoft.com/office/powerpoint/2010/main" val="42626304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2369" y="2800350"/>
            <a:ext cx="42672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79442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3019" y="2971800"/>
            <a:ext cx="14859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015581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    Lääke voidaan antaa</a:t>
            </a:r>
          </a:p>
          <a:p>
            <a:r>
              <a:rPr lang="fi-FI" dirty="0"/>
              <a:t>suun kautta (per </a:t>
            </a:r>
            <a:r>
              <a:rPr lang="fi-FI" dirty="0" err="1"/>
              <a:t>os</a:t>
            </a:r>
            <a:r>
              <a:rPr lang="fi-FI" dirty="0"/>
              <a:t> = </a:t>
            </a:r>
            <a:r>
              <a:rPr lang="fi-FI" dirty="0" err="1"/>
              <a:t>p.o</a:t>
            </a:r>
            <a:r>
              <a:rPr lang="fi-FI" dirty="0"/>
              <a:t>.)</a:t>
            </a:r>
          </a:p>
          <a:p>
            <a:r>
              <a:rPr lang="fi-FI" dirty="0"/>
              <a:t>suuonteloon (</a:t>
            </a:r>
            <a:r>
              <a:rPr lang="fi-FI" dirty="0" err="1"/>
              <a:t>intraoraalisesti</a:t>
            </a:r>
            <a:r>
              <a:rPr lang="fi-FI" dirty="0"/>
              <a:t> =</a:t>
            </a:r>
            <a:r>
              <a:rPr lang="fi-FI" dirty="0" err="1"/>
              <a:t>i.o</a:t>
            </a:r>
            <a:r>
              <a:rPr lang="fi-FI" dirty="0"/>
              <a:t>.)</a:t>
            </a:r>
          </a:p>
          <a:p>
            <a:r>
              <a:rPr lang="fi-FI" dirty="0"/>
              <a:t>peräsuoleen (per </a:t>
            </a:r>
            <a:r>
              <a:rPr lang="fi-FI" dirty="0" err="1"/>
              <a:t>rectum</a:t>
            </a:r>
            <a:r>
              <a:rPr lang="fi-FI" dirty="0"/>
              <a:t> = </a:t>
            </a:r>
            <a:r>
              <a:rPr lang="fi-FI" dirty="0" err="1"/>
              <a:t>p.r</a:t>
            </a:r>
            <a:r>
              <a:rPr lang="fi-FI" dirty="0"/>
              <a:t>.)</a:t>
            </a:r>
          </a:p>
          <a:p>
            <a:r>
              <a:rPr lang="fi-FI"/>
              <a:t>PEG-letkun </a:t>
            </a:r>
            <a:r>
              <a:rPr lang="fi-FI" dirty="0"/>
              <a:t>tai muun ruokintaletkun (NML) kautta mahalaukkuun tai ohutsuoleen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/>
              <a:t>LÄÄKITYS RUOANSULATUSKANAVAAN ELI ENTERAALISESTI</a:t>
            </a:r>
          </a:p>
        </p:txBody>
      </p:sp>
    </p:spTree>
    <p:extLst>
      <p:ext uri="{BB962C8B-B14F-4D97-AF65-F5344CB8AC3E}">
        <p14:creationId xmlns:p14="http://schemas.microsoft.com/office/powerpoint/2010/main" val="6450962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yksinkertaisin</a:t>
            </a:r>
          </a:p>
          <a:p>
            <a:r>
              <a:rPr lang="fi-FI" dirty="0"/>
              <a:t>suhteellisen turvallinen</a:t>
            </a:r>
          </a:p>
          <a:p>
            <a:r>
              <a:rPr lang="fi-FI" dirty="0"/>
              <a:t>yleensä halvin lääkitysmuoto</a:t>
            </a:r>
          </a:p>
          <a:p>
            <a:r>
              <a:rPr lang="fi-FI" dirty="0"/>
              <a:t>suun kautta otettavista valmisteista lääke imeytyy ruoansulatuskanavan kautta verenkiertoon, joka kuljettaa sen vaikutuskohteeseen</a:t>
            </a:r>
          </a:p>
          <a:p>
            <a:r>
              <a:rPr lang="fi-FI" dirty="0"/>
              <a:t>suurin osa nieltävistä lääkkeistä imeytyy ohutsuolesta</a:t>
            </a:r>
          </a:p>
          <a:p>
            <a:r>
              <a:rPr lang="fi-FI" dirty="0"/>
              <a:t>joskus lääkkeellä halutaan paikallinen vaikutus suussa, mahalaukussa tai suolistossa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Lääkitys suun kautta</a:t>
            </a:r>
          </a:p>
        </p:txBody>
      </p:sp>
    </p:spTree>
    <p:extLst>
      <p:ext uri="{BB962C8B-B14F-4D97-AF65-F5344CB8AC3E}">
        <p14:creationId xmlns:p14="http://schemas.microsoft.com/office/powerpoint/2010/main" val="23529740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872067" y="1628800"/>
            <a:ext cx="7408333" cy="4497363"/>
          </a:xfrm>
        </p:spPr>
        <p:txBody>
          <a:bodyPr>
            <a:normAutofit fontScale="70000" lnSpcReduction="20000"/>
          </a:bodyPr>
          <a:lstStyle/>
          <a:p>
            <a:r>
              <a:rPr lang="fi-FI" sz="2600" dirty="0"/>
              <a:t>kiinteät ja nestemäiset</a:t>
            </a:r>
          </a:p>
          <a:p>
            <a:r>
              <a:rPr lang="fi-FI" sz="2600" dirty="0"/>
              <a:t>tabletit </a:t>
            </a:r>
          </a:p>
          <a:p>
            <a:pPr marL="274320" lvl="2" indent="-274320"/>
            <a:r>
              <a:rPr lang="fi-FI" sz="2600" dirty="0"/>
              <a:t>kapselit</a:t>
            </a:r>
          </a:p>
          <a:p>
            <a:pPr marL="274320" lvl="2" indent="-274320"/>
            <a:r>
              <a:rPr lang="fi-FI" sz="2600" dirty="0" err="1"/>
              <a:t>enterotabletit</a:t>
            </a:r>
            <a:r>
              <a:rPr lang="fi-FI" sz="2600" dirty="0"/>
              <a:t> ja –kapselit</a:t>
            </a:r>
          </a:p>
          <a:p>
            <a:pPr marL="950277" lvl="4" indent="-342900">
              <a:buFont typeface="Wingdings" panose="05000000000000000000" pitchFamily="2" charset="2"/>
              <a:buChar char="Ø"/>
            </a:pPr>
            <a:r>
              <a:rPr lang="fi-FI" sz="2100" dirty="0"/>
              <a:t>EN (</a:t>
            </a:r>
            <a:r>
              <a:rPr lang="fi-FI" sz="2100" dirty="0" err="1"/>
              <a:t>entero</a:t>
            </a:r>
            <a:r>
              <a:rPr lang="fi-FI" sz="2100" dirty="0"/>
              <a:t>) tai EC (</a:t>
            </a:r>
            <a:r>
              <a:rPr lang="fi-FI" sz="2100" dirty="0" err="1"/>
              <a:t>entero</a:t>
            </a:r>
            <a:r>
              <a:rPr lang="fi-FI" sz="2100" dirty="0"/>
              <a:t> </a:t>
            </a:r>
            <a:r>
              <a:rPr lang="fi-FI" sz="2100" dirty="0" err="1"/>
              <a:t>coated</a:t>
            </a:r>
            <a:r>
              <a:rPr lang="fi-FI" sz="2100" dirty="0"/>
              <a:t>)</a:t>
            </a:r>
          </a:p>
          <a:p>
            <a:pPr marL="950277" lvl="4" indent="-342900">
              <a:buFont typeface="Wingdings" panose="05000000000000000000" pitchFamily="2" charset="2"/>
              <a:buChar char="Ø"/>
            </a:pPr>
            <a:r>
              <a:rPr lang="fi-FI" sz="2100" dirty="0"/>
              <a:t>päällyste, joka suojaa lääkeainetta mahan happamuudelta tai mahaa lääkeaineelta</a:t>
            </a:r>
          </a:p>
          <a:p>
            <a:pPr marL="950277" lvl="4" indent="-342900">
              <a:buFont typeface="Wingdings" panose="05000000000000000000" pitchFamily="2" charset="2"/>
              <a:buChar char="Ø"/>
            </a:pPr>
            <a:r>
              <a:rPr lang="fi-FI" sz="2100" dirty="0"/>
              <a:t>vapauttavat lääkeaineen ohut- tai paksusuolessa</a:t>
            </a:r>
          </a:p>
          <a:p>
            <a:pPr marL="950277" lvl="4" indent="-342900">
              <a:buFont typeface="Wingdings" panose="05000000000000000000" pitchFamily="2" charset="2"/>
              <a:buChar char="Ø"/>
            </a:pPr>
            <a:r>
              <a:rPr lang="fi-FI" sz="2100" dirty="0"/>
              <a:t>tulee ottaa vähintään ½ tuntia ennen ruokailua tai 2 tuntia ruokailun jälkeen</a:t>
            </a:r>
          </a:p>
          <a:p>
            <a:r>
              <a:rPr lang="fi-FI" dirty="0" err="1"/>
              <a:t>depottabletit</a:t>
            </a:r>
            <a:r>
              <a:rPr lang="fi-FI" dirty="0"/>
              <a:t> ja –kapselit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i-FI" sz="2300" dirty="0" err="1"/>
              <a:t>depot</a:t>
            </a:r>
            <a:r>
              <a:rPr lang="fi-FI" sz="2300" dirty="0"/>
              <a:t> (varasto)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i-FI" sz="2300" dirty="0" err="1"/>
              <a:t>retard</a:t>
            </a:r>
            <a:r>
              <a:rPr lang="fi-FI" sz="2300" dirty="0"/>
              <a:t> (hidastettu)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i-FI" sz="2300" dirty="0" err="1"/>
              <a:t>prolongatum</a:t>
            </a:r>
            <a:r>
              <a:rPr lang="fi-FI" sz="2300" dirty="0"/>
              <a:t> (pitkitetty)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i-FI" sz="2300" dirty="0" err="1"/>
              <a:t>slow</a:t>
            </a:r>
            <a:r>
              <a:rPr lang="fi-FI" sz="2300" dirty="0"/>
              <a:t> (hidas)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i-FI" sz="2300" dirty="0" err="1"/>
              <a:t>slow</a:t>
            </a:r>
            <a:r>
              <a:rPr lang="fi-FI" sz="2300" dirty="0"/>
              <a:t> release, SR (hidas vapautuminen)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i-FI" sz="2300" dirty="0"/>
              <a:t>EI saa pureskella, jauhaa tai murskata, koska </a:t>
            </a:r>
            <a:r>
              <a:rPr lang="fi-FI" sz="2300" dirty="0" err="1"/>
              <a:t>depotrakenteen</a:t>
            </a:r>
            <a:r>
              <a:rPr lang="fi-FI" sz="2300" dirty="0"/>
              <a:t> särkyessä potilas/asiakas voi saada kerralla 2-4x suuremman lääkeannoksen kuin kuuluisi</a:t>
            </a:r>
          </a:p>
          <a:p>
            <a:pPr lvl="2">
              <a:buFont typeface="Wingdings" panose="05000000000000000000" pitchFamily="2" charset="2"/>
              <a:buChar char="Ø"/>
            </a:pP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Nieltävät lääkemuodot</a:t>
            </a:r>
          </a:p>
        </p:txBody>
      </p:sp>
    </p:spTree>
    <p:extLst>
      <p:ext uri="{BB962C8B-B14F-4D97-AF65-F5344CB8AC3E}">
        <p14:creationId xmlns:p14="http://schemas.microsoft.com/office/powerpoint/2010/main" val="23483643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altomuoto">
  <a:themeElements>
    <a:clrScheme name="Aaltomuoto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Aaltomuoto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Aaltomuoto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744</TotalTime>
  <Words>1211</Words>
  <Application>Microsoft Office PowerPoint</Application>
  <PresentationFormat>Näytössä katseltava diaesitys (4:3)</PresentationFormat>
  <Paragraphs>179</Paragraphs>
  <Slides>32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32</vt:i4>
      </vt:variant>
    </vt:vector>
  </HeadingPairs>
  <TitlesOfParts>
    <vt:vector size="37" baseType="lpstr">
      <vt:lpstr>Candara</vt:lpstr>
      <vt:lpstr>Courier New</vt:lpstr>
      <vt:lpstr>Symbol</vt:lpstr>
      <vt:lpstr>Wingdings</vt:lpstr>
      <vt:lpstr>Aaltomuoto</vt:lpstr>
      <vt:lpstr>Lääkkeiden antotavat ja lääkemuodot</vt:lpstr>
      <vt:lpstr>Lääkkeiden antotapojen luokittelu</vt:lpstr>
      <vt:lpstr>PowerPoint-esitys</vt:lpstr>
      <vt:lpstr>PowerPoint-esitys</vt:lpstr>
      <vt:lpstr>PowerPoint-esitys</vt:lpstr>
      <vt:lpstr>PowerPoint-esitys</vt:lpstr>
      <vt:lpstr>LÄÄKITYS RUOANSULATUSKANAVAAN ELI ENTERAALISESTI</vt:lpstr>
      <vt:lpstr>Lääkitys suun kautta</vt:lpstr>
      <vt:lpstr>Nieltävät lääkemuodot</vt:lpstr>
      <vt:lpstr>PowerPoint-esitys</vt:lpstr>
      <vt:lpstr>PowerPoint-esitys</vt:lpstr>
      <vt:lpstr>Lääkitys suuonteloon</vt:lpstr>
      <vt:lpstr>PowerPoint-esitys</vt:lpstr>
      <vt:lpstr>Lääkitys peräsuoleen eli rektaalisesti</vt:lpstr>
      <vt:lpstr>Lääkitys ruokintaletkuun</vt:lpstr>
      <vt:lpstr>LÄÄKITYS RUOANSULATUSKANAVAN OHI ELI PARENTERAALISESTI</vt:lpstr>
      <vt:lpstr>Luonnollista tietä annettavia parenteraalisia antotapoja</vt:lpstr>
      <vt:lpstr>Injektiona annettavia parenteraalisia antotapoja</vt:lpstr>
      <vt:lpstr>Lääkkeen antaminen keuhkoihin</vt:lpstr>
      <vt:lpstr>PowerPoint-esitys</vt:lpstr>
      <vt:lpstr>Lääkkeen antaminen nenään</vt:lpstr>
      <vt:lpstr>Lääkkeen antaminen silmään</vt:lpstr>
      <vt:lpstr>PowerPoint-esitys</vt:lpstr>
      <vt:lpstr>Lääkkeen antaminen korvaan</vt:lpstr>
      <vt:lpstr>Lääkkeen antaminen iholle</vt:lpstr>
      <vt:lpstr>PowerPoint-esitys</vt:lpstr>
      <vt:lpstr>PowerPoint-esitys</vt:lpstr>
      <vt:lpstr>Lääkkeen antaminen emättimeen</vt:lpstr>
      <vt:lpstr>Lääkkeen antaminen injektiona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Lääkkeiden antotavat ja lääkemuodot</dc:title>
  <dc:creator>Puttonen Johanna</dc:creator>
  <cp:lastModifiedBy>Johanna Puttonen</cp:lastModifiedBy>
  <cp:revision>31</cp:revision>
  <dcterms:created xsi:type="dcterms:W3CDTF">2015-08-12T06:27:34Z</dcterms:created>
  <dcterms:modified xsi:type="dcterms:W3CDTF">2021-02-15T07:46:42Z</dcterms:modified>
</cp:coreProperties>
</file>