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9" y="-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385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8525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68610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1820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06821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1394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3561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8215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649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75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777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017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829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396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1505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596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4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0219CE-0D8B-4F3E-98A5-B3AC9983D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5969" y="4553712"/>
            <a:ext cx="8288032" cy="1096316"/>
          </a:xfrm>
        </p:spPr>
        <p:txBody>
          <a:bodyPr>
            <a:normAutofit/>
          </a:bodyPr>
          <a:lstStyle/>
          <a:p>
            <a:pPr algn="ctr"/>
            <a:r>
              <a:rPr lang="fi-FI" sz="4400"/>
              <a:t>LÄÄKEHOIDON TOTEUTTAMINEN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A046C0-9EE4-49B7-A5DE-414BDBD5C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5969" y="5650029"/>
            <a:ext cx="8288032" cy="469122"/>
          </a:xfrm>
        </p:spPr>
        <p:txBody>
          <a:bodyPr>
            <a:normAutofit/>
          </a:bodyPr>
          <a:lstStyle/>
          <a:p>
            <a:pPr algn="ctr"/>
            <a:r>
              <a:rPr lang="fi-FI"/>
              <a:t>HYTO 2020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2A9EB2E6-3303-480B-B86E-5BE85CC271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146" b="17183"/>
          <a:stretch/>
        </p:blipFill>
        <p:spPr>
          <a:xfrm>
            <a:off x="2197128" y="934222"/>
            <a:ext cx="5865713" cy="3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6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3995DD-9033-4610-B521-739538A3B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Lääkehoidon toteuttamisella tarkoitetaan lääkkeiden käyttökuntoon saattamista, lääkkeiden jakamista asiakas-/potilaskohtaisiin annoksiin ja lääkkeiden antamista asiakkaalle/potilaalle</a:t>
            </a:r>
          </a:p>
          <a:p>
            <a:endParaRPr lang="fi-FI" dirty="0"/>
          </a:p>
        </p:txBody>
      </p:sp>
      <p:pic>
        <p:nvPicPr>
          <p:cNvPr id="5" name="Kuva 4" descr="Kuva, joka sisältää kohteen teksti, kartta, piirtäminen&#10;&#10;Kuvaus luotu automaattisesti">
            <a:extLst>
              <a:ext uri="{FF2B5EF4-FFF2-40B4-BE49-F238E27FC236}">
                <a16:creationId xmlns:a16="http://schemas.microsoft.com/office/drawing/2014/main" id="{3AA19E5F-E91D-400D-8828-E9DEA5FB4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609" y="3739272"/>
            <a:ext cx="2628900" cy="1733550"/>
          </a:xfrm>
          <a:prstGeom prst="rect">
            <a:avLst/>
          </a:prstGeom>
        </p:spPr>
      </p:pic>
      <p:pic>
        <p:nvPicPr>
          <p:cNvPr id="7" name="Kuva 6" descr="Kuva, joka sisältää kohteen vaatetus, paita&#10;&#10;Kuvaus luotu automaattisesti">
            <a:extLst>
              <a:ext uri="{FF2B5EF4-FFF2-40B4-BE49-F238E27FC236}">
                <a16:creationId xmlns:a16="http://schemas.microsoft.com/office/drawing/2014/main" id="{5EC8BA3A-B139-4B86-87D0-847CDB323F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" y="3276600"/>
            <a:ext cx="421264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5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1525D1-D426-416B-B750-8F6892C4D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LÄÄKITYKSEN SELVITTÄMINEN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2557CE-521E-471C-BE5F-8F57A8D8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Varmistettava AINA ajantasainen lääkitys ja lääkkeiden käyttö (jatkuva, määräaikainen, tarvittaessa käytettävä lääkitys)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reseptilääkkeet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itsehoitolääkkeet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vitamiinit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ravintolisät jne.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kaikki lääkemuodot</a:t>
            </a:r>
          </a:p>
          <a:p>
            <a:pPr marL="457200" lvl="1" indent="0">
              <a:buNone/>
            </a:pPr>
            <a:r>
              <a:rPr lang="fi-FI" dirty="0"/>
              <a:t>-&gt; ajantasainen lääkelista</a:t>
            </a:r>
          </a:p>
          <a:p>
            <a:pPr marL="457200" lvl="1" indent="0">
              <a:buNone/>
            </a:pPr>
            <a:r>
              <a:rPr lang="fi-FI" dirty="0"/>
              <a:t>-&gt; asiakaskohtainen lääkehoitosuunnitelma (sis. lääkitystietojen lisäksi selvityksen lääkkeiden käyttötarkoituksista, lääkkeiden vaikutusten seurannan jne.)</a:t>
            </a:r>
          </a:p>
          <a:p>
            <a:pPr marL="457200" lvl="1" indent="0">
              <a:buNone/>
            </a:pPr>
            <a:r>
              <a:rPr lang="fi-FI" dirty="0"/>
              <a:t>-&gt; lääkehoidon arviointi</a:t>
            </a:r>
          </a:p>
        </p:txBody>
      </p:sp>
    </p:spTree>
    <p:extLst>
      <p:ext uri="{BB962C8B-B14F-4D97-AF65-F5344CB8AC3E}">
        <p14:creationId xmlns:p14="http://schemas.microsoft.com/office/powerpoint/2010/main" val="187823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4D657B-0770-4BD1-A290-24B28AE9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LÄÄKKEIDEN 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1E00B-EF0D-4050-B094-2E118535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0511"/>
            <a:ext cx="8596668" cy="4630851"/>
          </a:xfrm>
        </p:spPr>
        <p:txBody>
          <a:bodyPr/>
          <a:lstStyle/>
          <a:p>
            <a:r>
              <a:rPr lang="fi-FI" dirty="0"/>
              <a:t>lääkehoito toteutetaan lääkehoitosuunnitelman mukaan</a:t>
            </a:r>
          </a:p>
          <a:p>
            <a:r>
              <a:rPr lang="fi-FI" dirty="0"/>
              <a:t>käyttökuntoon saattaminen (esim. injektiokuiva-aineen liuottaminen ennen injektionesteen annostelua ruiskuun)</a:t>
            </a:r>
          </a:p>
          <a:p>
            <a:r>
              <a:rPr lang="fi-FI" dirty="0"/>
              <a:t>lääkkeiden annosteluun valmistautuminen</a:t>
            </a:r>
          </a:p>
          <a:p>
            <a:r>
              <a:rPr lang="fi-FI" dirty="0"/>
              <a:t>lääkkeiden annostelu (lääkemääräys, lääkelista, lääketarjotin, dosetti)</a:t>
            </a:r>
          </a:p>
          <a:p>
            <a:r>
              <a:rPr lang="fi-FI" dirty="0"/>
              <a:t>KAKSOISTARKASTUS!</a:t>
            </a:r>
          </a:p>
        </p:txBody>
      </p:sp>
      <p:pic>
        <p:nvPicPr>
          <p:cNvPr id="5" name="Kuva 4" descr="Kuva, joka sisältää kohteen ikkuna, teline, valkoinen, jääkaappi&#10;&#10;Kuvaus luotu automaattisesti">
            <a:extLst>
              <a:ext uri="{FF2B5EF4-FFF2-40B4-BE49-F238E27FC236}">
                <a16:creationId xmlns:a16="http://schemas.microsoft.com/office/drawing/2014/main" id="{A2B88888-58E8-48C1-9D2B-C7011E5D8D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14" y="4384236"/>
            <a:ext cx="2952750" cy="155257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B8FFD1E4-8527-4EC5-ACCF-66A98EF8DE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68" y="4384236"/>
            <a:ext cx="3810000" cy="231457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818D5B1-AFD9-4E9A-A60A-7ECB717B1B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7611" y="3574307"/>
            <a:ext cx="2581275" cy="177165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02F96838-78B1-48C6-91DB-7BDAAF2282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026" y="4889061"/>
            <a:ext cx="2524125" cy="1809750"/>
          </a:xfrm>
          <a:prstGeom prst="rect">
            <a:avLst/>
          </a:prstGeom>
        </p:spPr>
      </p:pic>
      <p:pic>
        <p:nvPicPr>
          <p:cNvPr id="13" name="Kuva 12" descr="Kuva, joka sisältää kohteen sisä, pöytä, kuppi, istuminen&#10;&#10;Kuvaus luotu automaattisesti">
            <a:extLst>
              <a:ext uri="{FF2B5EF4-FFF2-40B4-BE49-F238E27FC236}">
                <a16:creationId xmlns:a16="http://schemas.microsoft.com/office/drawing/2014/main" id="{6983E51D-DD41-488E-9E3D-73A420B8A3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064" y="3570210"/>
            <a:ext cx="2219325" cy="2057400"/>
          </a:xfrm>
          <a:prstGeom prst="rect">
            <a:avLst/>
          </a:prstGeom>
        </p:spPr>
      </p:pic>
      <p:pic>
        <p:nvPicPr>
          <p:cNvPr id="15" name="Kuva 14" descr="Kuva, joka sisältää kohteen istuminen, valkoinen, pöytä, veitsi&#10;&#10;Kuvaus luotu automaattisesti">
            <a:extLst>
              <a:ext uri="{FF2B5EF4-FFF2-40B4-BE49-F238E27FC236}">
                <a16:creationId xmlns:a16="http://schemas.microsoft.com/office/drawing/2014/main" id="{23D069FC-E659-429A-83BE-EA2720104F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394" y="290918"/>
            <a:ext cx="317182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20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id="{9C51BFE8-01E3-4F8A-87A3-B0DF63FEDB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639" y="1556426"/>
            <a:ext cx="3891776" cy="4485599"/>
          </a:xfrm>
        </p:spPr>
      </p:pic>
    </p:spTree>
    <p:extLst>
      <p:ext uri="{BB962C8B-B14F-4D97-AF65-F5344CB8AC3E}">
        <p14:creationId xmlns:p14="http://schemas.microsoft.com/office/powerpoint/2010/main" val="116526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015A10-1F2F-4356-9729-E6763C007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Lääkkeiden annostelu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BC1CAE-174F-43AD-ACFE-22F26B58E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4869"/>
            <a:ext cx="8028922" cy="4786494"/>
          </a:xfrm>
        </p:spPr>
        <p:txBody>
          <a:bodyPr>
            <a:normAutofit/>
          </a:bodyPr>
          <a:lstStyle/>
          <a:p>
            <a:r>
              <a:rPr lang="fi-FI" dirty="0"/>
              <a:t>rauhallinen ja asianmukainen (mm. hyvä valaistus) työtila</a:t>
            </a:r>
          </a:p>
          <a:p>
            <a:r>
              <a:rPr lang="fi-FI" dirty="0"/>
              <a:t>työrauhan mahdollistaminen</a:t>
            </a:r>
          </a:p>
          <a:p>
            <a:r>
              <a:rPr lang="fi-FI" dirty="0"/>
              <a:t>lääkehoidon työtehtäviin riittävästi keskeytymätöntä aikaa</a:t>
            </a:r>
          </a:p>
          <a:p>
            <a:r>
              <a:rPr lang="fi-FI" dirty="0"/>
              <a:t>lääkkeiden annostelu päiväaikaan (ei yövuorossa)</a:t>
            </a:r>
          </a:p>
          <a:p>
            <a:r>
              <a:rPr lang="fi-FI" dirty="0"/>
              <a:t>ennen lääkkeiden annostelu varataan valmiiksi kaikki tarvittavat välineet (lusikka/pinsetit, tabletin puolittaja, lääkelasit, suojakäsineet, käsidesi jne</a:t>
            </a:r>
            <a:r>
              <a:rPr lang="fi-FI" dirty="0">
                <a:sym typeface="Wingdings" panose="05000000000000000000" pitchFamily="2" charset="2"/>
              </a:rPr>
              <a:t>.</a:t>
            </a:r>
          </a:p>
          <a:p>
            <a:r>
              <a:rPr lang="fi-FI" dirty="0">
                <a:sym typeface="Wingdings" panose="05000000000000000000" pitchFamily="2" charset="2"/>
              </a:rPr>
              <a:t>lääkkeet annostellaan lääkelusikalla tai pinseteillä, ei paljain käsin</a:t>
            </a:r>
          </a:p>
          <a:p>
            <a:r>
              <a:rPr lang="fi-FI" dirty="0">
                <a:sym typeface="Wingdings" panose="05000000000000000000" pitchFamily="2" charset="2"/>
              </a:rPr>
              <a:t>käsien pesu ja desinfiointi ennen lääkkeiden annostelua ja käsineiden pukemista</a:t>
            </a:r>
          </a:p>
          <a:p>
            <a:r>
              <a:rPr lang="fi-FI" dirty="0">
                <a:sym typeface="Wingdings" panose="05000000000000000000" pitchFamily="2" charset="2"/>
              </a:rPr>
              <a:t>lääkkeiden käsittelypöytä pyyhitään ennen työn aloittamista desinfektioaineella. Samoin lääkelusikka/pinsetit ja tabletin puolittaja puhdistetaan ennen annostelua.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122E849-D508-4161-BD6E-C9E9203D0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793" y="473616"/>
            <a:ext cx="1609725" cy="2000250"/>
          </a:xfrm>
          <a:prstGeom prst="rect">
            <a:avLst/>
          </a:prstGeom>
        </p:spPr>
      </p:pic>
      <p:pic>
        <p:nvPicPr>
          <p:cNvPr id="7" name="Kuva 6" descr="Kuva, joka sisältää kohteen istuin, pöytä, istuminen, jakkara&#10;&#10;Kuvaus luotu automaattisesti">
            <a:extLst>
              <a:ext uri="{FF2B5EF4-FFF2-40B4-BE49-F238E27FC236}">
                <a16:creationId xmlns:a16="http://schemas.microsoft.com/office/drawing/2014/main" id="{135DDA56-4F7C-48BC-A8FD-F6D9BB828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015" y="1473742"/>
            <a:ext cx="1419225" cy="2154676"/>
          </a:xfrm>
          <a:prstGeom prst="rect">
            <a:avLst/>
          </a:prstGeom>
        </p:spPr>
      </p:pic>
      <p:pic>
        <p:nvPicPr>
          <p:cNvPr id="9" name="Kuva 8" descr="Kuva, joka sisältää kohteen sivellin, pullo, pöytä, muovi&#10;&#10;Kuvaus luotu automaattisesti">
            <a:extLst>
              <a:ext uri="{FF2B5EF4-FFF2-40B4-BE49-F238E27FC236}">
                <a16:creationId xmlns:a16="http://schemas.microsoft.com/office/drawing/2014/main" id="{87FD2E0A-B9B0-4DC7-A146-A61A1AEBE7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256" y="3780819"/>
            <a:ext cx="268605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4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2288B4-0F3C-4C79-ABFA-D9745FF0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	SEITSEMÄN O:N SÄÄNTÖ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5E2D9E-7C7B-4AF9-BB5D-C4CB00DD2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Oikea lääke</a:t>
            </a:r>
          </a:p>
          <a:p>
            <a:r>
              <a:rPr lang="fi-FI" dirty="0"/>
              <a:t>Oikea annos</a:t>
            </a:r>
          </a:p>
          <a:p>
            <a:r>
              <a:rPr lang="fi-FI" dirty="0"/>
              <a:t>Oikea antoaika</a:t>
            </a:r>
          </a:p>
          <a:p>
            <a:r>
              <a:rPr lang="fi-FI" dirty="0"/>
              <a:t>Oikea antotapa</a:t>
            </a:r>
          </a:p>
          <a:p>
            <a:r>
              <a:rPr lang="fi-FI" dirty="0"/>
              <a:t>Oikea asiakas</a:t>
            </a:r>
          </a:p>
          <a:p>
            <a:r>
              <a:rPr lang="fi-FI" dirty="0"/>
              <a:t>Oikea asiakkaan ohjaus</a:t>
            </a:r>
          </a:p>
          <a:p>
            <a:r>
              <a:rPr lang="fi-FI" dirty="0"/>
              <a:t>Oikea kirjaaminen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221593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489</TotalTime>
  <Words>215</Words>
  <Application>Microsoft Office PowerPoint</Application>
  <PresentationFormat>Laajakuva</PresentationFormat>
  <Paragraphs>36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Pinta</vt:lpstr>
      <vt:lpstr>LÄÄKEHOIDON TOTEUTTAMINEN</vt:lpstr>
      <vt:lpstr>PowerPoint-esitys</vt:lpstr>
      <vt:lpstr>LÄÄKITYKSEN SELVITTÄMINEN</vt:lpstr>
      <vt:lpstr>LÄÄKKEIDEN KÄSITTELY</vt:lpstr>
      <vt:lpstr>PowerPoint-esitys</vt:lpstr>
      <vt:lpstr>Lääkkeiden annostelu</vt:lpstr>
      <vt:lpstr>  SEITSEMÄN O:N SÄÄNTÖ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LÄÄKEHOIDON TOTEUTTAMINEN</dc:title>
  <dc:creator>Johanna Puttonen</dc:creator>
  <cp:lastModifiedBy>Johanna Puttonen</cp:lastModifiedBy>
  <cp:revision>3</cp:revision>
  <dcterms:created xsi:type="dcterms:W3CDTF">2020-04-27T08:28:04Z</dcterms:created>
  <dcterms:modified xsi:type="dcterms:W3CDTF">2021-02-12T11:41:05Z</dcterms:modified>
</cp:coreProperties>
</file>