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2" r:id="rId3"/>
    <p:sldId id="273" r:id="rId4"/>
    <p:sldId id="259" r:id="rId5"/>
    <p:sldId id="260" r:id="rId6"/>
    <p:sldId id="282" r:id="rId7"/>
    <p:sldId id="283" r:id="rId8"/>
    <p:sldId id="261" r:id="rId9"/>
    <p:sldId id="258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112FD-2598-42AA-963D-9339C06CAF3D}" type="datetimeFigureOut">
              <a:rPr lang="fi-FI" smtClean="0"/>
              <a:pPr/>
              <a:t>19.2.2021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AA6A4-444F-4A17-8216-99B7AD989CA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930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19.2.2021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19.2.2021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19.2.2021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19.2.2021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19.2.2021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19.2.2021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19.2.2021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19.2.2021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19.2.2021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19.2.2021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19.2.2021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673EE-4041-492F-BA0E-2F18D990949A}" type="datetimeFigureOut">
              <a:rPr lang="fi-FI" smtClean="0"/>
              <a:pPr/>
              <a:t>19.2.2021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Apteek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260649"/>
            <a:ext cx="5544616" cy="5400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LÄÄKEHUOLTO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STN16D</a:t>
            </a:r>
          </a:p>
          <a:p>
            <a:r>
              <a:rPr lang="fi-FI" dirty="0">
                <a:solidFill>
                  <a:schemeClr val="tx1"/>
                </a:solidFill>
              </a:rPr>
              <a:t>Kevät 2017</a:t>
            </a:r>
          </a:p>
          <a:p>
            <a:r>
              <a:rPr lang="fi-FI" dirty="0">
                <a:solidFill>
                  <a:schemeClr val="tx1"/>
                </a:solidFill>
              </a:rPr>
              <a:t>Johanna Puttonen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Sairaala-apteekit ja lääkekeskukset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sairaalan tai </a:t>
            </a:r>
            <a:r>
              <a:rPr lang="fi-FI" dirty="0" err="1"/>
              <a:t>tk:n</a:t>
            </a:r>
            <a:r>
              <a:rPr lang="fi-FI" dirty="0"/>
              <a:t> lääkehuollosta vastaa sairaala-apteekki tai lääkekeskus</a:t>
            </a:r>
          </a:p>
          <a:p>
            <a:r>
              <a:rPr lang="fi-FI" dirty="0"/>
              <a:t>huolehtivat lääkkeiden hankinnasta, valmistuksesta, varastoinnista, tutkimisesta ja jakelusta / toimituksesta osastoille</a:t>
            </a:r>
          </a:p>
          <a:p>
            <a:r>
              <a:rPr lang="fi-FI" dirty="0"/>
              <a:t>tehtävänä lääkekaappien tarkastukset ja sairaanhoitolaitoksen lääkeinformaatiotoiminnan järjestäminen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fi-FI" dirty="0"/>
              <a:t>huolehtivat lääkehuoltoon liittyvistä valvonta-, ohjaus- ja kehittämistehtävistä</a:t>
            </a:r>
          </a:p>
          <a:p>
            <a:r>
              <a:rPr lang="fi-FI" dirty="0"/>
              <a:t>laitoksen lääkkeet voidaan ostaa myös avohuollon apteekista tai sivuapteekista eli hoitolaitokseen ei ole pakko perustaa omaa lääkehuoltoyksikköä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Peruslääkevalikoima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kuuluu kaikki sairaanhoitolaitoksessa, </a:t>
            </a:r>
            <a:r>
              <a:rPr lang="fi-FI" dirty="0" err="1"/>
              <a:t>tk:ssa</a:t>
            </a:r>
            <a:r>
              <a:rPr lang="fi-FI" dirty="0"/>
              <a:t> tai muissa toimintayksiköissä säännöllisesti tarvittavat lääkkeet</a:t>
            </a:r>
          </a:p>
          <a:p>
            <a:r>
              <a:rPr lang="fi-FI" dirty="0"/>
              <a:t>varmistaa tehokkaan ja turvallisen lääkehoidon</a:t>
            </a:r>
          </a:p>
          <a:p>
            <a:r>
              <a:rPr lang="fi-FI" dirty="0"/>
              <a:t>tämän avulla yhtenäistetään ja ohjataan sairaanhoitolaitoksen lääkkeiden hankintaa ja käyttöä sekä rajoitetaan kustannusten nousua lääkehoidon tehoa heikentämättä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fi-FI" dirty="0"/>
              <a:t>peruslääkevalikoiman laatii hoitosuositukset tunteva, erikoisalojen asiantuntevuutta edustava asiantuntijaelin yhdessä sairaala-apteekin tai lääkekeskuksen kanssa</a:t>
            </a:r>
          </a:p>
          <a:p>
            <a:r>
              <a:rPr lang="fi-FI" dirty="0"/>
              <a:t>peruslääkevalikoiman lääkkeiden valinta / hankinta pohjautuu tarjouspyyntökierroksen perusteella tehtyihin hankintasopimuksiin</a:t>
            </a:r>
          </a:p>
          <a:p>
            <a:pPr>
              <a:buNone/>
            </a:pPr>
            <a:r>
              <a:rPr lang="fi-FI" dirty="0"/>
              <a:t>-&gt; tarjousten perusteella valitaan käyttöön rinnakkaisvalmisteista edullisimmat tai muuten sopivimmat lääkkeet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Lääkkeet osastolla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osastot tai muut toimintayksiköt tilaavat tarvitsemansa lääkkeet kirjallisesti, telefaxilla tai tietokoneohjelmalla sairaala-apteekista tai lääkekeskuksesta</a:t>
            </a:r>
          </a:p>
          <a:p>
            <a:r>
              <a:rPr lang="fi-FI" dirty="0"/>
              <a:t>kiireelliset tilaukset </a:t>
            </a:r>
            <a:r>
              <a:rPr lang="fi-FI" dirty="0" err="1"/>
              <a:t>tarv</a:t>
            </a:r>
            <a:r>
              <a:rPr lang="fi-FI" dirty="0"/>
              <a:t>. puhelimitse. Tämä tilaus on vahvistettava jälkikäteen kirjallisesti.</a:t>
            </a:r>
          </a:p>
          <a:p>
            <a:r>
              <a:rPr lang="fi-FI" dirty="0"/>
              <a:t>huumausaine-, alkoholiliuostilaus tulee yksikön vastaavan lääkärin vahvistaa ja tilaus tehdään kirjallisesti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lääkkeiden säilytys lukittavassa lääkekaapissa tai lääkehuoneessa</a:t>
            </a:r>
          </a:p>
          <a:p>
            <a:r>
              <a:rPr lang="fi-FI" dirty="0"/>
              <a:t>lääkekaapin / lääkehuoneen avainten säilytys!</a:t>
            </a:r>
          </a:p>
          <a:p>
            <a:r>
              <a:rPr lang="fi-FI" dirty="0"/>
              <a:t>huumausaineiden säilytys erillisessä lukittavassa kaapissa tai lokerossa</a:t>
            </a:r>
          </a:p>
          <a:p>
            <a:r>
              <a:rPr lang="fi-FI" dirty="0"/>
              <a:t>huumausaineilla pakkauskohtainen kulutuskortti, johon merkitään lääkettä annettaessa potilaan nimi, otettu annos, lääkkeen antoaika (pvm + kellonaika),  huumausaineen määränneen lääkärin nimi ja lääkkeen antajan nimikirjoitus</a:t>
            </a:r>
          </a:p>
          <a:p>
            <a:r>
              <a:rPr lang="fi-FI" dirty="0"/>
              <a:t>lääkkeiden säilytys alkuperäispakkauksissa, ei lääkepakkausten sisältöjen yhdistämistä</a:t>
            </a:r>
          </a:p>
          <a:p>
            <a:r>
              <a:rPr lang="fi-FI" dirty="0"/>
              <a:t>säilytyslämpötilojen huomiointi</a:t>
            </a:r>
          </a:p>
          <a:p>
            <a:r>
              <a:rPr lang="fi-FI" dirty="0"/>
              <a:t>vanhentuneet / vanhenevat lääkkeet pois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LÄÄKKEEN TOIMITTAMINEN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Suomessa lääkkeitä saa lääkelain mukaan myydä vain apteekista, sivuapteekista ja lääkekaapista</a:t>
            </a:r>
          </a:p>
          <a:p>
            <a:r>
              <a:rPr lang="fi-FI" sz="2400" dirty="0"/>
              <a:t>samoja lääkeaineita voi olla markkinoilla useilta eri lääkevalmistajilta. </a:t>
            </a:r>
            <a:r>
              <a:rPr lang="fi-FI" sz="2400" dirty="0" err="1"/>
              <a:t>Geneerisessä</a:t>
            </a:r>
            <a:r>
              <a:rPr lang="fi-FI" sz="2400" dirty="0"/>
              <a:t> substituutiossa eli lääkevaihdossa apteekki vaihtaa määrätyn lääkevalmisteen halvimpaan tai lähes halvimpaan vaihtokelpoiseen valmisteeseen. Vaihto voidaan tehdä, mikäli lääkkeen ostaja hyväksyy vaihdon eikä lääkäri erikseen kiellä sitä reseptimerkinnällä ”ei lääkevaihtoa”.</a:t>
            </a:r>
          </a:p>
        </p:txBody>
      </p:sp>
    </p:spTree>
    <p:extLst>
      <p:ext uri="{BB962C8B-B14F-4D97-AF65-F5344CB8AC3E}">
        <p14:creationId xmlns:p14="http://schemas.microsoft.com/office/powerpoint/2010/main" val="3143993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LÄÄKKEIDEN VARASTOINTI JA SÄILYVYYS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Lääkkeiden oikeanlainen säilyttäminen lisää lääkitysturvallisuutta.</a:t>
            </a:r>
          </a:p>
          <a:p>
            <a:r>
              <a:rPr lang="fi-FI" sz="2400" dirty="0"/>
              <a:t>Lääkkeet tulee varastoida osastoilla tai muissa toimintayksiköissä lukollisiin tiloihin, erilleen muista tuotteista ja välineistä. Lääkehuone!</a:t>
            </a:r>
          </a:p>
          <a:p>
            <a:r>
              <a:rPr lang="fi-FI" sz="2400" dirty="0"/>
              <a:t>Erityishuomiota tulee kiinnittää helposti väärinkäytettävien lääkkeiden varastointiin -&gt; huumaavat lääkeaineet tulee varastoida lukolliseen kaappiin erilleen muista lääkkeistä.</a:t>
            </a:r>
          </a:p>
          <a:p>
            <a:r>
              <a:rPr lang="fi-FI" sz="2400" dirty="0"/>
              <a:t>Elvytyslääkkeet voidaan säilyttää lääkehuoneen tai –kaapin ulkopuolella, jotta ne ovat välittömästi saatavissa.</a:t>
            </a:r>
          </a:p>
        </p:txBody>
      </p:sp>
    </p:spTree>
    <p:extLst>
      <p:ext uri="{BB962C8B-B14F-4D97-AF65-F5344CB8AC3E}">
        <p14:creationId xmlns:p14="http://schemas.microsoft.com/office/powerpoint/2010/main" val="558720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Lääkkeen säilyvyys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tarkoittaa tuotteen kykyä kestää siihen kuljetuksen, säilytyksen ja käytön aikana mahdollisesti kohdistuvia fysikaalisia, kemiallisia ja mikrobiologisia reaktioita </a:t>
            </a:r>
          </a:p>
          <a:p>
            <a:r>
              <a:rPr lang="fi-FI" sz="2400" dirty="0"/>
              <a:t>valmistaja antaa säilyvyystutkimusten perusteella lääkkeelle tietyn säilytysajan, jonka kuluessa lääkeaineen kaikilta osin vastaa sille asetettuja vaatimuksia -&gt; lääkevalmisteiden säilytyksessä (säilyvyysaika ja –paikka) noudatetaan valmistajan antamia ohjeita. Mikäli näistä poiketaan, ei valmisteen säilyvyydestä ole varmuutta eikä valmistaja vastaa enää lääkkeen käyttökelpoisuudesta.</a:t>
            </a:r>
          </a:p>
        </p:txBody>
      </p:sp>
    </p:spTree>
    <p:extLst>
      <p:ext uri="{BB962C8B-B14F-4D97-AF65-F5344CB8AC3E}">
        <p14:creationId xmlns:p14="http://schemas.microsoft.com/office/powerpoint/2010/main" val="246564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Lääkkeiden säilytysolot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kiinnitettävä huomiota oikeisiin säilytysoloihin</a:t>
            </a:r>
          </a:p>
          <a:p>
            <a:r>
              <a:rPr lang="fi-FI" sz="2400" dirty="0"/>
              <a:t>säilytyslämpötilojen seuraaminen ja tulosten kirjaaminen</a:t>
            </a:r>
          </a:p>
          <a:p>
            <a:r>
              <a:rPr lang="fi-FI" sz="2400" dirty="0"/>
              <a:t>suurin osa lääkkeistä voidaan säilyttää huoneenlämmössä -&gt; huoneenlämmössä tarkoitetun lääkkeen säilyttäminen viileässä tai kylmässä ei ole tarkoituksenmukaista, sillä lääke- tai apuaine voi kiteytyä liian kylmässä (kirjan s. 50-51)</a:t>
            </a:r>
          </a:p>
          <a:p>
            <a:r>
              <a:rPr lang="fi-FI" sz="2400" dirty="0"/>
              <a:t>Lääkkeiden säilytyslämpötilat:</a:t>
            </a:r>
          </a:p>
          <a:p>
            <a:pPr lvl="1"/>
            <a:r>
              <a:rPr lang="fi-FI" sz="2000" dirty="0"/>
              <a:t>huoneenlämpö, +15 - +25◦C</a:t>
            </a:r>
          </a:p>
          <a:p>
            <a:pPr lvl="1"/>
            <a:r>
              <a:rPr lang="fi-FI" sz="2000" dirty="0"/>
              <a:t>viileä, +8 - + 15◦C</a:t>
            </a:r>
          </a:p>
          <a:p>
            <a:pPr lvl="1"/>
            <a:r>
              <a:rPr lang="fi-FI" sz="2000" dirty="0"/>
              <a:t>jääkaappi, +2 - +8◦C</a:t>
            </a:r>
          </a:p>
          <a:p>
            <a:pPr lvl="1"/>
            <a:r>
              <a:rPr lang="fi-FI" sz="2000" dirty="0"/>
              <a:t>pakastin, alle -15◦C</a:t>
            </a:r>
          </a:p>
          <a:p>
            <a:pPr marL="457200" lvl="1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392585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LÄÄKEHUOLTO ERI TOIMINTAYMPÄRISTÖISSÄ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i-FI" sz="2000" dirty="0"/>
              <a:t>Lääkehuolto käsittää lääkkeiden hankkimisen, tilaamisen, säilyttämisen ja hävittämisen sekä riittävästä lääkevalikoimasta huolehtimisen.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2000" dirty="0"/>
              <a:t>Sairaala-apteekki ja lääkekeskus</a:t>
            </a:r>
          </a:p>
          <a:p>
            <a:pPr lvl="1"/>
            <a:r>
              <a:rPr lang="fi-FI" sz="1600" dirty="0"/>
              <a:t>tehtävänä huolehtia organisaation lääkehuollosta ja varmistaa, että potilaalla on käytössään tarvitsemansa lääkkeet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2000" dirty="0"/>
              <a:t>Lääkehoidon toteuttamispaikkoja</a:t>
            </a:r>
          </a:p>
          <a:p>
            <a:pPr marL="0" indent="0">
              <a:buNone/>
            </a:pPr>
            <a:r>
              <a:rPr lang="fi-FI" sz="2000" dirty="0"/>
              <a:t>      - koti, työterveyshuolto, neuvolat, hoitokodit, terveyskeskus, sairaala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2000" dirty="0"/>
              <a:t>Ympäristön tulee toteuttamispaikasta huolimatta olla sellainen, että lääkehoidon toteuttaminen on turvallista ja mahdollisimman helppoa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2000" dirty="0"/>
              <a:t>Lääkehoito osa </a:t>
            </a:r>
            <a:r>
              <a:rPr lang="fi-FI" sz="2000" dirty="0" err="1"/>
              <a:t>moniammatillista</a:t>
            </a:r>
            <a:r>
              <a:rPr lang="fi-FI" sz="2000" dirty="0"/>
              <a:t> toimintaa! -&gt; vastuut, velvollisuudet, oikeudet!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2000" dirty="0"/>
              <a:t>Peruslääkevalikoima; sairaaloiden ja terveyskeskusten lääkevalikoima-&gt; rinnakkaisvalmisteiden käyttö -&gt; potilasohjaus</a:t>
            </a:r>
          </a:p>
        </p:txBody>
      </p:sp>
    </p:spTree>
    <p:extLst>
      <p:ext uri="{BB962C8B-B14F-4D97-AF65-F5344CB8AC3E}">
        <p14:creationId xmlns:p14="http://schemas.microsoft.com/office/powerpoint/2010/main" val="1454366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Lääkkeiden hävittäminen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sz="2400" dirty="0"/>
              <a:t>Kotona ja laitoksissa syntyväksi lääkejätteeksi luetaan kaikki käyttämättä jääneet, vanhentuneet tai epäasiallisesti käsitellyt tai viranomaisen käyttökieltoon asettamat lääkkeet.</a:t>
            </a:r>
          </a:p>
          <a:p>
            <a:r>
              <a:rPr lang="fi-FI" sz="2400" dirty="0"/>
              <a:t>Lääkejätteeksi luetaan myös osastoilta sairaala-apteekkiin palautetut lääkkeet, joiden käyttökelpoisuudesta ei voi olla enää varma. Avohuollon kaikki palautetut lääkkeet ovat lääkejätettä.</a:t>
            </a:r>
          </a:p>
          <a:p>
            <a:r>
              <a:rPr lang="fi-FI" sz="2400" dirty="0"/>
              <a:t>Lääkejäte on aina ongelmajätettä, koska se voi kemiallisen tai muun ominaisuuden vuoksi aiheuttaa vaaraa tai haittaa terveydelle tai ympäristölle.</a:t>
            </a:r>
          </a:p>
          <a:p>
            <a:r>
              <a:rPr lang="fi-FI" sz="2400" dirty="0"/>
              <a:t>Lääkejätteet aina apteekkiin -&gt; ongelmajätelaitokselle</a:t>
            </a:r>
          </a:p>
          <a:p>
            <a:r>
              <a:rPr lang="fi-FI" sz="2400" dirty="0"/>
              <a:t>Myös neulojen ja ruiskujen toimittaminen avohuollosta apteekkiin</a:t>
            </a:r>
          </a:p>
        </p:txBody>
      </p:sp>
    </p:spTree>
    <p:extLst>
      <p:ext uri="{BB962C8B-B14F-4D97-AF65-F5344CB8AC3E}">
        <p14:creationId xmlns:p14="http://schemas.microsoft.com/office/powerpoint/2010/main" val="4180919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Lääkehuollon erityistilanteita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Huumaavat lääkkeet </a:t>
            </a:r>
            <a:r>
              <a:rPr lang="fi-FI" sz="1800" dirty="0"/>
              <a:t>(mm. morfiini, </a:t>
            </a:r>
            <a:r>
              <a:rPr lang="fi-FI" sz="1800" dirty="0" err="1"/>
              <a:t>oksikodoni</a:t>
            </a:r>
            <a:r>
              <a:rPr lang="fi-FI" sz="1800" dirty="0"/>
              <a:t>, </a:t>
            </a:r>
            <a:r>
              <a:rPr lang="fi-FI" sz="1800" dirty="0" err="1"/>
              <a:t>fentanyyli</a:t>
            </a:r>
            <a:r>
              <a:rPr lang="fi-FI" sz="1800" dirty="0"/>
              <a:t>)</a:t>
            </a:r>
          </a:p>
          <a:p>
            <a:pPr marL="0" indent="0">
              <a:buNone/>
            </a:pPr>
            <a:r>
              <a:rPr lang="fi-FI" dirty="0"/>
              <a:t> - </a:t>
            </a:r>
            <a:r>
              <a:rPr lang="fi-FI" sz="2400" dirty="0"/>
              <a:t>tilaus, varastointi, hävittäminen ja dokumentointi vaativat eritysosaamista,      joka on ohjeistettu normeilla</a:t>
            </a:r>
          </a:p>
          <a:p>
            <a:pPr>
              <a:buFontTx/>
              <a:buChar char="-"/>
            </a:pPr>
            <a:r>
              <a:rPr lang="fi-FI" sz="2400" dirty="0"/>
              <a:t>sairaala-apteekista tai lääkekeskuksesta tilaus erillisellä siihen laaditulla tilauslomakkeella -&gt; toimitus tilanneeseen yksikköön sinetöidyssä kuljetuslaatikossa</a:t>
            </a:r>
          </a:p>
          <a:p>
            <a:pPr>
              <a:buFontTx/>
              <a:buChar char="-"/>
            </a:pPr>
            <a:r>
              <a:rPr lang="fi-FI" sz="2400" dirty="0"/>
              <a:t>avohuollossa lääke haetaan apteekista </a:t>
            </a:r>
            <a:r>
              <a:rPr lang="fi-FI" sz="2400" dirty="0" err="1"/>
              <a:t>eReseptillä</a:t>
            </a:r>
            <a:endParaRPr lang="fi-FI" sz="2400" dirty="0"/>
          </a:p>
          <a:p>
            <a:pPr>
              <a:buFontTx/>
              <a:buChar char="-"/>
            </a:pPr>
            <a:r>
              <a:rPr lang="fi-FI" sz="2400" dirty="0"/>
              <a:t>varastointi lukollisessa kaapissa erillään muista lääkkeistä</a:t>
            </a:r>
          </a:p>
          <a:p>
            <a:pPr>
              <a:buFontTx/>
              <a:buChar char="-"/>
            </a:pPr>
            <a:r>
              <a:rPr lang="fi-FI" sz="2400" dirty="0"/>
              <a:t>lääkkeitä ei jaeta valmiiksi lääketarjottimelle tai </a:t>
            </a:r>
            <a:r>
              <a:rPr lang="fi-FI" sz="2400" dirty="0" err="1"/>
              <a:t>dosettiin</a:t>
            </a:r>
            <a:r>
              <a:rPr lang="fi-FI" sz="2400" dirty="0"/>
              <a:t>, vaan ne annetaan suoraan potilaalle</a:t>
            </a:r>
          </a:p>
          <a:p>
            <a:pPr>
              <a:buFontTx/>
              <a:buChar char="-"/>
            </a:pPr>
            <a:r>
              <a:rPr lang="fi-FI" sz="2400" dirty="0"/>
              <a:t>lääkkeiden käyttö dokumentoidaan huumausaineiden kulutuskorttiin, josta lääkepakkauksen lääkkeiden loputtua tarkastetaan merkinnät, yksikön vastuulääkäri allekirjoittaa kortin -&gt; lähetetään sairaala-apteekkiin tai lääkekeskukseen</a:t>
            </a:r>
          </a:p>
        </p:txBody>
      </p:sp>
    </p:spTree>
    <p:extLst>
      <p:ext uri="{BB962C8B-B14F-4D97-AF65-F5344CB8AC3E}">
        <p14:creationId xmlns:p14="http://schemas.microsoft.com/office/powerpoint/2010/main" val="1148188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fi-FI" dirty="0"/>
              <a:t>Lääkkeelliset kaasut</a:t>
            </a:r>
          </a:p>
          <a:p>
            <a:pPr>
              <a:buFontTx/>
              <a:buChar char="-"/>
            </a:pPr>
            <a:r>
              <a:rPr lang="fi-FI" sz="2400" dirty="0"/>
              <a:t>ei olomuotonsa vuoksi toimiteta muiden lääkkeiden tapaan apteekista ja lääkekeskuksen kautta</a:t>
            </a:r>
          </a:p>
          <a:p>
            <a:pPr>
              <a:buFontTx/>
              <a:buChar char="-"/>
            </a:pPr>
            <a:r>
              <a:rPr lang="fi-FI" sz="2400" dirty="0"/>
              <a:t>lääkehappi</a:t>
            </a:r>
          </a:p>
          <a:p>
            <a:pPr>
              <a:buFontTx/>
              <a:buChar char="-"/>
            </a:pPr>
            <a:r>
              <a:rPr lang="fi-FI" sz="2400" dirty="0"/>
              <a:t>lääkeilma</a:t>
            </a:r>
          </a:p>
          <a:p>
            <a:pPr>
              <a:buFontTx/>
              <a:buChar char="-"/>
            </a:pPr>
            <a:r>
              <a:rPr lang="fi-FI" sz="2400" dirty="0"/>
              <a:t>lääkkeellinen ilokaasu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8593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Elvytyslääkkeet</a:t>
            </a:r>
          </a:p>
          <a:p>
            <a:pPr>
              <a:buFontTx/>
              <a:buChar char="-"/>
            </a:pPr>
            <a:r>
              <a:rPr lang="fi-FI" sz="2600" dirty="0"/>
              <a:t>voidaan säilyttää lääkekaapin tai – huoneen ulkopuolella niin, että ne ovat välittömästi saatavissa</a:t>
            </a:r>
          </a:p>
          <a:p>
            <a:pPr>
              <a:buFontTx/>
              <a:buChar char="-"/>
            </a:pPr>
            <a:r>
              <a:rPr lang="fi-FI" sz="2600" dirty="0"/>
              <a:t>hoitoelvytyksessä käytettävä adrenaliini ym. lääkkeet -&gt; käyttökelpoisuuden tarkastus säännöllisesti, koska käytössä harvoin</a:t>
            </a:r>
          </a:p>
          <a:p>
            <a:pPr>
              <a:buFontTx/>
              <a:buChar char="-"/>
            </a:pPr>
            <a:r>
              <a:rPr lang="fi-FI" sz="2600" dirty="0"/>
              <a:t>jokaisen työntekijän tiedettävä, missä työyksikön elvytyslääkkeet ja –välineet säilytetään + miten elvytystilanteessa toimitaan!</a:t>
            </a:r>
          </a:p>
        </p:txBody>
      </p:sp>
    </p:spTree>
    <p:extLst>
      <p:ext uri="{BB962C8B-B14F-4D97-AF65-F5344CB8AC3E}">
        <p14:creationId xmlns:p14="http://schemas.microsoft.com/office/powerpoint/2010/main" val="344327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LÄÄKEHOITOPROSESSI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Aiemman lääkityksen selvittäminen -&gt; lääkemääräyksen antaminen -&gt; lääkkeen hankkiminen -&gt; lääkkeen jakaminen ja käyttökuntoon saattaminen -&gt; potilaan tunnistus -&gt; lääkkeen antaminen -&gt; lääkityksen kirjaaminen -&gt; lääkkeen vaikutusten ja mahdollisten haittavaikutusten seuranta -&gt; potilaalle annettava lääkeneuvonta</a:t>
            </a:r>
          </a:p>
        </p:txBody>
      </p:sp>
    </p:spTree>
    <p:extLst>
      <p:ext uri="{BB962C8B-B14F-4D97-AF65-F5344CB8AC3E}">
        <p14:creationId xmlns:p14="http://schemas.microsoft.com/office/powerpoint/2010/main" val="503615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APTEEKIT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lääkkeiden myynti</a:t>
            </a:r>
          </a:p>
          <a:p>
            <a:r>
              <a:rPr lang="fi-FI" dirty="0"/>
              <a:t>apteekeissa varmistus, että lääkkeen käyttäjä selvillä lääkkeen oikeasta ja turvallisesta käytöstä (</a:t>
            </a:r>
            <a:r>
              <a:rPr lang="fi-FI" dirty="0" err="1"/>
              <a:t>huom</a:t>
            </a:r>
            <a:r>
              <a:rPr lang="fi-FI" dirty="0"/>
              <a:t>! lääkehoidon ohjaus!)</a:t>
            </a:r>
          </a:p>
          <a:p>
            <a:r>
              <a:rPr lang="fi-FI" dirty="0"/>
              <a:t>luovuttavat sairausvakuutuksen määräysten mukaisesti kerrallaan enintään kolmen kuukauden erän lääkettä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fi-FI" dirty="0"/>
              <a:t>LÄÄKEMÄÄRÄYS (ei enää paperireseptejä)</a:t>
            </a:r>
          </a:p>
        </p:txBody>
      </p:sp>
      <p:pic>
        <p:nvPicPr>
          <p:cNvPr id="4" name="Sisällön paikkamerkki 3" descr="Lääkemääräy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4248472" cy="587375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B5966C2-9D60-4E5F-973B-68E9AD039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8" y="448795"/>
            <a:ext cx="8963025" cy="5960411"/>
          </a:xfrm>
          <a:noFill/>
        </p:spPr>
      </p:pic>
    </p:spTree>
    <p:extLst>
      <p:ext uri="{BB962C8B-B14F-4D97-AF65-F5344CB8AC3E}">
        <p14:creationId xmlns:p14="http://schemas.microsoft.com/office/powerpoint/2010/main" val="43000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A15BEED-F98B-45DE-80DB-14BCA9ED3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8" y="448795"/>
            <a:ext cx="8963025" cy="5960411"/>
          </a:xfrm>
          <a:noFill/>
        </p:spPr>
      </p:pic>
    </p:spTree>
    <p:extLst>
      <p:ext uri="{BB962C8B-B14F-4D97-AF65-F5344CB8AC3E}">
        <p14:creationId xmlns:p14="http://schemas.microsoft.com/office/powerpoint/2010/main" val="3590239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itsehoitolääkkeet ja reseptilääkkeet</a:t>
            </a:r>
          </a:p>
          <a:p>
            <a:r>
              <a:rPr lang="fi-FI" dirty="0"/>
              <a:t>e-resepti</a:t>
            </a:r>
          </a:p>
          <a:p>
            <a:r>
              <a:rPr lang="fi-FI" dirty="0"/>
              <a:t>paperiresepti monine reseptilatinan koukeroineen siirtyi historiaan 1.1.2017, jolloin sähköinen resepti tuli tietyin poikkeuksin lääkemääräyksen ainoaksi muodoksi</a:t>
            </a:r>
          </a:p>
          <a:p>
            <a:r>
              <a:rPr lang="fi-FI" dirty="0"/>
              <a:t>sähköistä reseptiä käytettäessä potilaalle ei kirjoiteta lääkemääräystä paperille, vaan lääkäri kirjoittaa reseptin tietokoneella ja siirtää sen suoraan valtakunnalliseen reseptikeskukseen </a:t>
            </a:r>
          </a:p>
          <a:p>
            <a:r>
              <a:rPr lang="fi-FI" dirty="0"/>
              <a:t>potilas voi hakea </a:t>
            </a:r>
            <a:r>
              <a:rPr lang="fi-FI" dirty="0" err="1"/>
              <a:t>ääkkeensä</a:t>
            </a:r>
            <a:r>
              <a:rPr lang="fi-FI" dirty="0"/>
              <a:t> mistä tahansa apteekista. Apteekissa farmaseutti tai proviisori hakee reseptin esiin reseptikeskuksesta ja potilas saa hänelle määrätyt lääkkeet.</a:t>
            </a:r>
          </a:p>
          <a:p>
            <a:r>
              <a:rPr lang="fi-FI" dirty="0"/>
              <a:t>resepti on voimassa kaksi vuotta sen määräämis- tai uusimispäivästä lukien, ellei voimassaoloaikaa ole rajattu</a:t>
            </a:r>
          </a:p>
          <a:p>
            <a:r>
              <a:rPr lang="fi-FI" dirty="0"/>
              <a:t>virallisessa luettelossa nimettyjen huumausainelääkkeiden ja pääasiassa keskushermostoon vaikuttavien lääkkeiden reseptien voimassaoloaika on yksi vuosi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Hoito vuodeosastoll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04664"/>
            <a:ext cx="4176464" cy="3567261"/>
          </a:xfrm>
          <a:prstGeom prst="rect">
            <a:avLst/>
          </a:prstGeom>
        </p:spPr>
      </p:pic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3573016"/>
            <a:ext cx="7772400" cy="1872208"/>
          </a:xfrm>
        </p:spPr>
        <p:txBody>
          <a:bodyPr>
            <a:normAutofit fontScale="25000" lnSpcReduction="20000"/>
          </a:bodyPr>
          <a:lstStyle/>
          <a:p>
            <a:r>
              <a:rPr lang="fi-FI" sz="5400" dirty="0">
                <a:solidFill>
                  <a:schemeClr val="tx1"/>
                </a:solidFill>
              </a:rPr>
              <a:t>		</a:t>
            </a:r>
          </a:p>
          <a:p>
            <a:endParaRPr lang="fi-FI" sz="5400" dirty="0">
              <a:solidFill>
                <a:schemeClr val="tx1"/>
              </a:solidFill>
            </a:endParaRPr>
          </a:p>
          <a:p>
            <a:endParaRPr lang="fi-FI" sz="21600" dirty="0">
              <a:solidFill>
                <a:schemeClr val="tx1"/>
              </a:solidFill>
            </a:endParaRPr>
          </a:p>
          <a:p>
            <a:r>
              <a:rPr lang="fi-FI" sz="21600" dirty="0">
                <a:solidFill>
                  <a:schemeClr val="tx1"/>
                </a:solidFill>
              </a:rPr>
              <a:t>		LÄÄKEHUOLTO 		  	   HOITOLAITOKSISSA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1000</Words>
  <Application>Microsoft Office PowerPoint</Application>
  <PresentationFormat>Näytössä katseltava diaesitys (4:3)</PresentationFormat>
  <Paragraphs>98</Paragraphs>
  <Slides>23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Office-teema</vt:lpstr>
      <vt:lpstr>LÄÄKEHUOLTO</vt:lpstr>
      <vt:lpstr>LÄÄKEHUOLTO ERI TOIMINTAYMPÄRISTÖISSÄ</vt:lpstr>
      <vt:lpstr>LÄÄKEHOITOPROSESSI</vt:lpstr>
      <vt:lpstr>APTEEKIT</vt:lpstr>
      <vt:lpstr>LÄÄKEMÄÄRÄYS (ei enää paperireseptejä)</vt:lpstr>
      <vt:lpstr>PowerPoint-esitys</vt:lpstr>
      <vt:lpstr>PowerPoint-esitys</vt:lpstr>
      <vt:lpstr>PowerPoint-esitys</vt:lpstr>
      <vt:lpstr>PowerPoint-esitys</vt:lpstr>
      <vt:lpstr>Sairaala-apteekit ja lääkekeskukset</vt:lpstr>
      <vt:lpstr>PowerPoint-esitys</vt:lpstr>
      <vt:lpstr>Peruslääkevalikoima</vt:lpstr>
      <vt:lpstr>PowerPoint-esitys</vt:lpstr>
      <vt:lpstr>Lääkkeet osastolla</vt:lpstr>
      <vt:lpstr>PowerPoint-esitys</vt:lpstr>
      <vt:lpstr>LÄÄKKEEN TOIMITTAMINEN</vt:lpstr>
      <vt:lpstr>LÄÄKKEIDEN VARASTOINTI JA SÄILYVYYS</vt:lpstr>
      <vt:lpstr>Lääkkeen säilyvyys</vt:lpstr>
      <vt:lpstr>Lääkkeiden säilytysolot</vt:lpstr>
      <vt:lpstr>Lääkkeiden hävittäminen</vt:lpstr>
      <vt:lpstr>Lääkehuollon erityistilanteita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LÄÄKEHOITO</dc:title>
  <dc:creator>JOSSU</dc:creator>
  <cp:lastModifiedBy>Johanna Puttonen</cp:lastModifiedBy>
  <cp:revision>67</cp:revision>
  <dcterms:created xsi:type="dcterms:W3CDTF">2011-10-10T12:46:45Z</dcterms:created>
  <dcterms:modified xsi:type="dcterms:W3CDTF">2021-02-19T07:24:27Z</dcterms:modified>
</cp:coreProperties>
</file>