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59" r:id="rId5"/>
    <p:sldId id="263" r:id="rId6"/>
    <p:sldId id="261" r:id="rId7"/>
    <p:sldId id="262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27.4.2020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ic.fimea.fi/2_2013/laakkeiden_haittavaikutukset_ikaihmisilla" TargetMode="External"/><Relationship Id="rId2" Type="http://schemas.openxmlformats.org/officeDocument/2006/relationships/hyperlink" Target="http://www.terveyskirjasto.fi/terveyskirjasto/tk.koti?p_artikkeli=dlk0072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uodecimlehti.fi/lehti/2013/1/duo1072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mea.fi/-/musta-karkikolmio-tuotetiedoissa-kertoo-laakkeen-olevan-lisaseurannass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LÄÄKKEIDEN HAITTA- JA YHTEISVAIKUTUKSET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800" dirty="0"/>
              <a:t>HYTO2020</a:t>
            </a:r>
            <a:endParaRPr lang="fi-FI" dirty="0"/>
          </a:p>
          <a:p>
            <a:r>
              <a:rPr lang="fi-FI" dirty="0"/>
              <a:t>Johanna Puttonen</a:t>
            </a:r>
          </a:p>
        </p:txBody>
      </p:sp>
    </p:spTree>
    <p:extLst>
      <p:ext uri="{BB962C8B-B14F-4D97-AF65-F5344CB8AC3E}">
        <p14:creationId xmlns:p14="http://schemas.microsoft.com/office/powerpoint/2010/main" val="299620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Hyvin yleinen haittavaikutus</a:t>
            </a:r>
            <a:r>
              <a:rPr lang="fi-FI" dirty="0"/>
              <a:t>: yksi tai useampi kymmenestä lääkkeen käyttäjästä saa haittavaikutuksen</a:t>
            </a:r>
          </a:p>
          <a:p>
            <a:r>
              <a:rPr lang="fi-FI" b="1" dirty="0"/>
              <a:t>Yleinen haittavaikutus</a:t>
            </a:r>
            <a:r>
              <a:rPr lang="fi-FI" dirty="0"/>
              <a:t>: yksi tai useampi sadasta, mutta harvempi kuin yksi kymmenestä saa haittavaikutuksen</a:t>
            </a:r>
          </a:p>
          <a:p>
            <a:r>
              <a:rPr lang="fi-FI" b="1" dirty="0"/>
              <a:t>Melko harvinainen</a:t>
            </a:r>
            <a:r>
              <a:rPr lang="fi-FI" dirty="0"/>
              <a:t>: yksi tai useampi tuhannesta, mutta harvempi kuin yksi sadasta saa haittavaikutuksen</a:t>
            </a:r>
          </a:p>
          <a:p>
            <a:r>
              <a:rPr lang="fi-FI" b="1" dirty="0"/>
              <a:t>Harvinainen</a:t>
            </a:r>
            <a:r>
              <a:rPr lang="fi-FI" dirty="0"/>
              <a:t>: yksi tai useampi kymmenestätuhannesta, mutta harvempi kuin yksi tuhannesta käyttäjästä saa haittavaikutuksen</a:t>
            </a:r>
          </a:p>
          <a:p>
            <a:r>
              <a:rPr lang="fi-FI" b="1" dirty="0"/>
              <a:t>Hyvin harvinainen</a:t>
            </a:r>
            <a:r>
              <a:rPr lang="fi-FI" dirty="0"/>
              <a:t>: harvempi kuin yksi 10000 käyttäjästä saa haittavaikutuksen</a:t>
            </a:r>
          </a:p>
        </p:txBody>
      </p:sp>
    </p:spTree>
    <p:extLst>
      <p:ext uri="{BB962C8B-B14F-4D97-AF65-F5344CB8AC3E}">
        <p14:creationId xmlns:p14="http://schemas.microsoft.com/office/powerpoint/2010/main" val="2827196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     Lähihoitajan tulee</a:t>
            </a:r>
          </a:p>
          <a:p>
            <a:r>
              <a:rPr lang="fi-FI" dirty="0"/>
              <a:t>ennen lääkehoidon aloittamista ohjata lääkkeen käyttö, kertoa vaikutuksista sekä mahdollisista haitta- ja yhteisvaikutuksista</a:t>
            </a:r>
          </a:p>
          <a:p>
            <a:r>
              <a:rPr lang="fi-FI" dirty="0"/>
              <a:t>tiedottaa havaituista haitoista työryhmän jäsenille (sairaanhoitaja, lääkäri) ja seurata potilaan / asiakkaan vointia sekä tarvittaessa aloittaa ensiaputoimet</a:t>
            </a:r>
          </a:p>
          <a:p>
            <a:r>
              <a:rPr lang="fi-FI" dirty="0"/>
              <a:t>kirjata haittavaikutukset potilaan / asiakkaan hoitokertomukseen</a:t>
            </a:r>
          </a:p>
          <a:p>
            <a:r>
              <a:rPr lang="fi-FI" dirty="0"/>
              <a:t>kertoa ko. vaikutuksista potilaalle / asiakkaalle pelottelematta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Lähihoitajan rooli lääkehoidon seurannassa</a:t>
            </a:r>
          </a:p>
        </p:txBody>
      </p:sp>
    </p:spTree>
    <p:extLst>
      <p:ext uri="{BB962C8B-B14F-4D97-AF65-F5344CB8AC3E}">
        <p14:creationId xmlns:p14="http://schemas.microsoft.com/office/powerpoint/2010/main" val="512826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Ikä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Erittäin vanhat ja nuoret herkkiä haitoille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Ikääntyneiden kohdalla haittavaikutusten todennäköisyyteen vaikuttaa mm. useat ja krooniset sairaudet, ikääntymiseen liittyvät fysiologiset muutokset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Lapsilla ja erityisesti vastasyntyneillä riskiä lisää se, että elimistön kyky käsitellä lääkkeitä on erilainen kuin aikuisilla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Lääkkeiden haittavaikutusten riskiin vaikuttavat tekijät</a:t>
            </a:r>
          </a:p>
        </p:txBody>
      </p:sp>
    </p:spTree>
    <p:extLst>
      <p:ext uri="{BB962C8B-B14F-4D97-AF65-F5344CB8AC3E}">
        <p14:creationId xmlns:p14="http://schemas.microsoft.com/office/powerpoint/2010/main" val="2768468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Sukupuoli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Naisilla useammin haittavaikutuksia esim. sydämen vajaatoiminnan hoitoon käytetystä lääkkeestä </a:t>
            </a:r>
            <a:r>
              <a:rPr lang="fi-FI" dirty="0" err="1"/>
              <a:t>digoksiini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Myös riski saada ihottumaa ja muita ihoon kohdistuvia haittoja suurempi naisilla kuin miehillä</a:t>
            </a:r>
          </a:p>
        </p:txBody>
      </p:sp>
    </p:spTree>
    <p:extLst>
      <p:ext uri="{BB962C8B-B14F-4D97-AF65-F5344CB8AC3E}">
        <p14:creationId xmlns:p14="http://schemas.microsoft.com/office/powerpoint/2010/main" val="3676105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Perinnölliset poikkeavuudet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Potilaan perinnölliset eli geneettiset poikkeavuudet, jotka muuttavat lääkeaineen metaboliaa tai lääkevastetta, voivat lisätä haittavaikutusten ilmenemistä</a:t>
            </a:r>
          </a:p>
        </p:txBody>
      </p:sp>
    </p:spTree>
    <p:extLst>
      <p:ext uri="{BB962C8B-B14F-4D97-AF65-F5344CB8AC3E}">
        <p14:creationId xmlns:p14="http://schemas.microsoft.com/office/powerpoint/2010/main" val="3631600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Muut sairaudet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Voivat olla uuden lääkehoidon vasta-aiheena tai muiden sairauksien lääkehoito voi aiheuttaa haitallisia yhteisvaikutuksia uuden lääkehoidon kanssa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HUOLELLINEN ANAMNEESI!</a:t>
            </a:r>
          </a:p>
        </p:txBody>
      </p:sp>
    </p:spTree>
    <p:extLst>
      <p:ext uri="{BB962C8B-B14F-4D97-AF65-F5344CB8AC3E}">
        <p14:creationId xmlns:p14="http://schemas.microsoft.com/office/powerpoint/2010/main" val="1724408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Riskilääkkeet = lääke, jonka käytössä pienikin poikkeama aiheuttaa erityisen herkästi jopa vakavia haittoja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käsittely ja käyttö vaativat erityistä tarkkavaisuutta!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esim. insuliini, </a:t>
            </a:r>
            <a:r>
              <a:rPr lang="fi-FI" dirty="0" err="1"/>
              <a:t>varfariini</a:t>
            </a:r>
            <a:r>
              <a:rPr lang="fi-FI" dirty="0"/>
              <a:t>, voimakkaat </a:t>
            </a:r>
            <a:r>
              <a:rPr lang="fi-FI" dirty="0" err="1"/>
              <a:t>opiaatit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2248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Haittavaikutuksia voidaan tarkastella elinryhmittäin sen mukaan, mitkä lääkeaineet tai lääkeaineryhmät aiheuttavat haittoja missäkin elinjärjestelmässä.</a:t>
            </a:r>
          </a:p>
          <a:p>
            <a:r>
              <a:rPr lang="fi-FI" dirty="0"/>
              <a:t>Toisaalta haittoja voidaan tarkastella lääkeaineryhmittäin, sillä tietyt haittavaikutukset ovat tyypillisiä tietyille lääkeaineryhmille (</a:t>
            </a:r>
            <a:r>
              <a:rPr lang="fi-FI" dirty="0" err="1"/>
              <a:t>kts</a:t>
            </a:r>
            <a:r>
              <a:rPr lang="fi-FI" dirty="0"/>
              <a:t>. taulukko 6.1 s. 119)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Lääkkeiden haittavaikutukset eri elinjärjestelmissä</a:t>
            </a:r>
          </a:p>
        </p:txBody>
      </p:sp>
    </p:spTree>
    <p:extLst>
      <p:ext uri="{BB962C8B-B14F-4D97-AF65-F5344CB8AC3E}">
        <p14:creationId xmlns:p14="http://schemas.microsoft.com/office/powerpoint/2010/main" val="684110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Lääkkeiden vaikutus esim. koneiden käyttöön / autolla ajamiseen -&gt; heikentävät hallintakykyä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Lääkeaineiden suorituskykyä parantava vaikutus -&gt; </a:t>
            </a:r>
            <a:r>
              <a:rPr lang="fi-FI" dirty="0" err="1"/>
              <a:t>antidopingtoimikunta</a:t>
            </a:r>
            <a:r>
              <a:rPr lang="fi-FI" dirty="0"/>
              <a:t> valvoo!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AutoShape 5" descr="Kuvahaun tulos haulle punainen kolmio lääkepakkauksess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AutoShape 8" descr="Kuvahaun tulos haulle punainen kolmio lääkepakkauksessa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AutoShape 10" descr="Kuvahaun tulos haulle punainen kolmio lääkepakkauksessa"/>
          <p:cNvSpPr>
            <a:spLocks noChangeAspect="1" noChangeArrowheads="1"/>
          </p:cNvSpPr>
          <p:nvPr/>
        </p:nvSpPr>
        <p:spPr bwMode="auto">
          <a:xfrm>
            <a:off x="3048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9" name="AutoShape 12" descr="Kuvahaun tulos haulle punainen kolmio lääkepakkauksessa"/>
          <p:cNvSpPr>
            <a:spLocks noChangeAspect="1" noChangeArrowheads="1"/>
          </p:cNvSpPr>
          <p:nvPr/>
        </p:nvSpPr>
        <p:spPr bwMode="auto">
          <a:xfrm>
            <a:off x="457200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429000"/>
            <a:ext cx="284797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159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Yhteisvaikutus (interaktio) on kahden tai useamman lääkkeen yhtäaikaiseen käyttöön liittyvä yleensä haitallinen vaikutus tai lääkkeen vaikutuksen heikkeneminen / vahvistuminen</a:t>
            </a:r>
          </a:p>
          <a:p>
            <a:r>
              <a:rPr lang="fi-FI" dirty="0"/>
              <a:t>Lääkkeellä voi esiintyä yhteisvaikutuksia myös ruoan tai juoman kanssa</a:t>
            </a:r>
          </a:p>
          <a:p>
            <a:r>
              <a:rPr lang="fi-FI" dirty="0"/>
              <a:t>Yhteisvaikutus on </a:t>
            </a:r>
            <a:r>
              <a:rPr lang="fi-FI" b="1" dirty="0"/>
              <a:t>haitallinen</a:t>
            </a:r>
            <a:r>
              <a:rPr lang="fi-FI" dirty="0"/>
              <a:t> tai </a:t>
            </a:r>
            <a:r>
              <a:rPr lang="fi-FI" b="1" dirty="0"/>
              <a:t>hyödyllinen</a:t>
            </a:r>
          </a:p>
          <a:p>
            <a:r>
              <a:rPr lang="fi-FI" dirty="0"/>
              <a:t>Yhteisvaikutusten esiintymisriski lisääntyy potilaan lääkemäärän myötä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Lääkkeiden yhteisvaikutukset</a:t>
            </a:r>
          </a:p>
        </p:txBody>
      </p:sp>
    </p:spTree>
    <p:extLst>
      <p:ext uri="{BB962C8B-B14F-4D97-AF65-F5344CB8AC3E}">
        <p14:creationId xmlns:p14="http://schemas.microsoft.com/office/powerpoint/2010/main" val="55213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Lääkehoidon tavoitteena on potilaan / asiakkaan sairauden paraneminen tai oireiden lievittyminen.</a:t>
            </a:r>
          </a:p>
          <a:p>
            <a:r>
              <a:rPr lang="fi-FI" dirty="0"/>
              <a:t>Tavoitteesta huolimatta lääkeaineet voivat aiheuttaa myös haittoja / haittavaikutuksia.</a:t>
            </a:r>
          </a:p>
          <a:p>
            <a:r>
              <a:rPr lang="fi-FI" dirty="0"/>
              <a:t>Turvallisessa lääkehoidossa on tärkeää, että haittoja on vähemmän kuin potilaalle / asiakkaalle lääkkeestä tulevaa hyötyä!</a:t>
            </a:r>
          </a:p>
          <a:p>
            <a:r>
              <a:rPr lang="fi-FI" dirty="0"/>
              <a:t>LÄHIHOITAJAN ON OSATTAVA TARKKAILLA LÄÄKKEEN VAIKUTUSTEN LISÄKSI MYÖS MAHDOLLISIA HAITTAVAIKUTUKSIA JA MYÖS YHTEISVAIKUTUKSIA!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LÄÄKKEEN HAITTAVAIKUTUKSET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0972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Monien eri lääkkeiden yhtäaikainen käyttö on usein välttämätöntä, koska potilaalla / asiakkaalla on useita sairauksia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yhteisvaikutusten mahdollisuus tulee pitää mielessä, jos potilaalla ilmenee yllättäviä haittoja tai lääke ei tehoa odotetulla tavalla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yhteisvaikutukset eivät ilmene kaikilla potilailla tietyn lääkkeen yhteydessä -&gt; seuranta ja yhteisvaikutusten tiedostaminen</a:t>
            </a:r>
          </a:p>
          <a:p>
            <a:pPr marL="301943" lvl="1" indent="0">
              <a:buNone/>
            </a:pPr>
            <a:endParaRPr lang="fi-FI" dirty="0"/>
          </a:p>
          <a:p>
            <a:pPr marL="301943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699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Vasta-aihe; lääke valitaan potilaalle / asiakkaalle niin, että kaikki mahdolliset vasta-aiheet huomioidaan (lääkäri)</a:t>
            </a:r>
          </a:p>
          <a:p>
            <a:r>
              <a:rPr lang="fi-FI" dirty="0"/>
              <a:t>Lääkityksen selvittäminen; koko lääkitys selvitetään eli resepti- ja itsehoitolääkkeet sekä luontaistuotteet (sairaanhoitaja tai lähihoitaja)</a:t>
            </a:r>
          </a:p>
          <a:p>
            <a:r>
              <a:rPr lang="fi-FI" dirty="0"/>
              <a:t>Potilaan / asiakkaan neuvonta; kerrotaan lääkkeen vaikutukset, mahdolliset haittavaikutukset (oireet) ja miten tilanteessa tulee toimia (lääkäri + hoitohenkilökunta kertaa)</a:t>
            </a:r>
          </a:p>
          <a:p>
            <a:r>
              <a:rPr lang="fi-FI" dirty="0"/>
              <a:t>Turhan lääkityksen välttäminen (lääkäri)</a:t>
            </a:r>
          </a:p>
          <a:p>
            <a:r>
              <a:rPr lang="fi-FI" dirty="0"/>
              <a:t>Vaikutusten seuranta; vaikutuksia seurataan aktiivisesti ja haittoihin reagoidaan esim. annosta pienentämällä (kaikki osallistuvat)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Yhteisvaikutusten ehkäisyssä huomioitavia asioita</a:t>
            </a:r>
          </a:p>
        </p:txBody>
      </p:sp>
    </p:spTree>
    <p:extLst>
      <p:ext uri="{BB962C8B-B14F-4D97-AF65-F5344CB8AC3E}">
        <p14:creationId xmlns:p14="http://schemas.microsoft.com/office/powerpoint/2010/main" val="2759069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Lääkeaineiden yhteisvaikutusmekanismit voidaan jaotella </a:t>
            </a:r>
            <a:r>
              <a:rPr lang="fi-FI" b="1" dirty="0" err="1"/>
              <a:t>farmakokineettisiin</a:t>
            </a:r>
            <a:r>
              <a:rPr lang="fi-FI" dirty="0"/>
              <a:t> ja </a:t>
            </a:r>
            <a:r>
              <a:rPr lang="fi-FI" b="1" dirty="0" err="1"/>
              <a:t>farmakodynaamisiin</a:t>
            </a:r>
            <a:r>
              <a:rPr lang="fi-FI" b="1" dirty="0"/>
              <a:t> </a:t>
            </a:r>
            <a:r>
              <a:rPr lang="fi-FI" dirty="0"/>
              <a:t>yhteisvaikutuksiin</a:t>
            </a:r>
          </a:p>
          <a:p>
            <a:r>
              <a:rPr lang="fi-FI" dirty="0" err="1"/>
              <a:t>Farmakokineettiset</a:t>
            </a:r>
            <a:r>
              <a:rPr lang="fi-FI" dirty="0"/>
              <a:t> yhteisvaikutukset tapahtuvat lääkeaineen imeytymisvaiheessa, sitoutumisessa, jakautumisessa, metaboliassa tai erittymisessä</a:t>
            </a:r>
          </a:p>
          <a:p>
            <a:r>
              <a:rPr lang="fi-FI" dirty="0" err="1"/>
              <a:t>Farmakodynaamisessa</a:t>
            </a:r>
            <a:r>
              <a:rPr lang="fi-FI" dirty="0"/>
              <a:t> yhteisvaikutuksessa lääkeaineen teho muuttuu, vaikka sen pitoisuus veressä ei muutu. Tämän tyyppinen yhteisvaikutus johtuu siitä, että kaksi tai useampi lääkeaine vaikuttaa samaan reseptoriin, säätelyjärjestelmään tai toimintoon.</a:t>
            </a:r>
          </a:p>
        </p:txBody>
      </p:sp>
    </p:spTree>
    <p:extLst>
      <p:ext uri="{BB962C8B-B14F-4D97-AF65-F5344CB8AC3E}">
        <p14:creationId xmlns:p14="http://schemas.microsoft.com/office/powerpoint/2010/main" val="27978811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Ruoka voi lisätä tai vähentää lääkehoidon tehoa ja myös g-i-kanavaan kohdistuvia haittoja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huomioitava ruoka-ajoissa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erityisesti </a:t>
            </a:r>
            <a:r>
              <a:rPr lang="fi-FI" dirty="0" err="1"/>
              <a:t>depot-</a:t>
            </a:r>
            <a:r>
              <a:rPr lang="fi-FI" dirty="0"/>
              <a:t> ja </a:t>
            </a:r>
            <a:r>
              <a:rPr lang="fi-FI" dirty="0" err="1"/>
              <a:t>enterovalmisteet</a:t>
            </a:r>
            <a:endParaRPr lang="fi-FI" dirty="0"/>
          </a:p>
          <a:p>
            <a:r>
              <a:rPr lang="fi-FI" dirty="0"/>
              <a:t>Ruoan ja lääkkeen välinen yhteisvaikutus usein vältettävissä sillä, että lääke otetaan kaksi tuntia ennen ateriaa tai kaksi tuntia sen jälkeen</a:t>
            </a:r>
          </a:p>
          <a:p>
            <a:r>
              <a:rPr lang="fi-FI" dirty="0"/>
              <a:t>Lääkkeenotto runsaan veden kera! EI maidon, piimän, greippi- tai karpalomehun eikä alkoholin kanssa</a:t>
            </a:r>
          </a:p>
          <a:p>
            <a:r>
              <a:rPr lang="fi-FI" dirty="0"/>
              <a:t>Ruokailu voi toisinaan vähentää lääkkeiden haittavaikutusten esiintymistä (esim. jotkut antibiootit)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Ravinto ja lääkkeet</a:t>
            </a:r>
          </a:p>
        </p:txBody>
      </p:sp>
    </p:spTree>
    <p:extLst>
      <p:ext uri="{BB962C8B-B14F-4D97-AF65-F5344CB8AC3E}">
        <p14:creationId xmlns:p14="http://schemas.microsoft.com/office/powerpoint/2010/main" val="79465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Alkoholi voi voimistaa tai heikentää lääkkeen tehoa</a:t>
            </a:r>
          </a:p>
          <a:p>
            <a:r>
              <a:rPr lang="fi-FI" dirty="0"/>
              <a:t>Alkoholi voi aiheuttaa seuraavia haittoja lääkkeiden yhteisvaikutuksena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keskushermostolama (unilääkkeet, </a:t>
            </a:r>
            <a:r>
              <a:rPr lang="fi-FI" dirty="0" err="1"/>
              <a:t>tramadoli</a:t>
            </a:r>
            <a:r>
              <a:rPr lang="fi-FI" dirty="0"/>
              <a:t>, kodeiini)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antabusreaktio (</a:t>
            </a:r>
            <a:r>
              <a:rPr lang="fi-FI" dirty="0" err="1"/>
              <a:t>metronidatsoli</a:t>
            </a:r>
            <a:r>
              <a:rPr lang="fi-FI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maksa- ja munuaishaitat (</a:t>
            </a:r>
            <a:r>
              <a:rPr lang="fi-FI" dirty="0" err="1"/>
              <a:t>parasetamoli</a:t>
            </a:r>
            <a:r>
              <a:rPr lang="fi-FI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err="1"/>
              <a:t>hypoglykemia</a:t>
            </a:r>
            <a:r>
              <a:rPr lang="fi-FI" dirty="0"/>
              <a:t> (diabeteslääkkeet)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err="1"/>
              <a:t>g-i-kanavan</a:t>
            </a:r>
            <a:r>
              <a:rPr lang="fi-FI" dirty="0"/>
              <a:t> haitat (tulehduskipulääkkeet)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pyörtymis- ja kaatumisriski (nitraatit)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veren hyytymistä estävän vaikutuksen voimistuminen (</a:t>
            </a:r>
            <a:r>
              <a:rPr lang="fi-FI" dirty="0" err="1"/>
              <a:t>varfariini</a:t>
            </a:r>
            <a:r>
              <a:rPr lang="fi-FI" dirty="0"/>
              <a:t>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Alkoholi ja lääkkeet</a:t>
            </a:r>
          </a:p>
        </p:txBody>
      </p:sp>
    </p:spTree>
    <p:extLst>
      <p:ext uri="{BB962C8B-B14F-4D97-AF65-F5344CB8AC3E}">
        <p14:creationId xmlns:p14="http://schemas.microsoft.com/office/powerpoint/2010/main" val="11422373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Joissain tapauksissa yhdistelmähoidoilla voidaan pienentää yksittäisten lääkeaineiden annosta ja siten vähentää myös joidenkin haittojen riskiä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esim. verenpainetaudin hoito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Hyödylliset yhteisvaikutukset</a:t>
            </a:r>
          </a:p>
        </p:txBody>
      </p:sp>
    </p:spTree>
    <p:extLst>
      <p:ext uri="{BB962C8B-B14F-4D97-AF65-F5344CB8AC3E}">
        <p14:creationId xmlns:p14="http://schemas.microsoft.com/office/powerpoint/2010/main" val="3298139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Tietokannat ja yhteisvaikutuskortit</a:t>
            </a:r>
          </a:p>
          <a:p>
            <a:pPr marL="622300" lvl="2" indent="-342900">
              <a:buFont typeface="Wingdings" panose="05000000000000000000" pitchFamily="2" charset="2"/>
              <a:buChar char="Ø"/>
            </a:pPr>
            <a:r>
              <a:rPr lang="fi-FI" dirty="0"/>
              <a:t>SFINX ja PHARAO- tietokanta</a:t>
            </a:r>
          </a:p>
          <a:p>
            <a:r>
              <a:rPr lang="fi-FI" dirty="0"/>
              <a:t>Riittävä potilasohjaus!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Yhteisvaikutusten hallinta</a:t>
            </a:r>
          </a:p>
        </p:txBody>
      </p:sp>
    </p:spTree>
    <p:extLst>
      <p:ext uri="{BB962C8B-B14F-4D97-AF65-F5344CB8AC3E}">
        <p14:creationId xmlns:p14="http://schemas.microsoft.com/office/powerpoint/2010/main" val="23836661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anafylaktinen</a:t>
            </a:r>
            <a:r>
              <a:rPr lang="fi-FI" dirty="0"/>
              <a:t> reaktio (äkillinen yliherkkyysreaktio)</a:t>
            </a:r>
          </a:p>
          <a:p>
            <a:r>
              <a:rPr lang="fi-FI" dirty="0" err="1"/>
              <a:t>antikolinerginen</a:t>
            </a:r>
            <a:r>
              <a:rPr lang="fi-FI" dirty="0"/>
              <a:t> oireyhtymä</a:t>
            </a:r>
          </a:p>
          <a:p>
            <a:r>
              <a:rPr lang="fi-FI" dirty="0" err="1"/>
              <a:t>serotonerginen</a:t>
            </a:r>
            <a:r>
              <a:rPr lang="fi-FI" dirty="0"/>
              <a:t> oireyhtymä</a:t>
            </a:r>
          </a:p>
          <a:p>
            <a:r>
              <a:rPr lang="fi-FI" dirty="0"/>
              <a:t>neuroleptioireyhtymä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Lääkkeiden aiheuttamat vakavat haitat</a:t>
            </a:r>
          </a:p>
        </p:txBody>
      </p:sp>
    </p:spTree>
    <p:extLst>
      <p:ext uri="{BB962C8B-B14F-4D97-AF65-F5344CB8AC3E}">
        <p14:creationId xmlns:p14="http://schemas.microsoft.com/office/powerpoint/2010/main" val="2793056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Lääkkeiden haittavaikutukset voidaan jakaa</a:t>
            </a:r>
          </a:p>
          <a:p>
            <a:pPr>
              <a:buFontTx/>
              <a:buChar char="-"/>
            </a:pPr>
            <a:r>
              <a:rPr lang="fi-FI" dirty="0"/>
              <a:t>haittavaikutukseen</a:t>
            </a:r>
          </a:p>
          <a:p>
            <a:pPr>
              <a:buFontTx/>
              <a:buChar char="-"/>
            </a:pPr>
            <a:r>
              <a:rPr lang="fi-FI" dirty="0"/>
              <a:t>vakavaan haittavaikutukseen</a:t>
            </a:r>
          </a:p>
          <a:p>
            <a:pPr>
              <a:buFontTx/>
              <a:buChar char="-"/>
            </a:pPr>
            <a:r>
              <a:rPr lang="fi-FI" dirty="0"/>
              <a:t>odottamattomaan haittavaikutukseen</a:t>
            </a:r>
          </a:p>
        </p:txBody>
      </p:sp>
    </p:spTree>
    <p:extLst>
      <p:ext uri="{BB962C8B-B14F-4D97-AF65-F5344CB8AC3E}">
        <p14:creationId xmlns:p14="http://schemas.microsoft.com/office/powerpoint/2010/main" val="85922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99592" y="2060848"/>
            <a:ext cx="7408333" cy="3450696"/>
          </a:xfrm>
        </p:spPr>
        <p:txBody>
          <a:bodyPr>
            <a:normAutofit fontScale="92500"/>
          </a:bodyPr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Lääkkeen haittavaikutuksella tarkoitetaan lääkevalmisteen aiheuttamaan haitallista ja tahatonta vaikutusta, kun käytetään tavanomaisia lääkeannoksia.</a:t>
            </a:r>
          </a:p>
          <a:p>
            <a:r>
              <a:rPr lang="fi-FI" dirty="0">
                <a:hlinkClick r:id="rId2"/>
              </a:rPr>
              <a:t>http://www.terveyskirjasto.fi/terveyskirjasto/tk.koti?p_artikkeli=dlk00721</a:t>
            </a:r>
            <a:r>
              <a:rPr lang="fi-FI" dirty="0"/>
              <a:t> </a:t>
            </a:r>
          </a:p>
          <a:p>
            <a:r>
              <a:rPr lang="fi-FI" dirty="0">
                <a:hlinkClick r:id="rId3"/>
              </a:rPr>
              <a:t>http://sic.fimea.fi/2_2013/laakkeiden_haittavaikutukset_ikaihmisilla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5045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Lääkkeen haittavaikutukseksi ei lueta hoidon epäonnistumiseen, yliannokseen, väärinkäyttöön, hoitomyöntyvyyden puutteeseen tai muuhun lääkityspoikkeamaan liittyviä tekijöitä!</a:t>
            </a:r>
          </a:p>
          <a:p>
            <a:endParaRPr lang="fi-FI" dirty="0"/>
          </a:p>
          <a:p>
            <a:r>
              <a:rPr lang="fi-FI" dirty="0"/>
              <a:t>Lääkityspoikkeama on virhe lääkehoidossa. Lääkityspoikkeama voi tapahtua missä vaiheessa tahansa lääkehoidon toteutusta. Yleisimmät poikkeamatyypit ovat lääkitsemättä jättäminen, väärä lääke tai lääkitysmuutoksen kirjaamatta jättäminen.</a:t>
            </a:r>
          </a:p>
        </p:txBody>
      </p:sp>
    </p:spTree>
    <p:extLst>
      <p:ext uri="{BB962C8B-B14F-4D97-AF65-F5344CB8AC3E}">
        <p14:creationId xmlns:p14="http://schemas.microsoft.com/office/powerpoint/2010/main" val="117896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r>
              <a:rPr lang="fi-FI" dirty="0"/>
              <a:t>Lääkkeen vakavalla haittavaikutuksella tarkoitetaan lääkevalmisteen aiheuttamaa kuolemaan johtavaa, henkeä uhkaavaa tai sairaalahoidon aloittamista / jatkamista vaativaa vaikutusta.</a:t>
            </a:r>
          </a:p>
          <a:p>
            <a:r>
              <a:rPr lang="fi-FI" dirty="0"/>
              <a:t>Voimakkaiden ja vaarallisten haittavaikutusten yhteydessä -&gt; ilmoitus lääkärille + tarvittavat ensiaputoimenpiteet!</a:t>
            </a:r>
          </a:p>
          <a:p>
            <a:r>
              <a:rPr lang="fi-FI" dirty="0" err="1"/>
              <a:t>Fimeaan</a:t>
            </a:r>
            <a:r>
              <a:rPr lang="fi-FI" dirty="0"/>
              <a:t> ilmoitetaan vakavat haitat (haittavaikutusten rekisteri)</a:t>
            </a:r>
          </a:p>
          <a:p>
            <a:r>
              <a:rPr lang="fi-FI" dirty="0">
                <a:hlinkClick r:id="rId2"/>
              </a:rPr>
              <a:t>http://www.duodecimlehti.fi/lehti/2013/1/duo10724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6709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Lääkkeen odottamattomalla haittavaikutuksella tarkoitetaan lääkevalmisteen aiheuttamaa haittavaikutusta, jonka luonne, voimakkuus ja seuraus eivät ole yhdenmukaisia lääkkeen valmisteyhteenvedon kanssa.</a:t>
            </a:r>
          </a:p>
          <a:p>
            <a:r>
              <a:rPr lang="fi-FI" dirty="0"/>
              <a:t>Uudet lääkkeet (musta kärkikolmio)!</a:t>
            </a:r>
          </a:p>
          <a:p>
            <a:r>
              <a:rPr lang="fi-FI" dirty="0">
                <a:hlinkClick r:id="rId2"/>
              </a:rPr>
              <a:t>http://www.fimea.fi/-/musta-karkikolmio-tuotetiedoissa-kertoo-laakkeen-olevan-lisaseurannassa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3393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Suurin osa haittavaikutuksista ilmenee pian lääkkeenannon /- oton jälkeen.</a:t>
            </a:r>
          </a:p>
          <a:p>
            <a:r>
              <a:rPr lang="fi-FI" dirty="0"/>
              <a:t>Haittavaikutuksilla on siis yleensä ajallinen yhteys uuden lääkkeen aloittamiseen tai lääkityksessä tehtyihin annosmuutoksiin.</a:t>
            </a:r>
          </a:p>
          <a:p>
            <a:r>
              <a:rPr lang="fi-FI" dirty="0"/>
              <a:t>Joidenkin lääkkeiden lopettamiseen voi myös liittyä haitallisia oireita = vieroitusoireet (esim. </a:t>
            </a:r>
            <a:r>
              <a:rPr lang="fi-FI" dirty="0" err="1"/>
              <a:t>bentsodiatsepiinit</a:t>
            </a:r>
            <a:r>
              <a:rPr lang="fi-FI" dirty="0"/>
              <a:t>, </a:t>
            </a:r>
            <a:r>
              <a:rPr lang="fi-FI" dirty="0" err="1"/>
              <a:t>opiaatit</a:t>
            </a:r>
            <a:r>
              <a:rPr lang="fi-FI" dirty="0"/>
              <a:t>)</a:t>
            </a:r>
          </a:p>
          <a:p>
            <a:r>
              <a:rPr lang="fi-FI" dirty="0"/>
              <a:t>Haitalliset oireet lääkehoidon yhteydessä voivat johtua myös sairauden pahenemisesta!</a:t>
            </a:r>
          </a:p>
        </p:txBody>
      </p:sp>
    </p:spTree>
    <p:extLst>
      <p:ext uri="{BB962C8B-B14F-4D97-AF65-F5344CB8AC3E}">
        <p14:creationId xmlns:p14="http://schemas.microsoft.com/office/powerpoint/2010/main" val="56328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Yleisyys kuvaa haitan esiintymistä suuressa potilasjoukossa</a:t>
            </a:r>
          </a:p>
          <a:p>
            <a:r>
              <a:rPr lang="fi-FI" dirty="0"/>
              <a:t>Yksittäisen potilaan kannalta oleellista, ettei ko. potilas saa yleiseksi kuvattua haittaa. Toisaalta joku potilaista voi saada vakavan haitan lääkkeestä.</a:t>
            </a:r>
          </a:p>
          <a:p>
            <a:r>
              <a:rPr lang="fi-FI" dirty="0"/>
              <a:t>Vakavan haitan esiintymismahdollisuuteen vaikuttaa usein esim. potilaan huono kunto.</a:t>
            </a:r>
          </a:p>
          <a:p>
            <a:r>
              <a:rPr lang="fi-FI" dirty="0"/>
              <a:t>Joskus lääkkeen haittavaikutus voi olla myös lumevaikutus, jolloin potilas voi pelätä saavansa lääkkeestä haittoja -&gt; koetut oireet, esim. väsymys, pahoinvointi.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Haittavaikutusten yleisyysluokat</a:t>
            </a:r>
          </a:p>
        </p:txBody>
      </p:sp>
    </p:spTree>
    <p:extLst>
      <p:ext uri="{BB962C8B-B14F-4D97-AF65-F5344CB8AC3E}">
        <p14:creationId xmlns:p14="http://schemas.microsoft.com/office/powerpoint/2010/main" val="2216725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351</TotalTime>
  <Words>1100</Words>
  <Application>Microsoft Office PowerPoint</Application>
  <PresentationFormat>Näytössä katseltava diaesitys (4:3)</PresentationFormat>
  <Paragraphs>120</Paragraphs>
  <Slides>27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27</vt:i4>
      </vt:variant>
    </vt:vector>
  </HeadingPairs>
  <TitlesOfParts>
    <vt:vector size="31" baseType="lpstr">
      <vt:lpstr>Candara</vt:lpstr>
      <vt:lpstr>Symbol</vt:lpstr>
      <vt:lpstr>Wingdings</vt:lpstr>
      <vt:lpstr>Aaltomuoto</vt:lpstr>
      <vt:lpstr>LÄÄKKEIDEN HAITTA- JA YHTEISVAIKUTUKSET</vt:lpstr>
      <vt:lpstr>LÄÄKKEEN HAITTAVAIKUTUKSET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Haittavaikutusten yleisyysluokat</vt:lpstr>
      <vt:lpstr>PowerPoint-esitys</vt:lpstr>
      <vt:lpstr>Lähihoitajan rooli lääkehoidon seurannassa</vt:lpstr>
      <vt:lpstr>Lääkkeiden haittavaikutusten riskiin vaikuttavat tekijät</vt:lpstr>
      <vt:lpstr>PowerPoint-esitys</vt:lpstr>
      <vt:lpstr>PowerPoint-esitys</vt:lpstr>
      <vt:lpstr>PowerPoint-esitys</vt:lpstr>
      <vt:lpstr>PowerPoint-esitys</vt:lpstr>
      <vt:lpstr>Lääkkeiden haittavaikutukset eri elinjärjestelmissä</vt:lpstr>
      <vt:lpstr>PowerPoint-esitys</vt:lpstr>
      <vt:lpstr>Lääkkeiden yhteisvaikutukset</vt:lpstr>
      <vt:lpstr>PowerPoint-esitys</vt:lpstr>
      <vt:lpstr>Yhteisvaikutusten ehkäisyssä huomioitavia asioita</vt:lpstr>
      <vt:lpstr>PowerPoint-esitys</vt:lpstr>
      <vt:lpstr>Ravinto ja lääkkeet</vt:lpstr>
      <vt:lpstr>Alkoholi ja lääkkeet</vt:lpstr>
      <vt:lpstr>Hyödylliset yhteisvaikutukset</vt:lpstr>
      <vt:lpstr>Yhteisvaikutusten hallinta</vt:lpstr>
      <vt:lpstr>Lääkkeiden aiheuttamat vakavat haitat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LÄÄKKEIDEN HAITTA- JA YHTEISVAIKUTUKSET</dc:title>
  <dc:creator>Puttonen Johanna</dc:creator>
  <cp:lastModifiedBy>Johanna Puttonen</cp:lastModifiedBy>
  <cp:revision>23</cp:revision>
  <dcterms:created xsi:type="dcterms:W3CDTF">2017-05-05T20:04:42Z</dcterms:created>
  <dcterms:modified xsi:type="dcterms:W3CDTF">2020-04-27T10:21:18Z</dcterms:modified>
</cp:coreProperties>
</file>