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52"/>
  </p:notesMasterIdLst>
  <p:handoutMasterIdLst>
    <p:handoutMasterId r:id="rId53"/>
  </p:handoutMasterIdLst>
  <p:sldIdLst>
    <p:sldId id="256" r:id="rId2"/>
    <p:sldId id="315" r:id="rId3"/>
    <p:sldId id="296" r:id="rId4"/>
    <p:sldId id="301" r:id="rId5"/>
    <p:sldId id="305" r:id="rId6"/>
    <p:sldId id="306" r:id="rId7"/>
    <p:sldId id="297" r:id="rId8"/>
    <p:sldId id="298" r:id="rId9"/>
    <p:sldId id="299" r:id="rId10"/>
    <p:sldId id="300" r:id="rId11"/>
    <p:sldId id="284" r:id="rId12"/>
    <p:sldId id="285" r:id="rId13"/>
    <p:sldId id="286" r:id="rId14"/>
    <p:sldId id="287" r:id="rId15"/>
    <p:sldId id="288" r:id="rId16"/>
    <p:sldId id="289" r:id="rId17"/>
    <p:sldId id="302" r:id="rId18"/>
    <p:sldId id="290" r:id="rId19"/>
    <p:sldId id="291" r:id="rId20"/>
    <p:sldId id="292" r:id="rId21"/>
    <p:sldId id="293" r:id="rId22"/>
    <p:sldId id="294" r:id="rId23"/>
    <p:sldId id="295" r:id="rId24"/>
    <p:sldId id="261" r:id="rId25"/>
    <p:sldId id="262" r:id="rId26"/>
    <p:sldId id="271" r:id="rId27"/>
    <p:sldId id="307" r:id="rId28"/>
    <p:sldId id="303" r:id="rId29"/>
    <p:sldId id="304" r:id="rId30"/>
    <p:sldId id="272" r:id="rId31"/>
    <p:sldId id="309" r:id="rId32"/>
    <p:sldId id="310" r:id="rId33"/>
    <p:sldId id="311" r:id="rId34"/>
    <p:sldId id="320" r:id="rId35"/>
    <p:sldId id="312" r:id="rId36"/>
    <p:sldId id="313" r:id="rId37"/>
    <p:sldId id="314" r:id="rId38"/>
    <p:sldId id="308" r:id="rId39"/>
    <p:sldId id="316" r:id="rId40"/>
    <p:sldId id="317" r:id="rId41"/>
    <p:sldId id="318" r:id="rId42"/>
    <p:sldId id="319" r:id="rId43"/>
    <p:sldId id="273" r:id="rId44"/>
    <p:sldId id="275" r:id="rId45"/>
    <p:sldId id="276" r:id="rId46"/>
    <p:sldId id="282" r:id="rId47"/>
    <p:sldId id="260" r:id="rId48"/>
    <p:sldId id="277" r:id="rId49"/>
    <p:sldId id="278" r:id="rId50"/>
    <p:sldId id="279" r:id="rId51"/>
  </p:sldIdLst>
  <p:sldSz cx="9144000" cy="6858000" type="screen4x3"/>
  <p:notesSz cx="6799263" cy="9929813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500" autoAdjust="0"/>
  </p:normalViewPr>
  <p:slideViewPr>
    <p:cSldViewPr>
      <p:cViewPr varScale="1">
        <p:scale>
          <a:sx n="65" d="100"/>
          <a:sy n="65" d="100"/>
        </p:scale>
        <p:origin x="195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C4B85051-8983-4511-98A5-9ED0A977C9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133D972-D610-4B73-9B8C-C49D71242C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D774DB-DF2B-4851-B004-8F45D777D1F2}" type="datetimeFigureOut">
              <a:rPr lang="fi-FI"/>
              <a:pPr>
                <a:defRPr/>
              </a:pPr>
              <a:t>12.1.2021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7D50F6E-6AA2-492E-9653-4EF42B7411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113E223-01BC-4CFE-8F06-0BA963AF88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D066628-2C17-429B-B0E2-9C1C6500342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2EAA0EC-A6A4-4792-B39E-0FD6CF32F53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2291540-DC86-4396-890D-795E95C429F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ED86936-5B3C-4C36-9B75-53CF9DB3005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CF4D671E-B4EB-4529-B96E-04F75C6CE47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40363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198B855A-8A2F-4F0E-AA68-2A22B8189C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E91929BE-8F55-4257-B357-82A8BC934C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5A23951-00CB-4CC3-8374-72471164F27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n kuvan paikkamerkki 1">
            <a:extLst>
              <a:ext uri="{FF2B5EF4-FFF2-40B4-BE49-F238E27FC236}">
                <a16:creationId xmlns:a16="http://schemas.microsoft.com/office/drawing/2014/main" id="{DCF7D671-F855-410E-BF4F-86DFE77571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Huomautusten paikkamerkki 2">
            <a:extLst>
              <a:ext uri="{FF2B5EF4-FFF2-40B4-BE49-F238E27FC236}">
                <a16:creationId xmlns:a16="http://schemas.microsoft.com/office/drawing/2014/main" id="{993C647E-4B91-43B1-B5BE-8482498F3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>
              <a:latin typeface="Arial" panose="020B0604020202020204" pitchFamily="34" charset="0"/>
            </a:endParaRPr>
          </a:p>
        </p:txBody>
      </p:sp>
      <p:sp>
        <p:nvSpPr>
          <p:cNvPr id="6148" name="Dian numeron paikkamerkki 3">
            <a:extLst>
              <a:ext uri="{FF2B5EF4-FFF2-40B4-BE49-F238E27FC236}">
                <a16:creationId xmlns:a16="http://schemas.microsoft.com/office/drawing/2014/main" id="{7DA34E38-2951-4C1A-A6A1-B5F44C29A5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EC00BA-B321-4033-B06C-0DCEC0CEB69A}" type="slidenum">
              <a:rPr lang="fi-FI" altLang="fi-FI" smtClean="0"/>
              <a:pPr>
                <a:spcBef>
                  <a:spcPct val="0"/>
                </a:spcBef>
              </a:pPr>
              <a:t>1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n kuvan paikkamerkki 1">
            <a:extLst>
              <a:ext uri="{FF2B5EF4-FFF2-40B4-BE49-F238E27FC236}">
                <a16:creationId xmlns:a16="http://schemas.microsoft.com/office/drawing/2014/main" id="{0E28A11A-4F16-4729-AC50-5D7AABC7F7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Huomautusten paikkamerkki 2">
            <a:extLst>
              <a:ext uri="{FF2B5EF4-FFF2-40B4-BE49-F238E27FC236}">
                <a16:creationId xmlns:a16="http://schemas.microsoft.com/office/drawing/2014/main" id="{980C8BF7-3450-41DF-9B90-23A71F8AF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Diastole eli lepovaihe tai täyttymisvaihe</a:t>
            </a:r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 kun kammiot veLtostuneena</a:t>
            </a:r>
          </a:p>
          <a:p>
            <a:pPr eaLnBrk="1" hangingPunct="1"/>
            <a:endParaRPr lang="fi-FI" altLang="fi-FI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(samaan aikaan eteiset täyttyttyneet)</a:t>
            </a:r>
          </a:p>
          <a:p>
            <a:pPr eaLnBrk="1" hangingPunct="1"/>
            <a:endParaRPr lang="fi-FI" altLang="fi-FI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  <p:sp>
        <p:nvSpPr>
          <p:cNvPr id="32772" name="Dian numeron paikkamerkki 3">
            <a:extLst>
              <a:ext uri="{FF2B5EF4-FFF2-40B4-BE49-F238E27FC236}">
                <a16:creationId xmlns:a16="http://schemas.microsoft.com/office/drawing/2014/main" id="{155B6D05-8372-4B1D-A75C-30143EB86B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5C82C8-1709-485D-B130-B3E214E5E719}" type="slidenum">
              <a:rPr lang="fi-FI" altLang="fi-FI" smtClean="0"/>
              <a:pPr>
                <a:spcBef>
                  <a:spcPct val="0"/>
                </a:spcBef>
              </a:pPr>
              <a:t>26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ian kuvan paikkamerkki 1">
            <a:extLst>
              <a:ext uri="{FF2B5EF4-FFF2-40B4-BE49-F238E27FC236}">
                <a16:creationId xmlns:a16="http://schemas.microsoft.com/office/drawing/2014/main" id="{8714296C-9561-42CF-9A92-8D835481EA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Huomautusten paikkamerkki 2">
            <a:extLst>
              <a:ext uri="{FF2B5EF4-FFF2-40B4-BE49-F238E27FC236}">
                <a16:creationId xmlns:a16="http://schemas.microsoft.com/office/drawing/2014/main" id="{1AA36224-E0CD-4887-A776-7BF3C9169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Punasolut </a:t>
            </a:r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 happi</a:t>
            </a:r>
          </a:p>
          <a:p>
            <a:pPr eaLnBrk="1" hangingPunct="1"/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Valkosolut  puolustus</a:t>
            </a:r>
          </a:p>
          <a:p>
            <a:pPr eaLnBrk="1" hangingPunct="1"/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Hiutaleet  hyytymisjärjestelmä</a:t>
            </a:r>
          </a:p>
          <a:p>
            <a:pPr eaLnBrk="1" hangingPunct="1"/>
            <a:endParaRPr lang="fi-FI" altLang="fi-FI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Plasmaa hieman yli puolet koko verimäärästä (91% vettä, 7% proteiinit, muita 2%)</a:t>
            </a:r>
          </a:p>
          <a:p>
            <a:pPr eaLnBrk="1" hangingPunct="1"/>
            <a:endParaRPr lang="fi-FI" altLang="fi-FI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Kaikki </a:t>
            </a:r>
            <a:r>
              <a:rPr lang="fi-FI" altLang="fi-FI" b="1">
                <a:latin typeface="Arial" panose="020B0604020202020204" pitchFamily="34" charset="0"/>
                <a:sym typeface="Wingdings" panose="05000000000000000000" pitchFamily="2" charset="2"/>
              </a:rPr>
              <a:t>verisolut </a:t>
            </a:r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syntyvät punaisessa luuytimessä olevista veren kantasoluista (vastasyntyneellä melkein kaikissa luissa, aikuisilla litteät luut)</a:t>
            </a:r>
          </a:p>
          <a:p>
            <a:pPr eaLnBrk="1" hangingPunct="1"/>
            <a:endParaRPr lang="fi-FI" altLang="fi-FI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Punasolujen määrä kuvaa Hkr (punasolujen tilavuusosuus).Sisältävät runsaasti hemoglobiinia (molekyyli joka sitoo happea)4KK. EPO säätelee (munuaiset ja maksa tuottavat)  lisääntyy kun hapensaanti vähenee (korkean paikan leirit)</a:t>
            </a:r>
          </a:p>
          <a:p>
            <a:pPr eaLnBrk="1" hangingPunct="1"/>
            <a:endParaRPr lang="fi-FI" altLang="fi-FI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 b="1">
                <a:latin typeface="Arial" panose="020B0604020202020204" pitchFamily="34" charset="0"/>
                <a:sym typeface="Wingdings" panose="05000000000000000000" pitchFamily="2" charset="2"/>
              </a:rPr>
              <a:t>Kolloidiosmoottinen paine: ¨pääasiassa albumiinin aiheuttama (sitoo itseensä vettä)</a:t>
            </a:r>
            <a:r>
              <a:rPr lang="fi-FI" altLang="fi-FI">
                <a:latin typeface="Arial" panose="020B0604020202020204" pitchFamily="34" charset="0"/>
                <a:sym typeface="Wingdings" panose="05000000000000000000" pitchFamily="2" charset="2"/>
              </a:rPr>
              <a:t>  n. 60% kaikista plasman proteiineista, kuljettaa hormoneja, rasvahappoja, osan kalsiumista ja monia lääkkeitä</a:t>
            </a:r>
            <a:endParaRPr lang="fi-FI" altLang="fi-FI" b="1">
              <a:latin typeface="Arial" panose="020B0604020202020204" pitchFamily="34" charset="0"/>
            </a:endParaRPr>
          </a:p>
        </p:txBody>
      </p:sp>
      <p:sp>
        <p:nvSpPr>
          <p:cNvPr id="46084" name="Dian numeron paikkamerkki 3">
            <a:extLst>
              <a:ext uri="{FF2B5EF4-FFF2-40B4-BE49-F238E27FC236}">
                <a16:creationId xmlns:a16="http://schemas.microsoft.com/office/drawing/2014/main" id="{6046B50B-AFC3-490F-AC06-BCA69FBD5B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8EF3D1-7E9A-4AF6-B164-6B07AA65315A}" type="slidenum">
              <a:rPr lang="fi-FI" altLang="fi-FI" smtClean="0"/>
              <a:pPr>
                <a:spcBef>
                  <a:spcPct val="0"/>
                </a:spcBef>
              </a:pPr>
              <a:t>38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ian kuvan paikkamerkki 1">
            <a:extLst>
              <a:ext uri="{FF2B5EF4-FFF2-40B4-BE49-F238E27FC236}">
                <a16:creationId xmlns:a16="http://schemas.microsoft.com/office/drawing/2014/main" id="{F274D67D-3A5C-4869-B4FE-9C1540EE8F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Huomautusten paikkamerkki 2">
            <a:extLst>
              <a:ext uri="{FF2B5EF4-FFF2-40B4-BE49-F238E27FC236}">
                <a16:creationId xmlns:a16="http://schemas.microsoft.com/office/drawing/2014/main" id="{43614467-AAD4-48AA-90B0-F8DE614F0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>
              <a:latin typeface="Arial" panose="020B0604020202020204" pitchFamily="34" charset="0"/>
            </a:endParaRPr>
          </a:p>
        </p:txBody>
      </p:sp>
      <p:sp>
        <p:nvSpPr>
          <p:cNvPr id="50180" name="Dian numeron paikkamerkki 3">
            <a:extLst>
              <a:ext uri="{FF2B5EF4-FFF2-40B4-BE49-F238E27FC236}">
                <a16:creationId xmlns:a16="http://schemas.microsoft.com/office/drawing/2014/main" id="{4787DE98-A3DE-4AFE-8EBA-FC8ABD5203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6F9635-7261-492A-880A-36F6E070A46C}" type="slidenum">
              <a:rPr lang="fi-FI" altLang="fi-FI" smtClean="0"/>
              <a:pPr>
                <a:spcBef>
                  <a:spcPct val="0"/>
                </a:spcBef>
              </a:pPr>
              <a:t>41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n kuvan paikkamerkki 1">
            <a:extLst>
              <a:ext uri="{FF2B5EF4-FFF2-40B4-BE49-F238E27FC236}">
                <a16:creationId xmlns:a16="http://schemas.microsoft.com/office/drawing/2014/main" id="{06DE29F3-10CA-475B-A932-EA4BF357E3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Huomautusten paikkamerkki 2">
            <a:extLst>
              <a:ext uri="{FF2B5EF4-FFF2-40B4-BE49-F238E27FC236}">
                <a16:creationId xmlns:a16="http://schemas.microsoft.com/office/drawing/2014/main" id="{C460EE16-EC26-4653-85D6-865E9BC71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Nousu johtuu aina joko syd toiminnan tehostumisesta tai ääreisvastuksen pienenemisestä</a:t>
            </a:r>
          </a:p>
          <a:p>
            <a:pPr eaLnBrk="1" hangingPunct="1"/>
            <a:endParaRPr lang="fi-FI" altLang="fi-FI">
              <a:latin typeface="Arial" panose="020B0604020202020204" pitchFamily="34" charset="0"/>
            </a:endParaRP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RR vaik tekijät: ikä, asento, fyys rasitus (symp hermosto aktivoituu), stressi( kuin ed.), hormonit, sairaudet</a:t>
            </a:r>
          </a:p>
          <a:p>
            <a:pPr eaLnBrk="1" hangingPunct="1"/>
            <a:endParaRPr lang="fi-FI" altLang="fi-FI">
              <a:latin typeface="Arial" panose="020B0604020202020204" pitchFamily="34" charset="0"/>
            </a:endParaRP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RAA + addu ja norri</a:t>
            </a:r>
          </a:p>
        </p:txBody>
      </p:sp>
      <p:sp>
        <p:nvSpPr>
          <p:cNvPr id="56324" name="Dian numeron paikkamerkki 3">
            <a:extLst>
              <a:ext uri="{FF2B5EF4-FFF2-40B4-BE49-F238E27FC236}">
                <a16:creationId xmlns:a16="http://schemas.microsoft.com/office/drawing/2014/main" id="{F217D727-46F5-49B3-BDDC-5833AC859E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2DAB4A-246B-4C85-8578-5C0C325A0E5A}" type="slidenum">
              <a:rPr lang="fi-FI" altLang="fi-FI" smtClean="0"/>
              <a:pPr>
                <a:spcBef>
                  <a:spcPct val="0"/>
                </a:spcBef>
              </a:pPr>
              <a:t>46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ian kuvan paikkamerkki 1">
            <a:extLst>
              <a:ext uri="{FF2B5EF4-FFF2-40B4-BE49-F238E27FC236}">
                <a16:creationId xmlns:a16="http://schemas.microsoft.com/office/drawing/2014/main" id="{9035C54E-6A28-4E13-8012-863A251773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F7C9118-EF8B-4338-80E7-6C05A04E65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65125" indent="-282575" eaLnBrk="1" hangingPunct="1">
              <a:lnSpc>
                <a:spcPct val="90000"/>
              </a:lnSpc>
              <a:defRPr/>
            </a:pPr>
            <a:r>
              <a:rPr lang="fi-FI" dirty="0"/>
              <a:t>EKG Yleinen sydämen toimintaa selittävä tutkimus</a:t>
            </a:r>
          </a:p>
          <a:p>
            <a:pPr marL="365125" indent="-282575" eaLnBrk="1" hangingPunct="1">
              <a:lnSpc>
                <a:spcPct val="90000"/>
              </a:lnSpc>
              <a:defRPr/>
            </a:pPr>
            <a:r>
              <a:rPr lang="fi-FI" dirty="0"/>
              <a:t>Sydämen sähkökäyrän selvittäminen</a:t>
            </a:r>
          </a:p>
          <a:p>
            <a:pPr marL="365125" indent="-282575" eaLnBrk="1" hangingPunct="1">
              <a:lnSpc>
                <a:spcPct val="90000"/>
              </a:lnSpc>
              <a:defRPr/>
            </a:pPr>
            <a:r>
              <a:rPr lang="fi-FI" dirty="0"/>
              <a:t>Sydäntautia sairastavat, ennen operaatiota, kontrollit</a:t>
            </a:r>
          </a:p>
          <a:p>
            <a:pPr marL="365125" indent="-282575" eaLnBrk="1" hangingPunct="1">
              <a:lnSpc>
                <a:spcPct val="90000"/>
              </a:lnSpc>
              <a:defRPr/>
            </a:pPr>
            <a:r>
              <a:rPr lang="fi-FI" dirty="0"/>
              <a:t>kertatutkimus tai pitkäaikaisseuranta</a:t>
            </a:r>
          </a:p>
          <a:p>
            <a:pPr marL="365125" indent="-282575" eaLnBrk="1" hangingPunct="1">
              <a:lnSpc>
                <a:spcPct val="90000"/>
              </a:lnSpc>
              <a:defRPr/>
            </a:pPr>
            <a:r>
              <a:rPr lang="fi-FI" dirty="0"/>
              <a:t>12 </a:t>
            </a:r>
            <a:r>
              <a:rPr lang="fi-FI" dirty="0" err="1"/>
              <a:t>kytkentäinen</a:t>
            </a:r>
            <a:r>
              <a:rPr lang="fi-FI" dirty="0"/>
              <a:t> EKG yleisin</a:t>
            </a:r>
          </a:p>
          <a:p>
            <a:pPr eaLnBrk="1" hangingPunct="1">
              <a:defRPr/>
            </a:pPr>
            <a:endParaRPr lang="fi-FI" dirty="0"/>
          </a:p>
        </p:txBody>
      </p:sp>
      <p:sp>
        <p:nvSpPr>
          <p:cNvPr id="58372" name="Dian numeron paikkamerkki 3">
            <a:extLst>
              <a:ext uri="{FF2B5EF4-FFF2-40B4-BE49-F238E27FC236}">
                <a16:creationId xmlns:a16="http://schemas.microsoft.com/office/drawing/2014/main" id="{7FBDAE3D-FE4D-40E5-8362-946169AEA1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98831F-3F10-4324-8278-BF12CF19234A}" type="slidenum">
              <a:rPr lang="fi-FI" altLang="fi-FI" smtClean="0"/>
              <a:pPr>
                <a:spcBef>
                  <a:spcPct val="0"/>
                </a:spcBef>
              </a:pPr>
              <a:t>47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ian kuvan paikkamerkki 1">
            <a:extLst>
              <a:ext uri="{FF2B5EF4-FFF2-40B4-BE49-F238E27FC236}">
                <a16:creationId xmlns:a16="http://schemas.microsoft.com/office/drawing/2014/main" id="{8116125B-83D7-4312-97A1-0A78259792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Huomautusten paikkamerkki 2">
            <a:extLst>
              <a:ext uri="{FF2B5EF4-FFF2-40B4-BE49-F238E27FC236}">
                <a16:creationId xmlns:a16="http://schemas.microsoft.com/office/drawing/2014/main" id="{BA08FC76-1235-4A7F-9758-888A8C39A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Valtimotrombit (aivot, sydän, sisäelimet, raajat)</a:t>
            </a:r>
          </a:p>
          <a:p>
            <a:pPr eaLnBrk="1" hangingPunct="1"/>
            <a:endParaRPr lang="fi-FI" altLang="fi-FI">
              <a:latin typeface="Arial" panose="020B0604020202020204" pitchFamily="34" charset="0"/>
            </a:endParaRP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Lasmimotrombit</a:t>
            </a:r>
          </a:p>
          <a:p>
            <a:pPr eaLnBrk="1" hangingPunct="1"/>
            <a:endParaRPr lang="fi-FI" altLang="fi-FI">
              <a:latin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i-FI" altLang="fi-FI">
                <a:latin typeface="Arial" panose="020B0604020202020204" pitchFamily="34" charset="0"/>
              </a:rPr>
              <a:t>EMBOLUKSET: hyytymien lisksi</a:t>
            </a: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kasvain kudoksesta</a:t>
            </a: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mikro-organismeista</a:t>
            </a: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rasvahiukkasista</a:t>
            </a: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verenkiertoon joutuneesta ilmakuplasta</a:t>
            </a: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verisuonessa muodostuneesta kaasukuplasta</a:t>
            </a:r>
          </a:p>
          <a:p>
            <a:pPr eaLnBrk="1" hangingPunct="1"/>
            <a:endParaRPr lang="fi-FI" altLang="fi-FI">
              <a:latin typeface="Arial" panose="020B0604020202020204" pitchFamily="34" charset="0"/>
            </a:endParaRP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Vuodot: verisuonten seinämän vauriot: traumat, aneyrysmat = valtimon pullistumat, ruptuurat l. repeämät, verisuonten läpäisevyys lisääntynyt</a:t>
            </a:r>
          </a:p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Verimuutosten aiheuttama verenvuoto: trombosytopenia, hyytymistekijöiden niukkuus/puute, lääkkeet</a:t>
            </a:r>
          </a:p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  <p:sp>
        <p:nvSpPr>
          <p:cNvPr id="62468" name="Dian numeron paikkamerkki 3">
            <a:extLst>
              <a:ext uri="{FF2B5EF4-FFF2-40B4-BE49-F238E27FC236}">
                <a16:creationId xmlns:a16="http://schemas.microsoft.com/office/drawing/2014/main" id="{C7773D39-C2CA-4EAC-8B75-8FCE69A635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ED7FB1-2AE0-41F7-A237-3ED4BF9AA13D}" type="slidenum">
              <a:rPr lang="fi-FI" altLang="fi-FI" smtClean="0"/>
              <a:pPr>
                <a:spcBef>
                  <a:spcPct val="0"/>
                </a:spcBef>
              </a:pPr>
              <a:t>50</a:t>
            </a:fld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45827A6-06E4-473A-A6C5-FCCE7CF1519B}"/>
              </a:ext>
            </a:extLst>
          </p:cNvPr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8656CD4B-9E6D-4A61-8AA7-44E1C37742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313A0093-8E53-4B86-AD97-213091220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0F6FF7E9-5B11-43DE-91F7-9599E08F7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331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4CC5A20D-00B8-4A0D-A858-31C054DC9A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EA4C335-D0F3-4034-B986-EFA4B35B9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F6B5D55B-EFFF-4A85-81D7-9667306342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8D8ED-B2CE-4916-AA08-8F963EAAEFB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5876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B435D89-2CBD-42B1-A8F8-D74F7969DF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B25EF90-351B-4F48-B50C-0D4BDAD66E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2E6E48F-6F81-48A0-AFAD-BD51872158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972E9-A738-4EF1-9377-F7388160866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5930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25F151F-6640-44FA-8FF2-265C1E25B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373D63A-6BFF-4F00-ABA1-C70AC9FC06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7F8C54F4-B11E-4827-9529-2CDC805B86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70A1E-40A9-452D-8E41-5A7EB839412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99563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AD62B08-9D4F-4E76-88EF-E50897AFA1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348681D-CA05-42F3-A830-140D89DE32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F987368-4629-4587-87AC-4032051163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4BE3D-7DEC-4278-B6F5-9C30A9FCEA7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24963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5B17EA5-8B35-42A7-B7B5-E4EF068C6E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935D7ED-850F-47BA-B200-760A8A2DBA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8BB9494-458A-404A-966C-4BC912EB4E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48F61-3D04-4DFE-A57F-8E87E09E06D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09196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AB5BDE0-24F2-4518-8FB3-3083061BDD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B5D5F6E-FEF2-4969-A651-F0BF153657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ABE2EC4-4DEB-4607-8406-4713613EE8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27CD5-0AA0-45E6-A691-370C01595F3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9326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D64D9F9-BB29-444D-A777-36D0BFED76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5C0D69BD-0DCC-4486-9361-478AF20B9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325FF45F-8BC1-4617-B0D0-9F9494FF39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9F56A-6D90-4AF0-955E-E813620722D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362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AFF8D184-1AE8-47A7-A159-BBFDF4DD70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64DD881-C457-4007-80FC-5D2EBEB2B3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559FD8D-6F60-4AC9-9D32-999775891A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D3089-F14E-43B2-ACB0-1A9545D38C6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6710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2CB425CA-DD1F-4E48-8329-53F04AC3F5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16C86600-FFC6-4660-8992-DE6A7300FE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92364367-B39B-4DAD-9914-669B8B2BF3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D3B73-AB67-4518-866A-16DDA968FA3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9033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4A72E27-4250-477C-A181-92D9276CD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072C2A0-4EB2-4998-AB70-12ED8D223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47D1112-E751-461E-918D-0D4F20CF93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EC0C7-D4B6-468E-9FCF-CC089A692F2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0712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ACB0E9A-4A44-4D40-9B79-7DF583876F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2B5CEC2-86A6-4C8F-AC0A-B641AECA7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06AC308-BE02-44B9-9382-971F97CE77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413CD-E6BA-4218-A0B6-6FC0CED7C46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4648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1B4CEF59-4379-48CA-AFBF-325FFB1C014A}"/>
              </a:ext>
            </a:extLst>
          </p:cNvPr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>
              <a:extLst>
                <a:ext uri="{FF2B5EF4-FFF2-40B4-BE49-F238E27FC236}">
                  <a16:creationId xmlns:a16="http://schemas.microsoft.com/office/drawing/2014/main" id="{256B0020-0241-4002-A78A-AF5A748D5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3" name="AutoShape 4">
              <a:extLst>
                <a:ext uri="{FF2B5EF4-FFF2-40B4-BE49-F238E27FC236}">
                  <a16:creationId xmlns:a16="http://schemas.microsoft.com/office/drawing/2014/main" id="{66BD3F80-4D72-4B11-8475-5C453E9AE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4" name="Line 5">
              <a:extLst>
                <a:ext uri="{FF2B5EF4-FFF2-40B4-BE49-F238E27FC236}">
                  <a16:creationId xmlns:a16="http://schemas.microsoft.com/office/drawing/2014/main" id="{FD68DA31-5C9C-4447-9637-6AECB5DAB5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27" name="Rectangle 6">
            <a:extLst>
              <a:ext uri="{FF2B5EF4-FFF2-40B4-BE49-F238E27FC236}">
                <a16:creationId xmlns:a16="http://schemas.microsoft.com/office/drawing/2014/main" id="{3A345ECB-64E9-44F3-9ED4-0C0A65F7E6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374F319E-AC0C-4E74-BDEA-4B059EE0A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ECEE29E1-7325-4C95-87FF-6395A6A3849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7" name="Rectangle 9">
            <a:extLst>
              <a:ext uri="{FF2B5EF4-FFF2-40B4-BE49-F238E27FC236}">
                <a16:creationId xmlns:a16="http://schemas.microsoft.com/office/drawing/2014/main" id="{0DC6DB2B-426D-4189-B66C-50CDA229680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8" name="Rectangle 10">
            <a:extLst>
              <a:ext uri="{FF2B5EF4-FFF2-40B4-BE49-F238E27FC236}">
                <a16:creationId xmlns:a16="http://schemas.microsoft.com/office/drawing/2014/main" id="{4007A613-39A1-42E5-9638-AF015B49C6F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D48EB55-42D0-48FF-8F06-96588CE06AD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petus.tv/biologia/bi4/verenkiertoelimisto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voliitto.fi/files/1252/TP_yleisesite_130x190_ORG.pdf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docplayer.fi/1086757-Lukijalle-suomen-sydanliitto-ry.html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0578956-371D-4FE3-8F9E-74875EB2686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Verenkierto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9C5944A-FBAF-454A-A962-A73D7CB2A1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fi-FI" altLang="fi-FI" sz="2000"/>
          </a:p>
        </p:txBody>
      </p:sp>
      <p:pic>
        <p:nvPicPr>
          <p:cNvPr id="5124" name="Picture 5" descr="http://ffp.uku.fi/slidepics/heart-co.jpg">
            <a:extLst>
              <a:ext uri="{FF2B5EF4-FFF2-40B4-BE49-F238E27FC236}">
                <a16:creationId xmlns:a16="http://schemas.microsoft.com/office/drawing/2014/main" id="{4833C5BC-A0F1-45E8-872C-39E9277E3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196975"/>
            <a:ext cx="3643312" cy="535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Sisällön paikkamerkki 3" descr="verenkiertojärjestelmä.png">
            <a:extLst>
              <a:ext uri="{FF2B5EF4-FFF2-40B4-BE49-F238E27FC236}">
                <a16:creationId xmlns:a16="http://schemas.microsoft.com/office/drawing/2014/main" id="{348FB8F2-9586-439B-B0EE-74083B8AB6C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2133600"/>
            <a:ext cx="4824413" cy="395922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>
            <a:extLst>
              <a:ext uri="{FF2B5EF4-FFF2-40B4-BE49-F238E27FC236}">
                <a16:creationId xmlns:a16="http://schemas.microsoft.com/office/drawing/2014/main" id="{9A425330-8C32-4357-BAF6-82459EE26B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Sydän</a:t>
            </a:r>
          </a:p>
        </p:txBody>
      </p:sp>
      <p:pic>
        <p:nvPicPr>
          <p:cNvPr id="16387" name="Sisällön paikkamerkki 3" descr="oikea sydän.jpg">
            <a:extLst>
              <a:ext uri="{FF2B5EF4-FFF2-40B4-BE49-F238E27FC236}">
                <a16:creationId xmlns:a16="http://schemas.microsoft.com/office/drawing/2014/main" id="{DD500E6A-8EDC-4E68-A4E7-8C66CC22544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2133600"/>
            <a:ext cx="3406775" cy="345598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Sisällön paikkamerkki 4" descr="sydan.jpg">
            <a:extLst>
              <a:ext uri="{FF2B5EF4-FFF2-40B4-BE49-F238E27FC236}">
                <a16:creationId xmlns:a16="http://schemas.microsoft.com/office/drawing/2014/main" id="{6C5AB4B0-3C38-4119-8BBD-3A7282E2AB6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2027238"/>
            <a:ext cx="6007100" cy="421005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tsikko 1">
            <a:extLst>
              <a:ext uri="{FF2B5EF4-FFF2-40B4-BE49-F238E27FC236}">
                <a16:creationId xmlns:a16="http://schemas.microsoft.com/office/drawing/2014/main" id="{1DCD8186-03A5-4203-813C-F019091697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Sydämen (cor) rakenne</a:t>
            </a:r>
          </a:p>
        </p:txBody>
      </p:sp>
      <p:sp>
        <p:nvSpPr>
          <p:cNvPr id="18435" name="Sisällön paikkamerkki 2">
            <a:extLst>
              <a:ext uri="{FF2B5EF4-FFF2-40B4-BE49-F238E27FC236}">
                <a16:creationId xmlns:a16="http://schemas.microsoft.com/office/drawing/2014/main" id="{891E0643-6DA4-45B7-BED6-ABD7254356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ontto lihas</a:t>
            </a:r>
          </a:p>
          <a:p>
            <a:r>
              <a:rPr lang="fi-FI" altLang="fi-FI"/>
              <a:t>paino noin 300-350 g aikuisella</a:t>
            </a:r>
          </a:p>
          <a:p>
            <a:r>
              <a:rPr lang="fi-FI" altLang="fi-FI"/>
              <a:t>sijaitsee rintalastan takana välikarsinassa kärki vasemmalle suuntautuneena</a:t>
            </a:r>
          </a:p>
          <a:p>
            <a:r>
              <a:rPr lang="fi-FI" altLang="fi-FI"/>
              <a:t>pinnalla rasvakudosta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isällön paikkamerkki 2">
            <a:extLst>
              <a:ext uri="{FF2B5EF4-FFF2-40B4-BE49-F238E27FC236}">
                <a16:creationId xmlns:a16="http://schemas.microsoft.com/office/drawing/2014/main" id="{53F40A60-AFF3-497F-B944-8E47D17412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kaksi puoliskoa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eteiset (atrium)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kammiot (ventriculus)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eteiset kammioiden yläpuolella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eteisten lihasseinämä ohuempi kuin kammioiden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paksuin seinämä vasemmassa kammiossa (tekee sydämen suurimman työn)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oikean ja vasemman puolen välissä lihasväliseinä -&gt; veri ei pääse sekoittumaan terveessä sydämessä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A0832C70-BEA3-4359-B9A0-EE0C2C1F77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4338637"/>
          </a:xfrm>
        </p:spPr>
        <p:txBody>
          <a:bodyPr/>
          <a:lstStyle/>
          <a:p>
            <a:pPr eaLnBrk="1" hangingPunct="1"/>
            <a:r>
              <a:rPr lang="fi-FI" altLang="fi-FI"/>
              <a:t>sisäkalvo (endokardium)</a:t>
            </a:r>
          </a:p>
          <a:p>
            <a:pPr eaLnBrk="1" hangingPunct="1"/>
            <a:r>
              <a:rPr lang="fi-FI" altLang="fi-FI" sz="2800" i="1"/>
              <a:t>sydänlihas (myokardium)</a:t>
            </a:r>
          </a:p>
          <a:p>
            <a:pPr eaLnBrk="1" hangingPunct="1"/>
            <a:r>
              <a:rPr lang="fi-FI" altLang="fi-FI" sz="2800" i="1"/>
              <a:t>ulkokalvo (epikardium)</a:t>
            </a:r>
          </a:p>
          <a:p>
            <a:pPr eaLnBrk="1" hangingPunct="1"/>
            <a:r>
              <a:rPr lang="fi-FI" altLang="fi-FI" sz="2800" i="1"/>
              <a:t>tiivis sidekudos muodostaa sydämen ympärille sydänpussin (pericardium)</a:t>
            </a:r>
          </a:p>
          <a:p>
            <a:pPr eaLnBrk="1" hangingPunct="1"/>
            <a:endParaRPr lang="fi-FI" altLang="fi-FI" sz="2800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tsikko 1">
            <a:extLst>
              <a:ext uri="{FF2B5EF4-FFF2-40B4-BE49-F238E27FC236}">
                <a16:creationId xmlns:a16="http://schemas.microsoft.com/office/drawing/2014/main" id="{511ADB7A-03A4-4E32-993D-7F60B9E5D1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Sydämen läpät</a:t>
            </a:r>
          </a:p>
        </p:txBody>
      </p:sp>
      <p:sp>
        <p:nvSpPr>
          <p:cNvPr id="21507" name="Sisällön paikkamerkki 2">
            <a:extLst>
              <a:ext uri="{FF2B5EF4-FFF2-40B4-BE49-F238E27FC236}">
                <a16:creationId xmlns:a16="http://schemas.microsoft.com/office/drawing/2014/main" id="{2BB069B1-7D83-4F63-AF86-8D355A17F6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sisäpintaa peittävästä sisäkalvosta (endokardium) muodostuvat läppärakenteet sydämen sisälle</a:t>
            </a:r>
          </a:p>
          <a:p>
            <a:r>
              <a:rPr lang="fi-FI" altLang="fi-FI"/>
              <a:t>läppärakenteita eteisten ja kammioiden sekä kammioiden ja valtimoiden välillä </a:t>
            </a:r>
          </a:p>
          <a:p>
            <a:r>
              <a:rPr lang="fi-FI" altLang="fi-FI"/>
              <a:t>eteisten ja kammioiden välillä olevat läpät rakenteeltaan purjeläppiä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Sisällön paikkamerkki 3" descr="purjeläpät.jpg">
            <a:extLst>
              <a:ext uri="{FF2B5EF4-FFF2-40B4-BE49-F238E27FC236}">
                <a16:creationId xmlns:a16="http://schemas.microsoft.com/office/drawing/2014/main" id="{87D89D78-3BF6-4D78-B267-9C4273077C7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isällön paikkamerkki 2">
            <a:extLst>
              <a:ext uri="{FF2B5EF4-FFF2-40B4-BE49-F238E27FC236}">
                <a16:creationId xmlns:a16="http://schemas.microsoft.com/office/drawing/2014/main" id="{CB4EB685-CDE5-4467-81D3-AB2BDE9212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70013" y="1412875"/>
            <a:ext cx="7313612" cy="4529138"/>
          </a:xfrm>
        </p:spPr>
        <p:txBody>
          <a:bodyPr/>
          <a:lstStyle/>
          <a:p>
            <a:r>
              <a:rPr lang="fi-FI" altLang="fi-FI" sz="2400"/>
              <a:t>sydämen oikealla puolella oleva eteis-kammioläppä on kolmiliuskaläppä eli trikuspidaaliläppä</a:t>
            </a:r>
          </a:p>
          <a:p>
            <a:r>
              <a:rPr lang="fi-FI" altLang="fi-FI" sz="2400"/>
              <a:t>vasemman puolen eteis-kammioläppä on hiippaläppä eli mitraaliläppä</a:t>
            </a:r>
          </a:p>
          <a:p>
            <a:r>
              <a:rPr lang="fi-FI" altLang="fi-FI" sz="2400"/>
              <a:t>kammioiden ja valtimoiden väliset läpät ovat rakenteeltaan taskuläppiä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oikean kammion ja keuhkovaltimorungon välissä on keuhkovaltimoläppä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vasemmassa kammiossa aortan tyvessä on aorttaläppä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fi-FI" altLang="fi-FI"/>
          </a:p>
          <a:p>
            <a:pPr>
              <a:buFont typeface="Wingdings" panose="05000000000000000000" pitchFamily="2" charset="2"/>
              <a:buNone/>
            </a:pPr>
            <a:r>
              <a:rPr lang="fi-FI" altLang="fi-FI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isällön paikkamerkki 2">
            <a:extLst>
              <a:ext uri="{FF2B5EF4-FFF2-40B4-BE49-F238E27FC236}">
                <a16:creationId xmlns:a16="http://schemas.microsoft.com/office/drawing/2014/main" id="{C92BD9CD-8BC4-40B9-A282-90CF1939EC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terveet läpät päästävät veren kulkemaan vain yhteen suuntaan</a:t>
            </a:r>
          </a:p>
          <a:p>
            <a:r>
              <a:rPr lang="fi-FI" altLang="fi-FI"/>
              <a:t>läppien liike perustuu verenpaineeseen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kun verenpaine ylittää kammiopaineen, eteis-kammioläpät avautuvat ja veri virtaa kammioihin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kammioiden supistuessa niiden paine nousee ja eteis-kammioläpät sulkeutuvat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altLang="fi-FI"/>
              <a:t>kun kammiopaine edelleen nousee, se ylittää valtimoissa vallitsevan paineen -&gt; kammio-valtimoläpät avautuvat ja veri virtaa aorttaan ja keuhkovaltimorunkoon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>
            <a:extLst>
              <a:ext uri="{FF2B5EF4-FFF2-40B4-BE49-F238E27FC236}">
                <a16:creationId xmlns:a16="http://schemas.microsoft.com/office/drawing/2014/main" id="{1DC3A0CF-66AC-47F4-8FF5-7F0E90D8B1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Verenkiertoelimistö</a:t>
            </a:r>
          </a:p>
        </p:txBody>
      </p:sp>
      <p:sp>
        <p:nvSpPr>
          <p:cNvPr id="7171" name="Sisällön paikkamerkki 2">
            <a:extLst>
              <a:ext uri="{FF2B5EF4-FFF2-40B4-BE49-F238E27FC236}">
                <a16:creationId xmlns:a16="http://schemas.microsoft.com/office/drawing/2014/main" id="{725DAC1D-CFF9-4B0B-88DD-6B479052B0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>
                <a:hlinkClick r:id="rId2"/>
              </a:rPr>
              <a:t>https://opetus.tv/biologia/bi4/verenkiertoelimisto/</a:t>
            </a:r>
            <a:r>
              <a:rPr lang="fi-FI" altLang="fi-FI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isällön paikkamerkki 2">
            <a:extLst>
              <a:ext uri="{FF2B5EF4-FFF2-40B4-BE49-F238E27FC236}">
                <a16:creationId xmlns:a16="http://schemas.microsoft.com/office/drawing/2014/main" id="{AA5C3A73-7FAC-4750-AD93-1932ABB106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sydämen eteisten ja niihin avautuvien laskimoiden välillä ei ole läppärakenteita</a:t>
            </a:r>
          </a:p>
          <a:p>
            <a:r>
              <a:rPr lang="fi-FI" altLang="fi-FI"/>
              <a:t>paine eteisissä aina melko matala, joten verta virtaa takaisin laskimoihin vain vähän</a:t>
            </a:r>
          </a:p>
          <a:p>
            <a:endParaRPr lang="fi-FI" altLang="fi-FI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tsikko 1">
            <a:extLst>
              <a:ext uri="{FF2B5EF4-FFF2-40B4-BE49-F238E27FC236}">
                <a16:creationId xmlns:a16="http://schemas.microsoft.com/office/drawing/2014/main" id="{3C0B8578-D527-4623-8596-B9C448CFEE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Sepelvaltimot ja sydänlaskimot</a:t>
            </a:r>
          </a:p>
        </p:txBody>
      </p:sp>
      <p:sp>
        <p:nvSpPr>
          <p:cNvPr id="26627" name="Sisällön paikkamerkki 2">
            <a:extLst>
              <a:ext uri="{FF2B5EF4-FFF2-40B4-BE49-F238E27FC236}">
                <a16:creationId xmlns:a16="http://schemas.microsoft.com/office/drawing/2014/main" id="{1BCC9383-C332-4DD8-926B-C7CD02A6E8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sydämen pinnalla</a:t>
            </a:r>
          </a:p>
          <a:p>
            <a:r>
              <a:rPr lang="fi-FI" altLang="fi-FI"/>
              <a:t>sepelvaltimot tuovat sydänlihakselle happea ja ravinteita</a:t>
            </a:r>
          </a:p>
          <a:p>
            <a:r>
              <a:rPr lang="fi-FI" altLang="fi-FI"/>
              <a:t>sepellaskimot (sydänlaskimot) vievät sydänlihassolujen aineenvaihduntatuotteita pois sydämestä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isällön paikkamerkki 2">
            <a:extLst>
              <a:ext uri="{FF2B5EF4-FFF2-40B4-BE49-F238E27FC236}">
                <a16:creationId xmlns:a16="http://schemas.microsoft.com/office/drawing/2014/main" id="{99C362F7-AA0A-4819-A736-07AA02D6B3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sepelvaltimot alkavat aortan tyvestä</a:t>
            </a:r>
          </a:p>
          <a:p>
            <a:r>
              <a:rPr lang="fi-FI" altLang="fi-FI"/>
              <a:t>oikeanpuoleisella sepelvaltimolla yksi päähaara, joka vie verta pääasiassa oikeaan eteiseen ja kammioon sekä kammioväliseinämän takaosaan</a:t>
            </a:r>
          </a:p>
          <a:p>
            <a:r>
              <a:rPr lang="fi-FI" altLang="fi-FI"/>
              <a:t>vasen sepelvaltimo jakaantuu kahdeksi päähaaraksi, joista toinen kulkee sydämen etupuolella kammioväliseinämän kohdalla ja toinen kiertää sydämen taakse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isällön paikkamerkki 2">
            <a:extLst>
              <a:ext uri="{FF2B5EF4-FFF2-40B4-BE49-F238E27FC236}">
                <a16:creationId xmlns:a16="http://schemas.microsoft.com/office/drawing/2014/main" id="{9555EE9B-BF7D-47E8-B905-4E52D2BA02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sydänlaskimot yhtyvät sydämen takana sepelpoukamaksi, jonka kautta 60 % sydämen pinnalla kiertäneestä verestä palaa oikeaan eteiseen. Loput 40 % palaa eteisiin ja kammioihin erillisten pikkulaskimoiden kautta.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7BE28B-0C30-4AE6-AE41-6C8B550F7D6E}"/>
              </a:ext>
            </a:extLst>
          </p:cNvPr>
          <p:cNvSpPr txBox="1">
            <a:spLocks noGrp="1"/>
          </p:cNvSpPr>
          <p:nvPr/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</p:spPr>
        <p:txBody>
          <a:bodyPr anchor="b"/>
          <a:lstStyle/>
          <a:p>
            <a:pPr algn="r" eaLnBrk="1" hangingPunct="1">
              <a:defRPr/>
            </a:pPr>
            <a:fld id="{B1D16728-1BBD-46F3-B338-25B24ED18CC3}" type="datetime1">
              <a:rPr lang="fi-FI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Arial" charset="0"/>
              </a:rPr>
              <a:pPr algn="r" eaLnBrk="1" hangingPunct="1">
                <a:defRPr/>
              </a:pPr>
              <a:t>12.1.2021</a:t>
            </a:fld>
            <a:endParaRPr lang="fi-FI" sz="1200">
              <a:solidFill>
                <a:schemeClr val="bg2">
                  <a:shade val="50000"/>
                  <a:satMod val="20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9699" name="Dian numeron paikkamerkki 5">
            <a:extLst>
              <a:ext uri="{FF2B5EF4-FFF2-40B4-BE49-F238E27FC236}">
                <a16:creationId xmlns:a16="http://schemas.microsoft.com/office/drawing/2014/main" id="{F70389D7-AC81-48F3-B2DF-0A70CDE27624}"/>
              </a:ext>
            </a:extLst>
          </p:cNvPr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9455454B-B548-4420-A5A0-A3096D26E6F3}" type="slidenum">
              <a:rPr lang="fi-FI" altLang="fi-FI" sz="1200">
                <a:solidFill>
                  <a:srgbClr val="2F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fi-FI" altLang="fi-FI" sz="1200">
              <a:solidFill>
                <a:srgbClr val="2F2F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45535C71-BE38-48B3-835E-22D04705F59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fi-FI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Verenkiertoon vaikuttavat tekijät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34FF15E-9D1F-4B79-8104-56FD073A76F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70013" y="1993900"/>
            <a:ext cx="7313612" cy="3948113"/>
          </a:xfrm>
        </p:spPr>
        <p:txBody>
          <a:bodyPr>
            <a:normAutofit lnSpcReduction="10000"/>
          </a:bodyPr>
          <a:lstStyle/>
          <a:p>
            <a:pPr marL="365125" indent="-282575" eaLnBrk="1" hangingPunct="1">
              <a:lnSpc>
                <a:spcPct val="80000"/>
              </a:lnSpc>
              <a:defRPr/>
            </a:pPr>
            <a:r>
              <a:rPr lang="fi-FI"/>
              <a:t>Sydämen rakenne ja toiminta</a:t>
            </a:r>
          </a:p>
          <a:p>
            <a:pPr marL="365125" indent="-282575" eaLnBrk="1" hangingPunct="1">
              <a:lnSpc>
                <a:spcPct val="80000"/>
              </a:lnSpc>
              <a:defRPr/>
            </a:pPr>
            <a:r>
              <a:rPr lang="fi-FI"/>
              <a:t>Pieni ja iso verenkierto</a:t>
            </a:r>
          </a:p>
          <a:p>
            <a:pPr marL="365125" indent="-282575" eaLnBrk="1" hangingPunct="1">
              <a:lnSpc>
                <a:spcPct val="80000"/>
              </a:lnSpc>
              <a:defRPr/>
            </a:pPr>
            <a:r>
              <a:rPr lang="fi-FI"/>
              <a:t>Verisuoniston kunto</a:t>
            </a:r>
          </a:p>
          <a:p>
            <a:pPr marL="365125" indent="-282575" eaLnBrk="1" hangingPunct="1">
              <a:lnSpc>
                <a:spcPct val="80000"/>
              </a:lnSpc>
              <a:defRPr/>
            </a:pPr>
            <a:r>
              <a:rPr lang="fi-FI"/>
              <a:t>Verivolyymi</a:t>
            </a:r>
          </a:p>
          <a:p>
            <a:pPr marL="365125" indent="-282575" eaLnBrk="1" hangingPunct="1">
              <a:lnSpc>
                <a:spcPct val="80000"/>
              </a:lnSpc>
              <a:defRPr/>
            </a:pPr>
            <a:r>
              <a:rPr lang="fi-FI"/>
              <a:t>Elämäntavat (liikunta, ruokavalio)</a:t>
            </a:r>
          </a:p>
          <a:p>
            <a:pPr marL="365125" indent="-282575" eaLnBrk="1" hangingPunct="1">
              <a:lnSpc>
                <a:spcPct val="80000"/>
              </a:lnSpc>
              <a:defRPr/>
            </a:pPr>
            <a:r>
              <a:rPr lang="fi-FI"/>
              <a:t>Ikä</a:t>
            </a:r>
          </a:p>
          <a:p>
            <a:pPr marL="365125" indent="-282575" eaLnBrk="1" hangingPunct="1">
              <a:lnSpc>
                <a:spcPct val="80000"/>
              </a:lnSpc>
              <a:defRPr/>
            </a:pPr>
            <a:r>
              <a:rPr lang="fi-FI"/>
              <a:t>Hormonaaliset tekijät</a:t>
            </a:r>
          </a:p>
          <a:p>
            <a:pPr marL="365125" indent="-282575" eaLnBrk="1" hangingPunct="1">
              <a:lnSpc>
                <a:spcPct val="80000"/>
              </a:lnSpc>
              <a:defRPr/>
            </a:pPr>
            <a:r>
              <a:rPr lang="fi-FI"/>
              <a:t>Hermostolliset tekijät</a:t>
            </a:r>
          </a:p>
          <a:p>
            <a:pPr marL="365125" indent="-282575" eaLnBrk="1" hangingPunct="1">
              <a:lnSpc>
                <a:spcPct val="80000"/>
              </a:lnSpc>
              <a:defRPr/>
            </a:pPr>
            <a:r>
              <a:rPr lang="fi-FI"/>
              <a:t>Psyykkiset tekijät</a:t>
            </a:r>
          </a:p>
          <a:p>
            <a:pPr marL="365125" indent="-282575" eaLnBrk="1" hangingPunct="1">
              <a:lnSpc>
                <a:spcPct val="80000"/>
              </a:lnSpc>
              <a:defRPr/>
            </a:pPr>
            <a:endParaRPr lang="fi-FI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0F325E-69EF-4ED8-A1D7-8EED5AE4E437}"/>
              </a:ext>
            </a:extLst>
          </p:cNvPr>
          <p:cNvSpPr txBox="1">
            <a:spLocks noGrp="1"/>
          </p:cNvSpPr>
          <p:nvPr/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</p:spPr>
        <p:txBody>
          <a:bodyPr anchor="b"/>
          <a:lstStyle/>
          <a:p>
            <a:pPr algn="r" eaLnBrk="1" hangingPunct="1">
              <a:defRPr/>
            </a:pPr>
            <a:fld id="{6364B4B9-909F-4698-9AC3-2DF4F696C30D}" type="datetime1">
              <a:rPr lang="fi-FI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Arial" charset="0"/>
              </a:rPr>
              <a:pPr algn="r" eaLnBrk="1" hangingPunct="1">
                <a:defRPr/>
              </a:pPr>
              <a:t>12.1.2021</a:t>
            </a:fld>
            <a:endParaRPr lang="fi-FI" sz="1200">
              <a:solidFill>
                <a:schemeClr val="bg2">
                  <a:shade val="50000"/>
                  <a:satMod val="20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30723" name="Dian numeron paikkamerkki 5">
            <a:extLst>
              <a:ext uri="{FF2B5EF4-FFF2-40B4-BE49-F238E27FC236}">
                <a16:creationId xmlns:a16="http://schemas.microsoft.com/office/drawing/2014/main" id="{D8465FC2-26D3-4B52-9012-AEF13A976F73}"/>
              </a:ext>
            </a:extLst>
          </p:cNvPr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73011931-168F-4D1A-BE77-CD6679F99729}" type="slidenum">
              <a:rPr lang="fi-FI" altLang="fi-FI" sz="1200">
                <a:solidFill>
                  <a:srgbClr val="2F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fi-FI" altLang="fi-FI" sz="1200">
              <a:solidFill>
                <a:srgbClr val="2F2F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42459BBE-74DC-4433-AFEA-146D0EC9C45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fi-FI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Verenkierron riittävyyden tarkastelu</a:t>
            </a: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A9B40C30-50A2-4601-9716-3BE209D4B80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70013" y="1773238"/>
            <a:ext cx="7313612" cy="4464050"/>
          </a:xfrm>
        </p:spPr>
        <p:txBody>
          <a:bodyPr/>
          <a:lstStyle/>
          <a:p>
            <a:pPr marL="365125" indent="-282575" eaLnBrk="1" hangingPunct="1">
              <a:lnSpc>
                <a:spcPct val="90000"/>
              </a:lnSpc>
            </a:pPr>
            <a:r>
              <a:rPr lang="fi-FI" altLang="fi-FI" sz="2500"/>
              <a:t>Keuhkot: riittävä keuhkoverenkierto ylläpitää kaasujenvaihtoa</a:t>
            </a:r>
          </a:p>
          <a:p>
            <a:pPr marL="365125" indent="-282575" eaLnBrk="1" hangingPunct="1">
              <a:lnSpc>
                <a:spcPct val="90000"/>
              </a:lnSpc>
            </a:pPr>
            <a:r>
              <a:rPr lang="fi-FI" altLang="fi-FI" sz="2500"/>
              <a:t>Sydän: riittävä sepelvaltimokierto ylläpitää pumppaustoimintaa</a:t>
            </a:r>
          </a:p>
          <a:p>
            <a:pPr marL="365125" indent="-282575" eaLnBrk="1" hangingPunct="1">
              <a:lnSpc>
                <a:spcPct val="90000"/>
              </a:lnSpc>
            </a:pPr>
            <a:r>
              <a:rPr lang="fi-FI" altLang="fi-FI" sz="2500"/>
              <a:t>Aivot: riittävä aivoverenkierto ylläpitää tajuntaa</a:t>
            </a:r>
          </a:p>
          <a:p>
            <a:pPr marL="365125" indent="-282575" eaLnBrk="1" hangingPunct="1">
              <a:lnSpc>
                <a:spcPct val="90000"/>
              </a:lnSpc>
            </a:pPr>
            <a:r>
              <a:rPr lang="fi-FI" altLang="fi-FI" sz="2500"/>
              <a:t>Munuaiset: riittävä munuaisverenkierto ylläpitää virtsan eritystä</a:t>
            </a:r>
          </a:p>
          <a:p>
            <a:pPr marL="365125" indent="-282575" eaLnBrk="1" hangingPunct="1">
              <a:lnSpc>
                <a:spcPct val="90000"/>
              </a:lnSpc>
            </a:pPr>
            <a:r>
              <a:rPr lang="fi-FI" altLang="fi-FI" sz="2500"/>
              <a:t>Suolisto: riittävä suolistoverenkierto turvaa ravintoaineiden imeytymisen ja kuona-aineiden poistumisen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810866B-7082-4533-B1CE-66A50551BF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260350"/>
            <a:ext cx="7313612" cy="936625"/>
          </a:xfrm>
        </p:spPr>
        <p:txBody>
          <a:bodyPr/>
          <a:lstStyle/>
          <a:p>
            <a:pPr eaLnBrk="1" hangingPunct="1"/>
            <a:r>
              <a:rPr lang="fi-FI" altLang="fi-FI"/>
              <a:t>Sydämen toiminta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78E87D0-894D-49BF-BD9E-718C4EF6DF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4410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2500"/>
              <a:t>Sydämen toimintakierron eli syklin kaksi vaihetta; supistumisvaihe </a:t>
            </a:r>
            <a:r>
              <a:rPr lang="fi-FI" altLang="fi-FI" sz="2500" i="1"/>
              <a:t>SYSTOLE</a:t>
            </a:r>
            <a:r>
              <a:rPr lang="fi-FI" altLang="fi-FI" sz="2500"/>
              <a:t> ja lepovaihe </a:t>
            </a:r>
            <a:r>
              <a:rPr lang="fi-FI" altLang="fi-FI" sz="2500" i="1"/>
              <a:t>DIASTOLE</a:t>
            </a:r>
          </a:p>
          <a:p>
            <a:pPr eaLnBrk="1" hangingPunct="1">
              <a:lnSpc>
                <a:spcPct val="90000"/>
              </a:lnSpc>
            </a:pPr>
            <a:endParaRPr lang="fi-FI" altLang="fi-FI" sz="2500" i="1"/>
          </a:p>
          <a:p>
            <a:pPr eaLnBrk="1" hangingPunct="1">
              <a:lnSpc>
                <a:spcPct val="90000"/>
              </a:lnSpc>
            </a:pPr>
            <a:r>
              <a:rPr lang="fi-FI" altLang="fi-FI" sz="2500" i="1"/>
              <a:t>Supistumisen saa aikaiseksi sähköinen impulssi (sinussolmuke)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i-FI" altLang="fi-FI" sz="2100" i="1"/>
              <a:t>sinussolmuke oikean eteisen takaseinämässä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i-FI" altLang="fi-FI" sz="2100" i="1"/>
              <a:t>sinussolmukkeesta lähtee eteisten ja kammioiden seinämiin johtorata, joka välittää supistumiskäskyn</a:t>
            </a:r>
          </a:p>
          <a:p>
            <a:pPr eaLnBrk="1" hangingPunct="1">
              <a:lnSpc>
                <a:spcPct val="90000"/>
              </a:lnSpc>
            </a:pPr>
            <a:endParaRPr lang="fi-FI" altLang="fi-FI" sz="2500"/>
          </a:p>
          <a:p>
            <a:pPr eaLnBrk="1" hangingPunct="1">
              <a:lnSpc>
                <a:spcPct val="90000"/>
              </a:lnSpc>
            </a:pPr>
            <a:r>
              <a:rPr lang="fi-FI" altLang="fi-FI" sz="2500"/>
              <a:t>Toimintaa säätelee tahdosta riippumaton autonominen hermosto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fi-FI" altLang="fi-FI" sz="2500" i="1"/>
          </a:p>
          <a:p>
            <a:pPr marL="40005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fi-FI" altLang="fi-FI" sz="1800" i="1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tsikko 1">
            <a:extLst>
              <a:ext uri="{FF2B5EF4-FFF2-40B4-BE49-F238E27FC236}">
                <a16:creationId xmlns:a16="http://schemas.microsoft.com/office/drawing/2014/main" id="{A16948EB-B3F7-4B61-8E27-89F211C040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Sydämen johtoratajärjestelmä</a:t>
            </a:r>
          </a:p>
        </p:txBody>
      </p:sp>
      <p:pic>
        <p:nvPicPr>
          <p:cNvPr id="33795" name="Sisällön paikkamerkki 3">
            <a:extLst>
              <a:ext uri="{FF2B5EF4-FFF2-40B4-BE49-F238E27FC236}">
                <a16:creationId xmlns:a16="http://schemas.microsoft.com/office/drawing/2014/main" id="{7D28C6BF-C747-4BD9-A75E-C27F1F951CC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2825" y="1827213"/>
            <a:ext cx="5487988" cy="4114800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isällön paikkamerkki 2">
            <a:extLst>
              <a:ext uri="{FF2B5EF4-FFF2-40B4-BE49-F238E27FC236}">
                <a16:creationId xmlns:a16="http://schemas.microsoft.com/office/drawing/2014/main" id="{943224B1-208F-462E-B394-CB3C1399F0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70013" y="1341438"/>
            <a:ext cx="7313612" cy="4600575"/>
          </a:xfrm>
        </p:spPr>
        <p:txBody>
          <a:bodyPr/>
          <a:lstStyle/>
          <a:p>
            <a:pPr marL="742950" lvl="2" indent="-3429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800"/>
              <a:t> </a:t>
            </a:r>
            <a:endParaRPr lang="fi-FI" altLang="fi-FI" sz="2500" i="1"/>
          </a:p>
          <a:p>
            <a:pPr eaLnBrk="1" hangingPunct="1">
              <a:lnSpc>
                <a:spcPct val="90000"/>
              </a:lnSpc>
            </a:pPr>
            <a:r>
              <a:rPr lang="fi-FI" altLang="fi-FI" sz="2400"/>
              <a:t>Supistusvaiheessa (</a:t>
            </a:r>
            <a:r>
              <a:rPr lang="fi-FI" altLang="fi-FI" sz="2400" i="1"/>
              <a:t>systole</a:t>
            </a:r>
            <a:r>
              <a:rPr lang="fi-FI" altLang="fi-FI" sz="2400"/>
              <a:t>) oikea ja vasen kammio pumppaavat verta eteenpäin. Keuhkovaltimoläppä oikealla ja aorttaläppä vasemmalla avautuvat päästäen veren virtaamaan; vastaavasti kolmiliuska- ja hiippaläppä sulkeutuvat estäen verta virtaamasta taaksepäin kammioista eteisiin.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fi-FI" altLang="fi-FI" sz="2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isällön paikkamerkki 2">
            <a:extLst>
              <a:ext uri="{FF2B5EF4-FFF2-40B4-BE49-F238E27FC236}">
                <a16:creationId xmlns:a16="http://schemas.microsoft.com/office/drawing/2014/main" id="{DD098711-F702-43C8-8C07-2E12ACFDC7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400"/>
              <a:t>Systolen päätyttyä supistuneet kammiot alkavat uudelleen laajentua. Alkaa täyttymisvaihe (</a:t>
            </a:r>
            <a:r>
              <a:rPr lang="fi-FI" altLang="fi-FI" sz="2400" i="1"/>
              <a:t>diastole</a:t>
            </a:r>
            <a:r>
              <a:rPr lang="fi-FI" altLang="fi-FI" sz="2400"/>
              <a:t>). Laajenevat kammiot imevät verta eteisistä, joihin sitä on kertynyt systolen aikana. Kammioiden täyttyminen ei ole pelkästään passiivista, paine-erosta johtuvaa, vaan laajeneminen on aktiivinen, energiaa kuluttava tapahtuma. Kolmiliuska- ja hiippaläppä avautuvat sallien virtauksen eteisistä kammioihin. Keuhkovaltimo- ja aorttaläppä sulkeutuvat estäen jo pumpatun veren valumisen taaksepäin takaisin kammioihin.</a:t>
            </a:r>
            <a:r>
              <a:rPr lang="fi-FI" altLang="fi-FI"/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>
            <a:extLst>
              <a:ext uri="{FF2B5EF4-FFF2-40B4-BE49-F238E27FC236}">
                <a16:creationId xmlns:a16="http://schemas.microsoft.com/office/drawing/2014/main" id="{0FF2F8DB-150C-41AA-AD13-8DEC3DD454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Verenkiertoelimistö</a:t>
            </a:r>
          </a:p>
        </p:txBody>
      </p:sp>
      <p:sp>
        <p:nvSpPr>
          <p:cNvPr id="8195" name="Sisällön paikkamerkki 2">
            <a:extLst>
              <a:ext uri="{FF2B5EF4-FFF2-40B4-BE49-F238E27FC236}">
                <a16:creationId xmlns:a16="http://schemas.microsoft.com/office/drawing/2014/main" id="{EC9961F4-3513-4D69-96CA-E773CD6173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400"/>
              <a:t>Verenkiertoelimistön keskeiset osat ovat sydän, valtimot, hiussuonet ja laskimot. </a:t>
            </a:r>
          </a:p>
          <a:p>
            <a:r>
              <a:rPr lang="fi-FI" altLang="fi-FI" sz="2400"/>
              <a:t>Sydän on lihaspumppu, joka pumppaa laskimoista tulevan veren valtimoihin ja hiussuoniin, joissa tapahtuu aineiden vaihto veren ja solujen välillä. </a:t>
            </a:r>
          </a:p>
          <a:p>
            <a:r>
              <a:rPr lang="fi-FI" altLang="fi-FI" sz="2400"/>
              <a:t>Hiussuonista veri kerääntyy laskimoihin. Laskimot kuljettavat veren takaisin sydämeen. </a:t>
            </a:r>
          </a:p>
          <a:p>
            <a:r>
              <a:rPr lang="fi-FI" altLang="fi-FI" sz="2400"/>
              <a:t>Imunestekierto täydentää verenkiertoa keräämällä verestä kudoksiin tihkuneen nesteen takaisin laskimoihin.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81156FD3-F318-4B94-BE7E-6BBF15A4DD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966788"/>
          </a:xfrm>
        </p:spPr>
        <p:txBody>
          <a:bodyPr/>
          <a:lstStyle/>
          <a:p>
            <a:pPr eaLnBrk="1" hangingPunct="1"/>
            <a:r>
              <a:rPr lang="fi-FI" altLang="fi-FI"/>
              <a:t>Sydänäänet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65ED1FF3-F9F6-4935-949F-4BAADB62A8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4625975"/>
          </a:xfrm>
        </p:spPr>
        <p:txBody>
          <a:bodyPr/>
          <a:lstStyle/>
          <a:p>
            <a:pPr eaLnBrk="1" hangingPunct="1"/>
            <a:r>
              <a:rPr lang="fi-FI" altLang="fi-FI"/>
              <a:t>Ensimmäinen sydänääni kammiosystolen aikana</a:t>
            </a:r>
          </a:p>
          <a:p>
            <a:pPr eaLnBrk="1" hangingPunct="1"/>
            <a:r>
              <a:rPr lang="fi-FI" altLang="fi-FI"/>
              <a:t>Johtuu eteis-kammioläppien sulkeutumisesta</a:t>
            </a:r>
          </a:p>
          <a:p>
            <a:pPr eaLnBrk="1" hangingPunct="1"/>
            <a:r>
              <a:rPr lang="fi-FI" altLang="fi-FI"/>
              <a:t>Toinen sydänääni kuuluu kammiosystolen päättyessä ja johtuu kammio-valtimoläppien sulkeutumisesta.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Otsikko 1">
            <a:extLst>
              <a:ext uri="{FF2B5EF4-FFF2-40B4-BE49-F238E27FC236}">
                <a16:creationId xmlns:a16="http://schemas.microsoft.com/office/drawing/2014/main" id="{0202A18E-20DF-496D-89E4-0FBC89EA82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Verenpaine (RR)</a:t>
            </a:r>
          </a:p>
        </p:txBody>
      </p:sp>
      <p:sp>
        <p:nvSpPr>
          <p:cNvPr id="37891" name="Sisällön paikkamerkki 2">
            <a:extLst>
              <a:ext uri="{FF2B5EF4-FFF2-40B4-BE49-F238E27FC236}">
                <a16:creationId xmlns:a16="http://schemas.microsoft.com/office/drawing/2014/main" id="{73D37D76-3FDB-4DF2-B682-7D1C770EB7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sydänlihaksen supistuminen (systole) saa aikaan verenpaineen, jota valtimot ylläpitävät</a:t>
            </a:r>
          </a:p>
          <a:p>
            <a:r>
              <a:rPr lang="fi-FI" altLang="fi-FI"/>
              <a:t>veri virtaa korkeamman paineen alueelta matalamman paineen alueelle ja leviää ympäri elimistöä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isällön paikkamerkki 2">
            <a:extLst>
              <a:ext uri="{FF2B5EF4-FFF2-40B4-BE49-F238E27FC236}">
                <a16:creationId xmlns:a16="http://schemas.microsoft.com/office/drawing/2014/main" id="{1835AD34-36F3-40BF-AD07-EE555DDA31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verenpaine korkein ison verenkierron valtimoissa</a:t>
            </a:r>
          </a:p>
          <a:p>
            <a:r>
              <a:rPr lang="fi-FI" altLang="fi-FI"/>
              <a:t>pienen verenkierron valtimoiden paine on alhaisempi (keuhkot lähellä sydäntä eikä veren tarvitse edetä pitkää matkaa)</a:t>
            </a:r>
          </a:p>
          <a:p>
            <a:r>
              <a:rPr lang="fi-FI" altLang="fi-FI"/>
              <a:t>laskimosuonissa paine alhainen sekä isossa että pienessä verenkierrossa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isällön paikkamerkki 2">
            <a:extLst>
              <a:ext uri="{FF2B5EF4-FFF2-40B4-BE49-F238E27FC236}">
                <a16:creationId xmlns:a16="http://schemas.microsoft.com/office/drawing/2014/main" id="{DEBEA17D-718A-4277-A869-907D8E13BA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RR mitataan sydämen tasolta olkavarresta painovoiman vaikutuksen poistamiseksi</a:t>
            </a:r>
          </a:p>
          <a:p>
            <a:r>
              <a:rPr lang="fi-FI" altLang="fi-FI"/>
              <a:t>sydämen yläpuolella olevissa valtimoissa paine matalampi ja alapuolella olevissa valtimoissa korkeampi kuin sydämen tasosta mitattuna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isällön paikkamerkki 2">
            <a:extLst>
              <a:ext uri="{FF2B5EF4-FFF2-40B4-BE49-F238E27FC236}">
                <a16:creationId xmlns:a16="http://schemas.microsoft.com/office/drawing/2014/main" id="{965B59B5-C79D-4000-AE86-86B6FBFE48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verenpainelukemassa ensimmäinen luku kertoo systolisen eli sydämen supistumisvaiheen aikaisen paineen (=yläpaine)</a:t>
            </a:r>
          </a:p>
          <a:p>
            <a:r>
              <a:rPr lang="fi-FI" altLang="fi-FI"/>
              <a:t>jälkimmäinen luku kertoo diastolisen eli lepo-/rentoutumisvaiheen aikaisen paineen (=alapaine)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Otsikko 1">
            <a:extLst>
              <a:ext uri="{FF2B5EF4-FFF2-40B4-BE49-F238E27FC236}">
                <a16:creationId xmlns:a16="http://schemas.microsoft.com/office/drawing/2014/main" id="{363C5072-81E9-4D8C-B044-7D25AD327D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Verenpaineeseen vaikuttaa</a:t>
            </a:r>
          </a:p>
        </p:txBody>
      </p:sp>
      <p:sp>
        <p:nvSpPr>
          <p:cNvPr id="41987" name="Sisällön paikkamerkki 2">
            <a:extLst>
              <a:ext uri="{FF2B5EF4-FFF2-40B4-BE49-F238E27FC236}">
                <a16:creationId xmlns:a16="http://schemas.microsoft.com/office/drawing/2014/main" id="{697D1D23-F6A2-43D3-A8F4-F5E721EDCC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seinämien kimmoisuus -&gt; vanhetessa kimmoisuuden menetys -&gt; syst. paine nousee</a:t>
            </a:r>
          </a:p>
          <a:p>
            <a:r>
              <a:rPr lang="fi-FI" altLang="fi-FI"/>
              <a:t>vastusta lisäävät tekijät (mm. valtimoiden seinämien plakki) -&gt; RR nousee</a:t>
            </a:r>
          </a:p>
          <a:p>
            <a:endParaRPr lang="fi-FI" altLang="fi-FI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Otsikko 1">
            <a:extLst>
              <a:ext uri="{FF2B5EF4-FFF2-40B4-BE49-F238E27FC236}">
                <a16:creationId xmlns:a16="http://schemas.microsoft.com/office/drawing/2014/main" id="{B2E54E76-422A-4597-A3EB-15C8004640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Pulssi</a:t>
            </a:r>
          </a:p>
        </p:txBody>
      </p:sp>
      <p:sp>
        <p:nvSpPr>
          <p:cNvPr id="43011" name="Sisällön paikkamerkki 2">
            <a:extLst>
              <a:ext uri="{FF2B5EF4-FFF2-40B4-BE49-F238E27FC236}">
                <a16:creationId xmlns:a16="http://schemas.microsoft.com/office/drawing/2014/main" id="{7392F645-34F2-4468-B548-E97D929668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syntyy, kun vasen kammio pumppaa verta aorttaan</a:t>
            </a:r>
          </a:p>
          <a:p>
            <a:r>
              <a:rPr lang="fi-FI" altLang="fi-FI"/>
              <a:t>veren syöksähtäessä kammiosta aorttaan aortan paine nousee ja sen seinämä venyy </a:t>
            </a:r>
          </a:p>
          <a:p>
            <a:r>
              <a:rPr lang="fi-FI" altLang="fi-FI"/>
              <a:t>paineaalto saa valtimoiden seinämät laajenemaan ja paineaallon edetessä aaltomainen valtimoseinämän liike leviää koko valtimoverkostoon -&gt; aaltoliike tuntuu pulssina ihon pinnalla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Otsikko 1">
            <a:extLst>
              <a:ext uri="{FF2B5EF4-FFF2-40B4-BE49-F238E27FC236}">
                <a16:creationId xmlns:a16="http://schemas.microsoft.com/office/drawing/2014/main" id="{6C33365D-69AB-4401-A2CF-1CF3683218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Pulssin tunnustelu</a:t>
            </a:r>
          </a:p>
        </p:txBody>
      </p:sp>
      <p:sp>
        <p:nvSpPr>
          <p:cNvPr id="44035" name="Sisällön paikkamerkki 2">
            <a:extLst>
              <a:ext uri="{FF2B5EF4-FFF2-40B4-BE49-F238E27FC236}">
                <a16:creationId xmlns:a16="http://schemas.microsoft.com/office/drawing/2014/main" id="{0CDA43EF-C9D1-468F-8195-53E9466EA7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>
                <a:hlinkClick r:id="rId2"/>
              </a:rPr>
              <a:t>http://www.aivoliitto.fi/files/1252/TP_yleisesite_130x190_ORG.pdf</a:t>
            </a:r>
            <a:r>
              <a:rPr lang="fi-FI" altLang="fi-FI"/>
              <a:t>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Otsikko 1">
            <a:extLst>
              <a:ext uri="{FF2B5EF4-FFF2-40B4-BE49-F238E27FC236}">
                <a16:creationId xmlns:a16="http://schemas.microsoft.com/office/drawing/2014/main" id="{1A8795FE-4EB9-4001-857B-EAA1BB6A38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Veri</a:t>
            </a:r>
          </a:p>
        </p:txBody>
      </p:sp>
      <p:sp>
        <p:nvSpPr>
          <p:cNvPr id="45059" name="Sisällön paikkamerkki 2">
            <a:extLst>
              <a:ext uri="{FF2B5EF4-FFF2-40B4-BE49-F238E27FC236}">
                <a16:creationId xmlns:a16="http://schemas.microsoft.com/office/drawing/2014/main" id="{C47E6D90-D635-4AA9-BC77-8C4639B73E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Veren mukana happi, Co2, ravinto-aineet, hormonit, lääkeaineet</a:t>
            </a:r>
          </a:p>
          <a:p>
            <a:pPr eaLnBrk="1" hangingPunct="1"/>
            <a:r>
              <a:rPr lang="fi-FI" altLang="fi-FI"/>
              <a:t>Tasaa nopeasti elimistön eri osien lämpötila- ja happamuuseroja</a:t>
            </a:r>
          </a:p>
          <a:p>
            <a:pPr eaLnBrk="1" hangingPunct="1"/>
            <a:r>
              <a:rPr lang="fi-FI" altLang="fi-FI"/>
              <a:t>Plasma+ verisolut (punasolut, valkosolut ja verihiutaleet)</a:t>
            </a:r>
          </a:p>
          <a:p>
            <a:pPr eaLnBrk="1" hangingPunct="1"/>
            <a:r>
              <a:rPr lang="fi-FI" altLang="fi-FI"/>
              <a:t>Veriryhmät perustuvat punasolujen pinnalla oleviin rakenteisiin</a:t>
            </a:r>
          </a:p>
          <a:p>
            <a:pPr eaLnBrk="1" hangingPunct="1"/>
            <a:endParaRPr lang="fi-FI" altLang="fi-FI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Otsikko 1">
            <a:extLst>
              <a:ext uri="{FF2B5EF4-FFF2-40B4-BE49-F238E27FC236}">
                <a16:creationId xmlns:a16="http://schemas.microsoft.com/office/drawing/2014/main" id="{21FB2CF3-8E07-42F4-B9E7-E5C27BEA68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Veri</a:t>
            </a:r>
          </a:p>
        </p:txBody>
      </p:sp>
      <p:sp>
        <p:nvSpPr>
          <p:cNvPr id="47107" name="Sisällön paikkamerkki 2">
            <a:extLst>
              <a:ext uri="{FF2B5EF4-FFF2-40B4-BE49-F238E27FC236}">
                <a16:creationId xmlns:a16="http://schemas.microsoft.com/office/drawing/2014/main" id="{032EFFDA-AC87-4E25-8D13-73924CC7F9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noin 6-8% painostamme</a:t>
            </a:r>
          </a:p>
          <a:p>
            <a:r>
              <a:rPr lang="fi-FI" altLang="fi-FI"/>
              <a:t>aikuisen verimäärä 4-5 litraa</a:t>
            </a:r>
          </a:p>
          <a:p>
            <a:r>
              <a:rPr lang="fi-FI" altLang="fi-FI"/>
              <a:t>puolet plasmaa ja puolet verisoluja</a:t>
            </a:r>
          </a:p>
          <a:p>
            <a:r>
              <a:rPr lang="fi-FI" altLang="fi-FI">
                <a:sym typeface="Wingdings" panose="05000000000000000000" pitchFamily="2" charset="2"/>
              </a:rPr>
              <a:t>plasmasta 91% vettä, 7% proteiinit, muita 2%)</a:t>
            </a:r>
            <a:endParaRPr lang="fi-FI" altLang="fi-F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Sisällön paikkamerkki 3" descr="iso-ja-pieni-verenkierto.jpg">
            <a:extLst>
              <a:ext uri="{FF2B5EF4-FFF2-40B4-BE49-F238E27FC236}">
                <a16:creationId xmlns:a16="http://schemas.microsoft.com/office/drawing/2014/main" id="{0322772F-7258-4076-85EB-AA96B35B421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1827213"/>
            <a:ext cx="4445000" cy="4114800"/>
          </a:xfr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isällön paikkamerkki 2">
            <a:extLst>
              <a:ext uri="{FF2B5EF4-FFF2-40B4-BE49-F238E27FC236}">
                <a16:creationId xmlns:a16="http://schemas.microsoft.com/office/drawing/2014/main" id="{57E82393-07E3-471D-90D6-1836DA9E5F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punasolut </a:t>
            </a:r>
            <a:r>
              <a:rPr lang="fi-FI" altLang="fi-FI">
                <a:sym typeface="Wingdings" panose="05000000000000000000" pitchFamily="2" charset="2"/>
              </a:rPr>
              <a:t> happi</a:t>
            </a:r>
          </a:p>
          <a:p>
            <a:pPr eaLnBrk="1" hangingPunct="1"/>
            <a:r>
              <a:rPr lang="fi-FI" altLang="fi-FI">
                <a:sym typeface="Wingdings" panose="05000000000000000000" pitchFamily="2" charset="2"/>
              </a:rPr>
              <a:t>valkosolut  puolustus</a:t>
            </a:r>
          </a:p>
          <a:p>
            <a:pPr eaLnBrk="1" hangingPunct="1"/>
            <a:r>
              <a:rPr lang="fi-FI" altLang="fi-FI">
                <a:sym typeface="Wingdings" panose="05000000000000000000" pitchFamily="2" charset="2"/>
              </a:rPr>
              <a:t>verihiutaleet  hyytymisjärjestelmä</a:t>
            </a:r>
          </a:p>
          <a:p>
            <a:pPr eaLnBrk="1" hangingPunct="1"/>
            <a:r>
              <a:rPr lang="fi-FI" altLang="fi-FI">
                <a:sym typeface="Wingdings" panose="05000000000000000000" pitchFamily="2" charset="2"/>
              </a:rPr>
              <a:t>kaikki </a:t>
            </a:r>
            <a:r>
              <a:rPr lang="fi-FI" altLang="fi-FI" b="1">
                <a:sym typeface="Wingdings" panose="05000000000000000000" pitchFamily="2" charset="2"/>
              </a:rPr>
              <a:t>verisolut </a:t>
            </a:r>
            <a:r>
              <a:rPr lang="fi-FI" altLang="fi-FI">
                <a:sym typeface="Wingdings" panose="05000000000000000000" pitchFamily="2" charset="2"/>
              </a:rPr>
              <a:t>syntyvät punaisessa luuytimessä olevista veren kantasoluista (vastasyntyneellä melkein kaikissa luissa, aikuisilla litteät luut)</a:t>
            </a:r>
          </a:p>
          <a:p>
            <a:endParaRPr lang="fi-FI" altLang="fi-FI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Otsikko 1">
            <a:extLst>
              <a:ext uri="{FF2B5EF4-FFF2-40B4-BE49-F238E27FC236}">
                <a16:creationId xmlns:a16="http://schemas.microsoft.com/office/drawing/2014/main" id="{338F6BEB-2C2F-4C5C-B130-BB611BD297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Veren koostumus</a:t>
            </a:r>
          </a:p>
        </p:txBody>
      </p:sp>
      <p:sp>
        <p:nvSpPr>
          <p:cNvPr id="49155" name="Sisällön paikkamerkki 2">
            <a:extLst>
              <a:ext uri="{FF2B5EF4-FFF2-40B4-BE49-F238E27FC236}">
                <a16:creationId xmlns:a16="http://schemas.microsoft.com/office/drawing/2014/main" id="{838D55B9-3089-4FC5-9031-EC8323D047E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fi-FI" altLang="fi-FI"/>
              <a:t>Plasma (verineste)</a:t>
            </a:r>
          </a:p>
          <a:p>
            <a:r>
              <a:rPr lang="fi-FI" altLang="fi-FI" sz="2400"/>
              <a:t>vettä 91 %</a:t>
            </a:r>
          </a:p>
          <a:p>
            <a:r>
              <a:rPr lang="fi-FI" altLang="fi-FI" sz="2400"/>
              <a:t>proteiineja 7 %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/>
              <a:t>albumiinit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/>
              <a:t>globuliinit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/>
              <a:t>fibrinogeeni</a:t>
            </a:r>
          </a:p>
          <a:p>
            <a:r>
              <a:rPr lang="fi-FI" altLang="fi-FI" sz="2400"/>
              <a:t>muita aineita 2 %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 sz="2000"/>
              <a:t>suolat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 sz="2000"/>
              <a:t>glukoosi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 sz="2000"/>
              <a:t>amino- ja rasvahapot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 sz="2000"/>
              <a:t>kivennäisaineet</a:t>
            </a:r>
          </a:p>
          <a:p>
            <a:pPr lvl="1">
              <a:buFont typeface="Wingdings" panose="05000000000000000000" pitchFamily="2" charset="2"/>
              <a:buNone/>
            </a:pPr>
            <a:endParaRPr lang="fi-FI" altLang="fi-FI"/>
          </a:p>
          <a:p>
            <a:pPr lvl="1">
              <a:buFont typeface="Wingdings" panose="05000000000000000000" pitchFamily="2" charset="2"/>
              <a:buNone/>
            </a:pPr>
            <a:endParaRPr lang="fi-FI" altLang="fi-FI"/>
          </a:p>
        </p:txBody>
      </p:sp>
      <p:sp>
        <p:nvSpPr>
          <p:cNvPr id="49156" name="Sisällön paikkamerkki 3">
            <a:extLst>
              <a:ext uri="{FF2B5EF4-FFF2-40B4-BE49-F238E27FC236}">
                <a16:creationId xmlns:a16="http://schemas.microsoft.com/office/drawing/2014/main" id="{5977842E-3567-460A-AAE0-85EA6955088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fi-FI" altLang="fi-FI"/>
              <a:t>Verisolut</a:t>
            </a:r>
          </a:p>
          <a:p>
            <a:r>
              <a:rPr lang="fi-FI" altLang="fi-FI" sz="2400"/>
              <a:t>punasolut  &gt;90 %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 sz="2000"/>
              <a:t>hapen kuljetus</a:t>
            </a:r>
          </a:p>
          <a:p>
            <a:r>
              <a:rPr lang="fi-FI" altLang="fi-FI" sz="2400"/>
              <a:t>valkosolut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 sz="2000"/>
              <a:t>puolustus</a:t>
            </a:r>
          </a:p>
          <a:p>
            <a:r>
              <a:rPr lang="fi-FI" altLang="fi-FI" sz="2400"/>
              <a:t>verihiutaleet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altLang="fi-FI" sz="2000"/>
              <a:t>verenvuodon tyrehdyttäminen</a:t>
            </a:r>
          </a:p>
          <a:p>
            <a:endParaRPr lang="fi-FI" altLang="fi-FI" sz="24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Otsikko 1">
            <a:extLst>
              <a:ext uri="{FF2B5EF4-FFF2-40B4-BE49-F238E27FC236}">
                <a16:creationId xmlns:a16="http://schemas.microsoft.com/office/drawing/2014/main" id="{1B583136-C037-420F-B4B1-1FDCD95278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Veren aineosat (tutkimukset)</a:t>
            </a:r>
          </a:p>
        </p:txBody>
      </p:sp>
      <p:sp>
        <p:nvSpPr>
          <p:cNvPr id="51203" name="Sisällön paikkamerkki 2">
            <a:extLst>
              <a:ext uri="{FF2B5EF4-FFF2-40B4-BE49-F238E27FC236}">
                <a16:creationId xmlns:a16="http://schemas.microsoft.com/office/drawing/2014/main" id="{D75D6D96-8FAE-4222-A3E7-BDB8FC00EB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400" b="1"/>
              <a:t>B</a:t>
            </a:r>
            <a:r>
              <a:rPr lang="fi-FI" altLang="fi-FI" sz="2400"/>
              <a:t> (blood) = kokoveri. Tästä mitataan kaikki verisolujen tutkimukset ja hemoglobiini.</a:t>
            </a:r>
          </a:p>
          <a:p>
            <a:r>
              <a:rPr lang="fi-FI" altLang="fi-FI" sz="2400" b="1"/>
              <a:t>E</a:t>
            </a:r>
            <a:r>
              <a:rPr lang="fi-FI" altLang="fi-FI" sz="2400"/>
              <a:t> = punasolut (tulee englanninkielisestä sanasta erythrocyte).</a:t>
            </a:r>
          </a:p>
          <a:p>
            <a:r>
              <a:rPr lang="fi-FI" altLang="fi-FI" sz="2400" b="1"/>
              <a:t>P</a:t>
            </a:r>
            <a:r>
              <a:rPr lang="fi-FI" altLang="fi-FI" sz="2400"/>
              <a:t> = plasma. Lähes kaikki niin sanotut kemialliset veritutkimukset tehdään plasmasta.</a:t>
            </a:r>
          </a:p>
          <a:p>
            <a:r>
              <a:rPr lang="fi-FI" altLang="fi-FI" sz="2400" b="1"/>
              <a:t>S</a:t>
            </a:r>
            <a:r>
              <a:rPr lang="fi-FI" altLang="fi-FI" sz="2400"/>
              <a:t> = seerumi. Seerumia voitaisiin käyttää plasman sijasta lähes kaikissa veritutkimuksissa.</a:t>
            </a:r>
          </a:p>
          <a:p>
            <a:r>
              <a:rPr lang="fi-FI" altLang="fi-FI" sz="2400" b="1"/>
              <a:t>f </a:t>
            </a:r>
            <a:r>
              <a:rPr lang="fi-FI" altLang="fi-FI" sz="2400"/>
              <a:t>näytteen edessä ilmoittaa, että tarvitaan paastonäyte (tulee englanninkielen sanasta fasting).</a:t>
            </a:r>
          </a:p>
          <a:p>
            <a:endParaRPr lang="fi-FI" altLang="fi-FI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89883254-A10C-45DF-85E4-55EAB8DD69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Verisuonet; valtimot (arteria)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C198ABDE-D970-473D-BD58-57A13D18C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Valtimot vievät verta sydämestä poispäin </a:t>
            </a:r>
          </a:p>
          <a:p>
            <a:pPr eaLnBrk="1" hangingPunct="1"/>
            <a:r>
              <a:rPr lang="fi-FI" altLang="fi-FI"/>
              <a:t>Sydämen pumppaus = valtimoiden pulssit</a:t>
            </a:r>
          </a:p>
          <a:p>
            <a:pPr eaLnBrk="1" hangingPunct="1"/>
            <a:r>
              <a:rPr lang="fi-FI" altLang="fi-FI"/>
              <a:t>Ylläpitävät verenpainetta</a:t>
            </a:r>
          </a:p>
          <a:p>
            <a:pPr eaLnBrk="1" hangingPunct="1"/>
            <a:r>
              <a:rPr lang="fi-FI" altLang="fi-FI"/>
              <a:t>Valtimoveri kirkasta, hapettunutta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B7B4D289-2759-4695-B313-017775A26B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Laskimot (venae)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2C2FE41F-14DF-46BE-8A7C-92373BD256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Vievät verta sydämeen päin</a:t>
            </a:r>
          </a:p>
          <a:p>
            <a:pPr eaLnBrk="1" hangingPunct="1"/>
            <a:r>
              <a:rPr lang="fi-FI" altLang="fi-FI"/>
              <a:t>Virtaus pinnallisista laskimoista syviin</a:t>
            </a:r>
          </a:p>
          <a:p>
            <a:pPr eaLnBrk="1" hangingPunct="1"/>
            <a:r>
              <a:rPr lang="fi-FI" altLang="fi-FI"/>
              <a:t>Kaikissa laskimoissa läppiä</a:t>
            </a:r>
          </a:p>
          <a:p>
            <a:pPr eaLnBrk="1" hangingPunct="1"/>
            <a:r>
              <a:rPr lang="fi-FI" altLang="fi-FI"/>
              <a:t>Lihaspumppaus lisää venakiertoa –tärkeää varsinkin jaloissa</a:t>
            </a:r>
          </a:p>
          <a:p>
            <a:pPr eaLnBrk="1" hangingPunct="1"/>
            <a:r>
              <a:rPr lang="fi-FI" altLang="fi-FI"/>
              <a:t>Venoissa ei pulsaatioita</a:t>
            </a:r>
          </a:p>
          <a:p>
            <a:pPr eaLnBrk="1" hangingPunct="1"/>
            <a:r>
              <a:rPr lang="fi-FI" altLang="fi-FI"/>
              <a:t>Merkittävä verivarasto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A95E9C33-D828-402B-BDD4-75D7F0D36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Hiussuonet l. kapillaarit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D672167C-4839-4102-9D45-13656AB24E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2500"/>
              <a:t>Ravinto- ja kuona-aineiden suodatus (endoteeli + tyvikalvo)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500"/>
              <a:t>Kaasujen vaihto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500"/>
              <a:t>Lähes kaikki solut ovat jonkin hiussuonen vieressä/lähistöllä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500"/>
              <a:t>Poikkipinta-ala suurempi kuin valtimoissa </a:t>
            </a:r>
            <a:r>
              <a:rPr lang="fi-FI" altLang="fi-FI" sz="2500">
                <a:sym typeface="Wingdings" panose="05000000000000000000" pitchFamily="2" charset="2"/>
              </a:rPr>
              <a:t> virtaus hitaampaa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500">
                <a:sym typeface="Wingdings" panose="05000000000000000000" pitchFamily="2" charset="2"/>
              </a:rPr>
              <a:t>Verenkierrossa kullakin hetkellä mukana vain osa hiussuonista (pienissä valtimoissa sulkijoita, jotka avautuvat mm. Co2 pitoisuuden sääteleminä)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fi-FI" altLang="fi-FI" sz="25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Otsikko 1">
            <a:extLst>
              <a:ext uri="{FF2B5EF4-FFF2-40B4-BE49-F238E27FC236}">
                <a16:creationId xmlns:a16="http://schemas.microsoft.com/office/drawing/2014/main" id="{EB692C7B-D169-4806-91AF-1D3E5B4ED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Verenkierron ääreisvastus</a:t>
            </a:r>
          </a:p>
        </p:txBody>
      </p:sp>
      <p:sp>
        <p:nvSpPr>
          <p:cNvPr id="55299" name="Sisällön paikkamerkki 2">
            <a:extLst>
              <a:ext uri="{FF2B5EF4-FFF2-40B4-BE49-F238E27FC236}">
                <a16:creationId xmlns:a16="http://schemas.microsoft.com/office/drawing/2014/main" id="{CB5C5ACF-7CA1-486F-A5FA-7ED4FA93DE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Verenpaine on riippuvainen sydämen minuuttitilavuudesta ja ääreisvastuksesta</a:t>
            </a:r>
          </a:p>
          <a:p>
            <a:pPr eaLnBrk="1" hangingPunct="1"/>
            <a:r>
              <a:rPr lang="fi-FI" altLang="fi-FI"/>
              <a:t>Minuuttitilavuus = syke x iskutilavuus</a:t>
            </a:r>
          </a:p>
          <a:p>
            <a:pPr eaLnBrk="1" hangingPunct="1"/>
            <a:r>
              <a:rPr lang="fi-FI" altLang="fi-FI"/>
              <a:t>Perifeerinen vastus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i-FI" altLang="fi-FI" sz="2800"/>
              <a:t>- suonen läpimitta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i-FI" altLang="fi-FI" sz="2800"/>
              <a:t>- veren viskositeetti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i-FI" altLang="fi-FI" sz="2800"/>
              <a:t>- verimäärä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71764FFA-CE69-428A-B2F1-6E923917C4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Tutkimuksia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5366A18B-2B39-4E3A-84E9-6C19000A8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Koronaariangiografia</a:t>
            </a:r>
          </a:p>
          <a:p>
            <a:pPr eaLnBrk="1" hangingPunct="1"/>
            <a:r>
              <a:rPr lang="fi-FI" altLang="fi-FI"/>
              <a:t>Sydämen kaikututkimus (ultraäänikardiografia)</a:t>
            </a:r>
          </a:p>
          <a:p>
            <a:pPr eaLnBrk="1" hangingPunct="1"/>
            <a:r>
              <a:rPr lang="fi-FI" altLang="fi-FI"/>
              <a:t>Elektrokardiografia (EKG, rasitus-EKG, Holterointi</a:t>
            </a:r>
          </a:p>
          <a:p>
            <a:pPr eaLnBrk="1" hangingPunct="1"/>
            <a:r>
              <a:rPr lang="fi-FI" altLang="fi-FI"/>
              <a:t>Verestä tehtävät tutkimukset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478DFF05-1BF4-4F13-AB17-4995DF386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3200"/>
              <a:t>EKG= sydämen sähköinen toimintakäyrä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2F885D39-625F-4A7D-BA60-BC7C94018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2500"/>
              <a:t>Sydämen kaikkien sähköisten toimintojen summa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500"/>
              <a:t>Sydänlihassolut muodostavat sähköjännitteen </a:t>
            </a:r>
            <a:r>
              <a:rPr lang="fi-FI" altLang="fi-FI" sz="2500" i="1"/>
              <a:t>solukalvon sisä- ja ulkopinnan välille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500"/>
              <a:t>Tämän jännitteen purkautuminen (DEPOLARISAATIO) on edellytys sydänlihassolun supistumiselle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500"/>
              <a:t>Toiminta välittyy ihon pinnalle sydämestä kudosnesteen välityksellä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500"/>
              <a:t>Minimoidaan ihovastus (karvat, rasva, kuollut ihosolukko)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A858FA6-8D4B-4C5C-B151-F67CB52DCE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EKGn synty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FDCC7173-A7CA-49FA-A854-F35EAFA6B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sz="2500"/>
              <a:t>EKG syntyy koko sydänlihaksessa leviävän </a:t>
            </a:r>
            <a:r>
              <a:rPr lang="fi-FI" altLang="fi-FI" sz="2500" i="1"/>
              <a:t>depolarisaatiorintaman</a:t>
            </a:r>
            <a:r>
              <a:rPr lang="fi-FI" altLang="fi-FI" sz="2500"/>
              <a:t> ja sitä seuraavan </a:t>
            </a:r>
            <a:r>
              <a:rPr lang="fi-FI" altLang="fi-FI" sz="2500" i="1"/>
              <a:t>repolarisaatiorintaman</a:t>
            </a:r>
            <a:r>
              <a:rPr lang="fi-FI" altLang="fi-FI" sz="2500"/>
              <a:t> aiheuttessa sähköisen voiman</a:t>
            </a:r>
          </a:p>
          <a:p>
            <a:pPr eaLnBrk="1" hangingPunct="1"/>
            <a:r>
              <a:rPr lang="fi-FI" altLang="fi-FI" sz="2500"/>
              <a:t>P-aalto syntyy eteisten aktivoituessa</a:t>
            </a:r>
          </a:p>
          <a:p>
            <a:pPr eaLnBrk="1" hangingPunct="1"/>
            <a:r>
              <a:rPr lang="fi-FI" altLang="fi-FI" sz="2500"/>
              <a:t>QRS-kompleksi syntyy kammioiden aktivoituessa</a:t>
            </a:r>
          </a:p>
          <a:p>
            <a:pPr eaLnBrk="1" hangingPunct="1"/>
            <a:r>
              <a:rPr lang="fi-FI" altLang="fi-FI" sz="2500"/>
              <a:t>T-aalto syntyy kammioiden rapolarisoituessa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>
            <a:extLst>
              <a:ext uri="{FF2B5EF4-FFF2-40B4-BE49-F238E27FC236}">
                <a16:creationId xmlns:a16="http://schemas.microsoft.com/office/drawing/2014/main" id="{5921C958-1090-49C4-9EAD-D94A6A4EA7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Aortta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566615-A80D-4020-895C-3FA66D869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sz="2000" dirty="0"/>
              <a:t>elimistön suurin valtimo, joka alkaa heti sydämen vasemman kammion ja aorttaläpän jälkeen</a:t>
            </a:r>
          </a:p>
          <a:p>
            <a:pPr>
              <a:defRPr/>
            </a:pPr>
            <a:r>
              <a:rPr lang="fi-FI" sz="2000" dirty="0"/>
              <a:t>rinta-aortta</a:t>
            </a:r>
          </a:p>
          <a:p>
            <a:pPr marL="1257300" lvl="4" indent="-342900">
              <a:buFont typeface="Wingdings" panose="05000000000000000000" pitchFamily="2" charset="2"/>
              <a:buChar char="Ø"/>
              <a:defRPr/>
            </a:pPr>
            <a:r>
              <a:rPr lang="fi-FI" dirty="0"/>
              <a:t>nouseva osa, kaari ja rintaontelossa oleva laskeva aortta</a:t>
            </a:r>
            <a:endParaRPr lang="fi-FI" sz="2000" dirty="0"/>
          </a:p>
          <a:p>
            <a:pPr>
              <a:defRPr/>
            </a:pPr>
            <a:r>
              <a:rPr lang="fi-FI" sz="2000" dirty="0"/>
              <a:t>aortan alkuosasta lähtevät sepelvaltimot, jotka vievät valtimoverta sydänlihakselle. Aortan kaaresta lähtevät puolestaan valtimot muun muassa päähän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i-FI" sz="2000" dirty="0"/>
              <a:t>    ja käsiin. </a:t>
            </a:r>
          </a:p>
          <a:p>
            <a:pPr marL="342900" lvl="2" indent="-342900">
              <a:buSzPct val="70000"/>
              <a:defRPr/>
            </a:pPr>
            <a:r>
              <a:rPr lang="fi-FI" sz="2000" dirty="0"/>
              <a:t>vatsa-aortta (alkaa pallean jälkeen)</a:t>
            </a:r>
          </a:p>
          <a:p>
            <a:pPr>
              <a:defRPr/>
            </a:pPr>
            <a:r>
              <a:rPr lang="fi-FI" sz="1800" dirty="0">
                <a:hlinkClick r:id="rId2"/>
              </a:rPr>
              <a:t>http://docplayer.fi/1086757-Lukijalle-suomen-sydanliitto-ry.html</a:t>
            </a:r>
            <a:r>
              <a:rPr lang="fi-FI" sz="1800" dirty="0"/>
              <a:t>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fi-FI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Otsikko 1">
            <a:extLst>
              <a:ext uri="{FF2B5EF4-FFF2-40B4-BE49-F238E27FC236}">
                <a16:creationId xmlns:a16="http://schemas.microsoft.com/office/drawing/2014/main" id="{EACE26CC-2CEF-48BB-8116-23B5FA9D4A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Sydän-ja verisuonisairauksia</a:t>
            </a:r>
          </a:p>
        </p:txBody>
      </p:sp>
      <p:sp>
        <p:nvSpPr>
          <p:cNvPr id="61443" name="Sisällön paikkamerkki 2">
            <a:extLst>
              <a:ext uri="{FF2B5EF4-FFF2-40B4-BE49-F238E27FC236}">
                <a16:creationId xmlns:a16="http://schemas.microsoft.com/office/drawing/2014/main" id="{7538AA47-BE6F-477A-81AD-02967E5425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z="2800"/>
              <a:t>Trombit</a:t>
            </a:r>
          </a:p>
          <a:p>
            <a:pPr eaLnBrk="1" hangingPunct="1"/>
            <a:r>
              <a:rPr lang="fi-FI" altLang="fi-FI" sz="2800"/>
              <a:t>Embolukset</a:t>
            </a:r>
          </a:p>
          <a:p>
            <a:pPr eaLnBrk="1" hangingPunct="1"/>
            <a:r>
              <a:rPr lang="fi-FI" altLang="fi-FI" sz="2800"/>
              <a:t>Rytmihäiriöt</a:t>
            </a:r>
          </a:p>
          <a:p>
            <a:pPr eaLnBrk="1" hangingPunct="1"/>
            <a:r>
              <a:rPr lang="fi-FI" altLang="fi-FI" sz="2800"/>
              <a:t>Sepelvaltimotauti ja infarktit</a:t>
            </a:r>
          </a:p>
          <a:p>
            <a:pPr eaLnBrk="1" hangingPunct="1"/>
            <a:r>
              <a:rPr lang="fi-FI" altLang="fi-FI" sz="2800"/>
              <a:t>Sydämen vajaatoiminta</a:t>
            </a:r>
          </a:p>
          <a:p>
            <a:pPr eaLnBrk="1" hangingPunct="1"/>
            <a:r>
              <a:rPr lang="fi-FI" altLang="fi-FI" sz="2800"/>
              <a:t>Läppäviat</a:t>
            </a:r>
          </a:p>
          <a:p>
            <a:pPr eaLnBrk="1" hangingPunct="1"/>
            <a:r>
              <a:rPr lang="fi-FI" altLang="fi-FI" sz="2800"/>
              <a:t>Suonikohjut ja peräpukamat</a:t>
            </a:r>
          </a:p>
          <a:p>
            <a:pPr eaLnBrk="1" hangingPunct="1"/>
            <a:r>
              <a:rPr lang="fi-FI" altLang="fi-FI" sz="2800"/>
              <a:t>Verenpainetauti</a:t>
            </a:r>
          </a:p>
          <a:p>
            <a:pPr eaLnBrk="1" hangingPunct="1"/>
            <a:r>
              <a:rPr lang="fi-FI" altLang="fi-FI" sz="2800"/>
              <a:t>Ateroskleroosi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>
            <a:extLst>
              <a:ext uri="{FF2B5EF4-FFF2-40B4-BE49-F238E27FC236}">
                <a16:creationId xmlns:a16="http://schemas.microsoft.com/office/drawing/2014/main" id="{ECCF1EF6-7AA9-4893-916E-D047206592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Onttolaskimot</a:t>
            </a:r>
          </a:p>
        </p:txBody>
      </p:sp>
      <p:sp>
        <p:nvSpPr>
          <p:cNvPr id="11267" name="Sisällön paikkamerkki 2">
            <a:extLst>
              <a:ext uri="{FF2B5EF4-FFF2-40B4-BE49-F238E27FC236}">
                <a16:creationId xmlns:a16="http://schemas.microsoft.com/office/drawing/2014/main" id="{7970EC6F-48AF-4D50-8DA8-01DC11D5D3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i="1"/>
              <a:t>yläonttolaskimo</a:t>
            </a:r>
            <a:r>
              <a:rPr lang="fi-FI" altLang="fi-FI"/>
              <a:t> = kehon yläosasta verta sydämeen tuova ison verenkierron laskimo</a:t>
            </a:r>
          </a:p>
          <a:p>
            <a:r>
              <a:rPr lang="fi-FI" altLang="fi-FI" i="1"/>
              <a:t>alaonttolaskimo</a:t>
            </a:r>
            <a:r>
              <a:rPr lang="fi-FI" altLang="fi-FI"/>
              <a:t> = kehon alaosasta verta sydämeen tuova ison verenkierron laskimo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A68ED51-00A2-409B-AC35-6BCB4F99D6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Verenkiertojärjestelmän (sirkulaatio) tehtävät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F648F43-C364-4431-8225-1304779066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4625975"/>
          </a:xfrm>
        </p:spPr>
        <p:txBody>
          <a:bodyPr/>
          <a:lstStyle/>
          <a:p>
            <a:pPr eaLnBrk="1" hangingPunct="1"/>
            <a:r>
              <a:rPr lang="fi-FI" altLang="fi-FI"/>
              <a:t>Kudosten hapen ja ravinteiden saanti</a:t>
            </a:r>
          </a:p>
          <a:p>
            <a:pPr eaLnBrk="1" hangingPunct="1"/>
            <a:r>
              <a:rPr lang="fi-FI" altLang="fi-FI"/>
              <a:t>Kuona-aineiden poiskuljetus</a:t>
            </a:r>
          </a:p>
          <a:p>
            <a:pPr eaLnBrk="1" hangingPunct="1"/>
            <a:r>
              <a:rPr lang="fi-FI" altLang="fi-FI"/>
              <a:t>Kemiallisten viestien kuljetus (monet elimet erittävät elimistön toimintaa ohjaavia hormoneja vereen)</a:t>
            </a:r>
          </a:p>
          <a:p>
            <a:pPr eaLnBrk="1" hangingPunct="1"/>
            <a:r>
              <a:rPr lang="fi-FI" altLang="fi-FI"/>
              <a:t>Ruumiinosien välisten erojen tasoittaminen (lämmönsäätelyjärjestelmä)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>
            <a:extLst>
              <a:ext uri="{FF2B5EF4-FFF2-40B4-BE49-F238E27FC236}">
                <a16:creationId xmlns:a16="http://schemas.microsoft.com/office/drawing/2014/main" id="{009A0742-243A-4FA1-A609-A3CBD9589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Verenkiertojärjestelmä</a:t>
            </a:r>
          </a:p>
        </p:txBody>
      </p:sp>
      <p:sp>
        <p:nvSpPr>
          <p:cNvPr id="13315" name="Sisällön paikkamerkki 2">
            <a:extLst>
              <a:ext uri="{FF2B5EF4-FFF2-40B4-BE49-F238E27FC236}">
                <a16:creationId xmlns:a16="http://schemas.microsoft.com/office/drawing/2014/main" id="{3468EC97-DFE9-403A-B692-84604F8531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400"/>
              <a:t>ISO VERENKIERTO: vasen kammio =&gt; aortta=&gt; ison verenkierron valtimot =&gt; hiussuonet=&gt; ison verenkierron laskimot =&gt; onttolaskimot =&gt; oikea eteinen </a:t>
            </a:r>
          </a:p>
          <a:p>
            <a:endParaRPr lang="fi-FI" altLang="fi-FI" sz="2400"/>
          </a:p>
          <a:p>
            <a:r>
              <a:rPr lang="fi-FI" altLang="fi-FI" sz="2400"/>
              <a:t>PIENI VERENKIERTO (keuhkoverenkierto): oikea kammio =&gt; keuhkovaltimorunko =&gt; keuhkovaltimot =&gt; keuhkojen hiussuonet =&gt; keuhkolaskimot =&gt; vasen eteinen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isällön paikkamerkki 2">
            <a:extLst>
              <a:ext uri="{FF2B5EF4-FFF2-40B4-BE49-F238E27FC236}">
                <a16:creationId xmlns:a16="http://schemas.microsoft.com/office/drawing/2014/main" id="{3A54A911-363B-4B6E-932E-8D2DC3B78B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Veri kiertää yhtä aikaa isossa ja pienessä verenkierrossa</a:t>
            </a:r>
          </a:p>
          <a:p>
            <a:r>
              <a:rPr lang="fi-FI" altLang="fi-FI"/>
              <a:t>Pieni verenkierto poistaa verestä solujen muodostamaa hiilidioksidia ja hapettaa verta</a:t>
            </a:r>
          </a:p>
          <a:p>
            <a:r>
              <a:rPr lang="fi-FI" altLang="fi-FI"/>
              <a:t>Iso verenkierto vie runsashappisen veren muualle elimistöön, jossa solut saavat verestä happea käyttöönsä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uringonpimennys">
  <a:themeElements>
    <a:clrScheme name="Auringonpimennys 3">
      <a:dk1>
        <a:srgbClr val="000000"/>
      </a:dk1>
      <a:lt1>
        <a:srgbClr val="FFFFFF"/>
      </a:lt1>
      <a:dk2>
        <a:srgbClr val="0000CC"/>
      </a:dk2>
      <a:lt2>
        <a:srgbClr val="434343"/>
      </a:lt2>
      <a:accent1>
        <a:srgbClr val="99CC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CAE2AA"/>
      </a:accent5>
      <a:accent6>
        <a:srgbClr val="E7B900"/>
      </a:accent6>
      <a:hlink>
        <a:srgbClr val="FF0000"/>
      </a:hlink>
      <a:folHlink>
        <a:srgbClr val="808080"/>
      </a:folHlink>
    </a:clrScheme>
    <a:fontScheme name="Auringonpimenny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uringonpimennys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ingonpimennys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ingonpimennys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ingonpimennys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ingonpimennys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2055</TotalTime>
  <Words>1678</Words>
  <Application>Microsoft Office PowerPoint</Application>
  <PresentationFormat>Näytössä katseltava diaesitys (4:3)</PresentationFormat>
  <Paragraphs>263</Paragraphs>
  <Slides>50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50</vt:i4>
      </vt:variant>
    </vt:vector>
  </HeadingPairs>
  <TitlesOfParts>
    <vt:vector size="55" baseType="lpstr">
      <vt:lpstr>Verdana</vt:lpstr>
      <vt:lpstr>Arial</vt:lpstr>
      <vt:lpstr>Wingdings</vt:lpstr>
      <vt:lpstr>Wingdings 2</vt:lpstr>
      <vt:lpstr>Auringonpimennys</vt:lpstr>
      <vt:lpstr>Verenkierto</vt:lpstr>
      <vt:lpstr>Verenkiertoelimistö</vt:lpstr>
      <vt:lpstr>Verenkiertoelimistö</vt:lpstr>
      <vt:lpstr>PowerPoint-esitys</vt:lpstr>
      <vt:lpstr>Aortta</vt:lpstr>
      <vt:lpstr>Onttolaskimot</vt:lpstr>
      <vt:lpstr>Verenkiertojärjestelmän (sirkulaatio) tehtävät</vt:lpstr>
      <vt:lpstr>Verenkiertojärjestelmä</vt:lpstr>
      <vt:lpstr>PowerPoint-esitys</vt:lpstr>
      <vt:lpstr>PowerPoint-esitys</vt:lpstr>
      <vt:lpstr>Sydän</vt:lpstr>
      <vt:lpstr>PowerPoint-esitys</vt:lpstr>
      <vt:lpstr>Sydämen (cor) rakenne</vt:lpstr>
      <vt:lpstr>PowerPoint-esitys</vt:lpstr>
      <vt:lpstr>PowerPoint-esitys</vt:lpstr>
      <vt:lpstr>Sydämen läpät</vt:lpstr>
      <vt:lpstr>PowerPoint-esitys</vt:lpstr>
      <vt:lpstr>PowerPoint-esitys</vt:lpstr>
      <vt:lpstr>PowerPoint-esitys</vt:lpstr>
      <vt:lpstr>PowerPoint-esitys</vt:lpstr>
      <vt:lpstr>Sepelvaltimot ja sydänlaskimot</vt:lpstr>
      <vt:lpstr>PowerPoint-esitys</vt:lpstr>
      <vt:lpstr>PowerPoint-esitys</vt:lpstr>
      <vt:lpstr>Verenkiertoon vaikuttavat tekijät</vt:lpstr>
      <vt:lpstr>Verenkierron riittävyyden tarkastelu</vt:lpstr>
      <vt:lpstr>Sydämen toiminta</vt:lpstr>
      <vt:lpstr>Sydämen johtoratajärjestelmä</vt:lpstr>
      <vt:lpstr>PowerPoint-esitys</vt:lpstr>
      <vt:lpstr>PowerPoint-esitys</vt:lpstr>
      <vt:lpstr>Sydänäänet</vt:lpstr>
      <vt:lpstr>Verenpaine (RR)</vt:lpstr>
      <vt:lpstr>PowerPoint-esitys</vt:lpstr>
      <vt:lpstr>PowerPoint-esitys</vt:lpstr>
      <vt:lpstr>PowerPoint-esitys</vt:lpstr>
      <vt:lpstr>Verenpaineeseen vaikuttaa</vt:lpstr>
      <vt:lpstr>Pulssi</vt:lpstr>
      <vt:lpstr>Pulssin tunnustelu</vt:lpstr>
      <vt:lpstr>Veri</vt:lpstr>
      <vt:lpstr>Veri</vt:lpstr>
      <vt:lpstr>PowerPoint-esitys</vt:lpstr>
      <vt:lpstr>Veren koostumus</vt:lpstr>
      <vt:lpstr>Veren aineosat (tutkimukset)</vt:lpstr>
      <vt:lpstr>Verisuonet; valtimot (arteria)</vt:lpstr>
      <vt:lpstr>Laskimot (venae)</vt:lpstr>
      <vt:lpstr>Hiussuonet l. kapillaarit</vt:lpstr>
      <vt:lpstr>Verenkierron ääreisvastus</vt:lpstr>
      <vt:lpstr>Tutkimuksia</vt:lpstr>
      <vt:lpstr>EKG= sydämen sähköinen toimintakäyrä</vt:lpstr>
      <vt:lpstr>EKGn synty</vt:lpstr>
      <vt:lpstr>Sydän-ja verisuonisairauksia</vt:lpstr>
    </vt:vector>
  </TitlesOfParts>
  <Company>Lahden diakonian instituutti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kakurk</dc:creator>
  <cp:lastModifiedBy>Johanna Puttonen</cp:lastModifiedBy>
  <cp:revision>162</cp:revision>
  <cp:lastPrinted>2017-01-30T06:27:58Z</cp:lastPrinted>
  <dcterms:created xsi:type="dcterms:W3CDTF">2010-08-19T08:21:49Z</dcterms:created>
  <dcterms:modified xsi:type="dcterms:W3CDTF">2021-01-12T10:01:00Z</dcterms:modified>
</cp:coreProperties>
</file>