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2" r:id="rId3"/>
    <p:sldId id="273" r:id="rId4"/>
    <p:sldId id="274" r:id="rId5"/>
    <p:sldId id="275" r:id="rId6"/>
    <p:sldId id="276" r:id="rId7"/>
    <p:sldId id="277" r:id="rId8"/>
    <p:sldId id="278" r:id="rId9"/>
    <p:sldId id="279" r:id="rId10"/>
    <p:sldId id="280" r:id="rId11"/>
    <p:sldId id="281" r:id="rId12"/>
    <p:sldId id="282" r:id="rId13"/>
    <p:sldId id="257" r:id="rId14"/>
    <p:sldId id="258" r:id="rId15"/>
    <p:sldId id="259" r:id="rId16"/>
    <p:sldId id="261" r:id="rId17"/>
    <p:sldId id="262" r:id="rId18"/>
    <p:sldId id="263" r:id="rId19"/>
    <p:sldId id="264" r:id="rId20"/>
    <p:sldId id="265" r:id="rId21"/>
    <p:sldId id="266" r:id="rId22"/>
    <p:sldId id="267" r:id="rId23"/>
    <p:sldId id="268" r:id="rId24"/>
    <p:sldId id="269" r:id="rId25"/>
    <p:sldId id="270" r:id="rId26"/>
    <p:sldId id="27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86" d="100"/>
          <a:sy n="86" d="100"/>
        </p:scale>
        <p:origin x="51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fi-FI"/>
              <a:t>Muokkaa perustyyl. napsautt.</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fi-FI"/>
              <a:t>Muokkaa perustyyl. napsautt.</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fi-FI"/>
              <a:t>Muokkaa perustyyl. napsautt.</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i-FI"/>
              <a:t>Muokkaa perustyyl. napsautt.</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 napsauttamalla</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fi-FI"/>
              <a:t>Muokkaa perustyyl. napsautt.</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i-FI"/>
              <a:t>Muokkaa perustyyl. napsautt.</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fi-FI"/>
              <a:t>Muokkaa tekstin perustyylejä napsauttamalla</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fi-FI"/>
              <a:t>Muokkaa perustyyl. napsautt.</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i-FI"/>
              <a:t>Muokkaa tekstin perustyylejä napsauttamalla</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nchor="ct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fi-FI"/>
              <a:t>Muokkaa perustyyl. napsautt.</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fi-FI"/>
              <a:t>Muokkaa perustyyl. napsautt.</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perustyyl. napsautt.</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fi-FI"/>
              <a:t>Muokkaa perustyyl. napsautt.</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fi-FI"/>
              <a:t>Muokkaa perustyyl. napsautt.</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1/22/2021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1/22/2021</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terveyskirjasto.fi/terveyskirjasto/tk.koti?p_artikkeli=ldk00719" TargetMode="External"/><Relationship Id="rId2" Type="http://schemas.openxmlformats.org/officeDocument/2006/relationships/hyperlink" Target="http://www.terveyskirjasto.fi/terveyskirjasto/tk.koti?p_artikkeli=ldk00718"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terveyskirjasto.fi/terveyskirjasto/tk.koti?p_artikkeli=dlk00007"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aivoliitto.fi/?gclid=Cj0KCQiAjKqABhDLARIsABbJrGmr09ZDP8knXvuXZWMQIwp6w8JypjEiDF3u0Tq9k28KgS3yjAZfkhsaAmD1EALw_wcB"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SYDÄNSAIRAUDET</a:t>
            </a:r>
          </a:p>
        </p:txBody>
      </p:sp>
    </p:spTree>
    <p:extLst>
      <p:ext uri="{BB962C8B-B14F-4D97-AF65-F5344CB8AC3E}">
        <p14:creationId xmlns:p14="http://schemas.microsoft.com/office/powerpoint/2010/main" val="325538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84310" y="473825"/>
            <a:ext cx="10018713" cy="5317375"/>
          </a:xfrm>
        </p:spPr>
        <p:txBody>
          <a:bodyPr>
            <a:normAutofit fontScale="62500" lnSpcReduction="20000"/>
          </a:bodyPr>
          <a:lstStyle/>
          <a:p>
            <a:pPr marL="0" indent="0">
              <a:buNone/>
            </a:pPr>
            <a:r>
              <a:rPr lang="fi-FI" b="1" dirty="0"/>
              <a:t>Lääkehoito</a:t>
            </a:r>
          </a:p>
          <a:p>
            <a:r>
              <a:rPr lang="fi-FI" dirty="0"/>
              <a:t>Kaikille sepelvaltimotautia sairastaville aloitetaan pieniannoksinen </a:t>
            </a:r>
            <a:r>
              <a:rPr lang="fi-FI" b="1" dirty="0"/>
              <a:t>asetyylisalisyylihappolääke</a:t>
            </a:r>
            <a:r>
              <a:rPr lang="fi-FI" dirty="0"/>
              <a:t> (ASA, "sydänaspiriini"), joka ehkäisee valtimoveritulpan muodostumista. Se onkin sepelvaltimopotilaan tärkein lääke. Jos se ei haittavaikutusten takia sovi, tilalla voidaan käyttää yhtä tehokasta </a:t>
            </a:r>
            <a:r>
              <a:rPr lang="fi-FI" dirty="0" err="1"/>
              <a:t>klopidogreelia</a:t>
            </a:r>
            <a:r>
              <a:rPr lang="fi-FI" dirty="0"/>
              <a:t>.</a:t>
            </a:r>
          </a:p>
          <a:p>
            <a:r>
              <a:rPr lang="fi-FI" dirty="0"/>
              <a:t>Nopeasti vaikuttavat </a:t>
            </a:r>
            <a:r>
              <a:rPr lang="fi-FI" b="1" dirty="0"/>
              <a:t>nitrovalmisteet</a:t>
            </a:r>
            <a:r>
              <a:rPr lang="fi-FI" dirty="0"/>
              <a:t> (tabletti tai suihke) on tarkoitettu potilaiden itsensä annosteltavaksi tarpeen mukaan. Niillä saadaan rintakipu väistymään nopeasti tai etukäteen otettuna kokonaan estettyä.</a:t>
            </a:r>
          </a:p>
          <a:p>
            <a:r>
              <a:rPr lang="fi-FI" dirty="0"/>
              <a:t>Nitroa ei kannata pihistellä vaan käyttää aina kun tuntuu vähänkin rintakipua. Sitä kannattaa käyttää myös ennen sellaista ruumiillista rasitusta, jonka tietää helposti aiheuttavan rintakipua. Tällöin kivulta vältytään ja samalla suorituskyky ja elämänlaatu paranevat. Nitro on tehokas ja varsin vaaraton lääke. </a:t>
            </a:r>
          </a:p>
          <a:p>
            <a:r>
              <a:rPr lang="fi-FI" dirty="0"/>
              <a:t>Itse annosteltavia "pikanitroja" on kahta laatua. Suussa sulava nitrotabletti (</a:t>
            </a:r>
            <a:r>
              <a:rPr lang="fi-FI" dirty="0" err="1"/>
              <a:t>resoribletti</a:t>
            </a:r>
            <a:r>
              <a:rPr lang="fi-FI" dirty="0"/>
              <a:t>) asetetaan kielen alle. Se alkaa tehota jo parissa minuutissa. Jos kipu ei hellitä, otetaan uusi tabletti 2–3 minuutin kuluttua edellisestä. Näin voidaan jatkaa aina 4–5 tablettiin asti. Lääkkeen vaikutus kestää 20–30 minuuttia. Nitrosuihke suunnataan suuonteloon kielen päälle. Sen vaikutus alkaa yhtä nopeasti kuin tavallisilla nitrotableteilla. Tarvittaessa voidaan ottaa useita suihkeita minuutin parin välein. Suihkenitron vaikutus kestää muutaman tunnin. </a:t>
            </a:r>
          </a:p>
          <a:p>
            <a:r>
              <a:rPr lang="fi-FI" dirty="0"/>
              <a:t>Muita sepelvaltimotaudin oireita estäviä lääkkeitä ovat </a:t>
            </a:r>
            <a:r>
              <a:rPr lang="fi-FI" b="1" dirty="0"/>
              <a:t>beetasalpaajat, pitkävaikutteiset nitraatit ja kalsiumkanavan salpaajat</a:t>
            </a:r>
            <a:r>
              <a:rPr lang="fi-FI" dirty="0"/>
              <a:t>. Beetasalpaajalääke estää oireiden syntymistä estämällä sykkeen nousua ja laskemalla verenpainetta. </a:t>
            </a:r>
          </a:p>
          <a:p>
            <a:r>
              <a:rPr lang="fi-FI" dirty="0"/>
              <a:t>Sepelvaltimotaudin hoitoon kuuluvat myös valtimotaudin etenemistä ehkäisevät lääkkeet. Veren kolesterolin tavoitearvot ovat sepelvaltimotautipotilailla tiukemmat kuin terveillä. Pahan eli LDL-kolesterolin tavoitearvona pidetään nykyään yleisesti 1,8 millimoolia litrassa. Tämän saavuttamiseksi tarvitaan käytännössä lähes aina </a:t>
            </a:r>
            <a:r>
              <a:rPr lang="fi-FI" b="1" dirty="0"/>
              <a:t>kolesterolilääkkeitä</a:t>
            </a:r>
            <a:r>
              <a:rPr lang="fi-FI" dirty="0"/>
              <a:t>, joista yleisimmät ovat ns. </a:t>
            </a:r>
            <a:r>
              <a:rPr lang="fi-FI" dirty="0" err="1"/>
              <a:t>statiineja</a:t>
            </a:r>
            <a:r>
              <a:rPr lang="fi-FI" dirty="0"/>
              <a:t> .Tehokkaalla kolesterolin hoidolla jo syntyneet sepelvaltimon vauriot ja erityisesti sepelvaltimotukosten aiheuttamat sydänkohtaukset voivat jopa vähentyä. Myös kohonneen verenpaineen ja diabeteksen tehokas hoito kuuluu asiaan.</a:t>
            </a:r>
          </a:p>
          <a:p>
            <a:endParaRPr lang="fi-FI" dirty="0"/>
          </a:p>
        </p:txBody>
      </p:sp>
    </p:spTree>
    <p:extLst>
      <p:ext uri="{BB962C8B-B14F-4D97-AF65-F5344CB8AC3E}">
        <p14:creationId xmlns:p14="http://schemas.microsoft.com/office/powerpoint/2010/main" val="1770386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84310" y="831273"/>
            <a:ext cx="10018713" cy="4959927"/>
          </a:xfrm>
        </p:spPr>
        <p:txBody>
          <a:bodyPr>
            <a:normAutofit/>
          </a:bodyPr>
          <a:lstStyle/>
          <a:p>
            <a:pPr marL="0" indent="0">
              <a:buNone/>
            </a:pPr>
            <a:r>
              <a:rPr lang="fi-FI" b="1" dirty="0"/>
              <a:t>Toimenpidehoito</a:t>
            </a:r>
          </a:p>
          <a:p>
            <a:r>
              <a:rPr lang="fi-FI" dirty="0"/>
              <a:t>Jos oireet eivät pysy lääkityksellä poissa tai jos taudin laatu muutoin vaatii, hoitona on </a:t>
            </a:r>
            <a:r>
              <a:rPr lang="fi-FI" b="1" dirty="0"/>
              <a:t>sepelvaltimon pallolaajennus tai ohitusleikkaus</a:t>
            </a:r>
            <a:r>
              <a:rPr lang="fi-FI" dirty="0"/>
              <a:t>. Hoitomuodon valinta riippuu siitä, millaisia ahtaumia varjoainekuvauksessa todetaan.</a:t>
            </a:r>
          </a:p>
          <a:p>
            <a:r>
              <a:rPr lang="fi-FI" dirty="0"/>
              <a:t>Pallolaajennuksessa viedään reisi- tai rannevaltimon kautta sepelvaltimoon ohut letku (katetri), jonka päässä olevaa pallukkaa laajentamalla suonen ahtaumaa levitetään (kuva </a:t>
            </a:r>
            <a:r>
              <a:rPr lang="fi-FI" dirty="0">
                <a:hlinkClick r:id="rId2" tooltip="Sepelvaltimon pallolaajennus"/>
              </a:rPr>
              <a:t>«Sepelvaltimon pallolaajennus»5</a:t>
            </a:r>
            <a:r>
              <a:rPr lang="fi-FI" dirty="0"/>
              <a:t>). Suonen sisälle voidaan lisäksi asettaa pieni metalliverkkoputki (</a:t>
            </a:r>
            <a:r>
              <a:rPr lang="fi-FI" dirty="0" err="1"/>
              <a:t>stentti</a:t>
            </a:r>
            <a:r>
              <a:rPr lang="fi-FI" dirty="0"/>
              <a:t>), jonka avulla vaara ahtautuman uusiutumiseen vähenee. Sepelvaltimoiden ohitusleikkauksessa ahtaiden kohtien ohitse johdetaan muualta (alaraajoista, kyynärvarresta tai rintaontelon sisältä) otetut verisuonisiirrännäiset, joita pitkin veri ohittaa tukkeutuneet kohdat (kuva </a:t>
            </a:r>
            <a:r>
              <a:rPr lang="fi-FI" dirty="0">
                <a:hlinkClick r:id="rId3" tooltip="Ohitusleikkaus"/>
              </a:rPr>
              <a:t>«Ohitusleikkaus»6</a:t>
            </a:r>
            <a:r>
              <a:rPr lang="fi-FI" dirty="0"/>
              <a:t>).</a:t>
            </a:r>
          </a:p>
          <a:p>
            <a:endParaRPr lang="fi-FI" dirty="0"/>
          </a:p>
        </p:txBody>
      </p:sp>
    </p:spTree>
    <p:extLst>
      <p:ext uri="{BB962C8B-B14F-4D97-AF65-F5344CB8AC3E}">
        <p14:creationId xmlns:p14="http://schemas.microsoft.com/office/powerpoint/2010/main" val="2165328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01183" y="207819"/>
            <a:ext cx="10018713" cy="5785658"/>
          </a:xfrm>
        </p:spPr>
        <p:txBody>
          <a:bodyPr>
            <a:normAutofit fontScale="77500" lnSpcReduction="20000"/>
          </a:bodyPr>
          <a:lstStyle/>
          <a:p>
            <a:pPr marL="0" indent="0">
              <a:buNone/>
            </a:pPr>
            <a:r>
              <a:rPr lang="fi-FI" b="1" dirty="0"/>
              <a:t>Sepelvaltimotaudin ja sen etenemisen ehkäisy</a:t>
            </a:r>
          </a:p>
          <a:p>
            <a:r>
              <a:rPr lang="fi-FI" dirty="0"/>
              <a:t>Sepelvaltimotaudin syntyä voidaan tehokkaasti ehkäistä vähentämällä valtimotautia aiheuttavia riskitekijöitä. Näistä tärkeimmät ovat </a:t>
            </a:r>
          </a:p>
          <a:p>
            <a:pPr lvl="1">
              <a:buFont typeface="Wingdings" panose="05000000000000000000" pitchFamily="2" charset="2"/>
              <a:buChar char="Ø"/>
            </a:pPr>
            <a:r>
              <a:rPr lang="fi-FI" dirty="0"/>
              <a:t>tupakointi</a:t>
            </a:r>
          </a:p>
          <a:p>
            <a:pPr lvl="1">
              <a:buFont typeface="Wingdings" panose="05000000000000000000" pitchFamily="2" charset="2"/>
              <a:buChar char="Ø"/>
            </a:pPr>
            <a:r>
              <a:rPr lang="fi-FI" dirty="0"/>
              <a:t>kohonnut verenpaine </a:t>
            </a:r>
          </a:p>
          <a:p>
            <a:pPr lvl="1">
              <a:buFont typeface="Wingdings" panose="05000000000000000000" pitchFamily="2" charset="2"/>
              <a:buChar char="Ø"/>
            </a:pPr>
            <a:r>
              <a:rPr lang="fi-FI" dirty="0"/>
              <a:t>kohonnut veren kolesteroliarvo </a:t>
            </a:r>
          </a:p>
          <a:p>
            <a:pPr lvl="1">
              <a:buFont typeface="Wingdings" panose="05000000000000000000" pitchFamily="2" charset="2"/>
              <a:buChar char="Ø"/>
            </a:pPr>
            <a:r>
              <a:rPr lang="fi-FI" dirty="0"/>
              <a:t>diabeteksen ehkäisy ja hoito liikunnalla, painon hallinnalla ja terveellisellä ruokavaliolla ehkäisee samalla sepel- ja muun valtimotaudin syntyä. </a:t>
            </a:r>
          </a:p>
          <a:p>
            <a:pPr lvl="1">
              <a:buFont typeface="Wingdings" panose="05000000000000000000" pitchFamily="2" charset="2"/>
              <a:buChar char="Ø"/>
            </a:pPr>
            <a:r>
              <a:rPr lang="fi-FI" dirty="0"/>
              <a:t>vaikuttamalla näihin jo nuorella iällä voidaan myöhemmällä iällä syntyvän sepelvaltimotaudin vaaraa huomattavasti pienentää.</a:t>
            </a:r>
          </a:p>
          <a:p>
            <a:r>
              <a:rPr lang="fi-FI" dirty="0"/>
              <a:t>Sepelvaltimotauti ja muut valtimotaudit johtuvat yleensä useiden vaaratekijöiden yhteisvaikutuksesta. Siten päätökseen ryhtyä ehkäiseviin toimenpiteisiin, varsinkin lääkehoitoihin, vaikuttaa arvio kokonaisvaarasta sairastua valtimotauteihin. Sepelvaltimotautia tulee ehkäistä erityisen pontevasti sellaisilla potilailla, joilla on jo todettu muu valtimotauti (aivovaltimoissa tai alaraajavaltimoissa), diabetes tai munuaisten vajaatoiminta. </a:t>
            </a:r>
          </a:p>
          <a:p>
            <a:r>
              <a:rPr lang="fi-FI" dirty="0"/>
              <a:t>Kun sepelvaltimotauti on todettu, ehkäisytoimet ovat entistä tärkeämmät, sillä sepelvaltimotaudilla on etenemistaipumus. Etenemistä ja sydänkohtausten uusiutumista voidaan estää vähentämällä valtimotaudin riskitekijöitä. Tämä tapahtuu ennen kaikkea elämäntapoja muuttamalla, mutta myös lääkkeillä. Ruokavaliossa on kiinnitettävä erityistä huomiota energiamääriin ja rasvojen laatuun. Säännöllisellä kuntoliikunnalla on mahdollista vähentää kohtausten uusiutumista ja sepelvaltimotautiin liittyviä oireita. </a:t>
            </a:r>
          </a:p>
        </p:txBody>
      </p:sp>
    </p:spTree>
    <p:extLst>
      <p:ext uri="{BB962C8B-B14F-4D97-AF65-F5344CB8AC3E}">
        <p14:creationId xmlns:p14="http://schemas.microsoft.com/office/powerpoint/2010/main" val="3734519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Sydämen vajaatoiminta</a:t>
            </a:r>
          </a:p>
        </p:txBody>
      </p:sp>
      <p:sp>
        <p:nvSpPr>
          <p:cNvPr id="3" name="Sisällön paikkamerkki 2"/>
          <p:cNvSpPr>
            <a:spLocks noGrp="1"/>
          </p:cNvSpPr>
          <p:nvPr>
            <p:ph idx="1"/>
          </p:nvPr>
        </p:nvSpPr>
        <p:spPr/>
        <p:txBody>
          <a:bodyPr/>
          <a:lstStyle/>
          <a:p>
            <a:r>
              <a:rPr lang="fi-FI" dirty="0"/>
              <a:t>Sydän ei pysty normaalien säätelymekanismien avulla pumppaamaan riittävästi verta elimistön tarpeisiin</a:t>
            </a:r>
          </a:p>
          <a:p>
            <a:r>
              <a:rPr lang="fi-FI" dirty="0"/>
              <a:t>Ei itsenäinen sairaus, vaan seurausta toisesta sairaudesta (esim. verenpainetauti, sepelvaltimotauti)</a:t>
            </a:r>
          </a:p>
        </p:txBody>
      </p:sp>
    </p:spTree>
    <p:extLst>
      <p:ext uri="{BB962C8B-B14F-4D97-AF65-F5344CB8AC3E}">
        <p14:creationId xmlns:p14="http://schemas.microsoft.com/office/powerpoint/2010/main" val="1889703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Sydämessä on kaksi erillistä osaa, oikea puoli ja vasen puoli</a:t>
            </a:r>
          </a:p>
          <a:p>
            <a:pPr lvl="1">
              <a:buFont typeface="Wingdings" panose="05000000000000000000" pitchFamily="2" charset="2"/>
              <a:buChar char="Ø"/>
            </a:pPr>
            <a:r>
              <a:rPr lang="fi-FI" dirty="0"/>
              <a:t>Oikea puoli pumppaa laskimoverta keuhkoihin hapettumaan</a:t>
            </a:r>
          </a:p>
          <a:p>
            <a:pPr lvl="1">
              <a:buFont typeface="Wingdings" panose="05000000000000000000" pitchFamily="2" charset="2"/>
              <a:buChar char="Ø"/>
            </a:pPr>
            <a:r>
              <a:rPr lang="fi-FI" dirty="0"/>
              <a:t>Vasen puoli pumppaa keuhkoista tulevaa hapettunutta verta aorttaan ja sitä kautta kaikkialle elimistöön</a:t>
            </a:r>
          </a:p>
          <a:p>
            <a:pPr lvl="1">
              <a:buFont typeface="Wingdings" panose="05000000000000000000" pitchFamily="2" charset="2"/>
              <a:buChar char="Ø"/>
            </a:pPr>
            <a:r>
              <a:rPr lang="fi-FI" dirty="0"/>
              <a:t>Oireet ovat erilaiset riippuen siitä, kummassa sydämen puoliskossa vajaatoiminta ilmenee. Usein vajaatoimintaa on molemmissa sydämen puolissa.</a:t>
            </a:r>
          </a:p>
        </p:txBody>
      </p:sp>
    </p:spTree>
    <p:extLst>
      <p:ext uri="{BB962C8B-B14F-4D97-AF65-F5344CB8AC3E}">
        <p14:creationId xmlns:p14="http://schemas.microsoft.com/office/powerpoint/2010/main" val="16199572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84310" y="1186249"/>
            <a:ext cx="10018713" cy="4604951"/>
          </a:xfrm>
        </p:spPr>
        <p:txBody>
          <a:bodyPr>
            <a:normAutofit/>
          </a:bodyPr>
          <a:lstStyle/>
          <a:p>
            <a:r>
              <a:rPr lang="fi-FI" dirty="0"/>
              <a:t>Sydämen vajaatoiminta on ensisijaisesti sydämen vasemman kammion sairaus</a:t>
            </a:r>
          </a:p>
          <a:p>
            <a:pPr lvl="1">
              <a:buFont typeface="Wingdings" panose="05000000000000000000" pitchFamily="2" charset="2"/>
              <a:buChar char="Ø"/>
            </a:pPr>
            <a:r>
              <a:rPr lang="fi-FI" dirty="0"/>
              <a:t>pääasiallinen oire on hengenahdistus ja helposti väsyminen, jotka ilmenevät ruumiillisen rasituksen yhteydessä. Aluksi ahdistus tuntuu vain kävellessä ylämäkeä, vajaatoiminnan pahetessa voi jo tasamaalla ahdistaa. Ahdistus aiheutuu verentungoksesta keuhkoissa, sillä sydän ei jaksa pumpata keuhkoista tulevaa verta riittävästi eteenpäin.</a:t>
            </a:r>
          </a:p>
          <a:p>
            <a:pPr lvl="1">
              <a:buFont typeface="Wingdings" panose="05000000000000000000" pitchFamily="2" charset="2"/>
              <a:buChar char="Ø"/>
            </a:pPr>
            <a:r>
              <a:rPr lang="fi-FI" dirty="0"/>
              <a:t>vaikeassa vajaatoiminnassa ahdistus pahenee makuulla ja helpottaa yleensä istuma-asennossa. Makuuasentoon liittyy usein kuivaa "sydänyskää". Samalla paino nousee nestekertymän seurauksena. Vajaatoiminnassa hengenahdistus ei ole keuhkojen vaan sydämen vika. </a:t>
            </a:r>
          </a:p>
        </p:txBody>
      </p:sp>
    </p:spTree>
    <p:extLst>
      <p:ext uri="{BB962C8B-B14F-4D97-AF65-F5344CB8AC3E}">
        <p14:creationId xmlns:p14="http://schemas.microsoft.com/office/powerpoint/2010/main" val="3214913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Joskus sydämen vasemman kammion voima pettää äkisti. Seurauksena on keuhkopöhö, jossa hengenahdistus pahenee nopeasti ja on vaikea levossakin. Samalla esiintyy yskää ja yleistila on voimakkaasti heikentynyt. Tila on hengenvaarallinen ja vaatii välitöntä sairaalahoitoa.</a:t>
            </a:r>
          </a:p>
        </p:txBody>
      </p:sp>
    </p:spTree>
    <p:extLst>
      <p:ext uri="{BB962C8B-B14F-4D97-AF65-F5344CB8AC3E}">
        <p14:creationId xmlns:p14="http://schemas.microsoft.com/office/powerpoint/2010/main" val="546663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Sydämen oikean puolen vajaatoiminnassa tyypillinen oire ovat turvotukset etenkin nilkoissa ja säärissä. Se johtuu nesteen kertymisestä kudoksiin. Usein silloin mukana on myös munuaisten toimintahäiriö, joka vaikeuttaa lääkehoitoa. Oikean puolen vajaatoimintaan voi liittyä ruokahaluttomuutta ja pahoinvointia, mikä johtuu suoliston verenkierron häiriöstä. </a:t>
            </a:r>
          </a:p>
        </p:txBody>
      </p:sp>
    </p:spTree>
    <p:extLst>
      <p:ext uri="{BB962C8B-B14F-4D97-AF65-F5344CB8AC3E}">
        <p14:creationId xmlns:p14="http://schemas.microsoft.com/office/powerpoint/2010/main" val="108504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Sydämen vajaatoiminnan itsehoito</a:t>
            </a:r>
          </a:p>
        </p:txBody>
      </p:sp>
      <p:sp>
        <p:nvSpPr>
          <p:cNvPr id="3" name="Sisällön paikkamerkki 2"/>
          <p:cNvSpPr>
            <a:spLocks noGrp="1"/>
          </p:cNvSpPr>
          <p:nvPr>
            <p:ph idx="1"/>
          </p:nvPr>
        </p:nvSpPr>
        <p:spPr/>
        <p:txBody>
          <a:bodyPr/>
          <a:lstStyle/>
          <a:p>
            <a:r>
              <a:rPr lang="fi-FI" dirty="0"/>
              <a:t>liikunta (suorituskyvyn parantaminen)</a:t>
            </a:r>
          </a:p>
          <a:p>
            <a:r>
              <a:rPr lang="fi-FI" dirty="0"/>
              <a:t>suolankäytön vähentäminen (turvotukset)</a:t>
            </a:r>
          </a:p>
        </p:txBody>
      </p:sp>
    </p:spTree>
    <p:extLst>
      <p:ext uri="{BB962C8B-B14F-4D97-AF65-F5344CB8AC3E}">
        <p14:creationId xmlns:p14="http://schemas.microsoft.com/office/powerpoint/2010/main" val="167182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Sydämen vajaatoiminnan lääkehoito</a:t>
            </a:r>
          </a:p>
        </p:txBody>
      </p:sp>
      <p:sp>
        <p:nvSpPr>
          <p:cNvPr id="3" name="Sisällön paikkamerkki 2"/>
          <p:cNvSpPr>
            <a:spLocks noGrp="1"/>
          </p:cNvSpPr>
          <p:nvPr>
            <p:ph idx="1"/>
          </p:nvPr>
        </p:nvSpPr>
        <p:spPr/>
        <p:txBody>
          <a:bodyPr/>
          <a:lstStyle/>
          <a:p>
            <a:r>
              <a:rPr lang="fi-FI" dirty="0"/>
              <a:t>nesteenpoistolääkkeet (diureetit), ACE-estäjälääke tai ATR-salpaaja sekä beetasalpaaja</a:t>
            </a:r>
          </a:p>
          <a:p>
            <a:r>
              <a:rPr lang="fi-FI" dirty="0" err="1"/>
              <a:t>digoksiini</a:t>
            </a:r>
            <a:r>
              <a:rPr lang="fi-FI" dirty="0"/>
              <a:t> (lisää sydänlihaksen pumppaustehoa) pitkävaikutteiset nitraatit ja </a:t>
            </a:r>
            <a:r>
              <a:rPr lang="fi-FI" dirty="0" err="1"/>
              <a:t>ivabradiinia</a:t>
            </a:r>
            <a:r>
              <a:rPr lang="fi-FI" dirty="0"/>
              <a:t> (syketiheyttä hidastava lääke)</a:t>
            </a:r>
          </a:p>
          <a:p>
            <a:r>
              <a:rPr lang="fi-FI" dirty="0"/>
              <a:t>useimmat vajaatoimintapotilaat tarvitsevat eri syistä myös veren hyytymistä estävää lääkitystä</a:t>
            </a:r>
          </a:p>
          <a:p>
            <a:r>
              <a:rPr lang="fi-FI" dirty="0"/>
              <a:t>perussyyn hoito!</a:t>
            </a:r>
          </a:p>
        </p:txBody>
      </p:sp>
    </p:spTree>
    <p:extLst>
      <p:ext uri="{BB962C8B-B14F-4D97-AF65-F5344CB8AC3E}">
        <p14:creationId xmlns:p14="http://schemas.microsoft.com/office/powerpoint/2010/main" val="852338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Sepelvaltimotauti </a:t>
            </a:r>
            <a:br>
              <a:rPr lang="fi-FI" dirty="0"/>
            </a:br>
            <a:r>
              <a:rPr lang="fi-FI" dirty="0"/>
              <a:t>(MCC eli </a:t>
            </a:r>
            <a:r>
              <a:rPr lang="fi-FI" dirty="0" err="1"/>
              <a:t>morbus</a:t>
            </a:r>
            <a:r>
              <a:rPr lang="fi-FI" dirty="0"/>
              <a:t> </a:t>
            </a:r>
            <a:r>
              <a:rPr lang="fi-FI" dirty="0" err="1"/>
              <a:t>cordis</a:t>
            </a:r>
            <a:r>
              <a:rPr lang="fi-FI" dirty="0"/>
              <a:t> </a:t>
            </a:r>
            <a:r>
              <a:rPr lang="fi-FI" dirty="0" err="1"/>
              <a:t>coronarius</a:t>
            </a:r>
            <a:r>
              <a:rPr lang="fi-FI" dirty="0"/>
              <a:t>, koronaaritauti)</a:t>
            </a:r>
          </a:p>
        </p:txBody>
      </p:sp>
      <p:sp>
        <p:nvSpPr>
          <p:cNvPr id="3" name="Sisällön paikkamerkki 2"/>
          <p:cNvSpPr>
            <a:spLocks noGrp="1"/>
          </p:cNvSpPr>
          <p:nvPr>
            <p:ph idx="1"/>
          </p:nvPr>
        </p:nvSpPr>
        <p:spPr/>
        <p:txBody>
          <a:bodyPr/>
          <a:lstStyle/>
          <a:p>
            <a:pPr>
              <a:buFont typeface="Arial" panose="020B0604020202020204" pitchFamily="34" charset="0"/>
              <a:buChar char="•"/>
            </a:pPr>
            <a:r>
              <a:rPr lang="fi-FI" dirty="0"/>
              <a:t>Sepelvaltimot lähtevät aortan tyvestä ja sijaitsevat sydämen pinnalla ja huolehtivat sydänlihaksen hapensaannista sekä ravitsemuksesta.</a:t>
            </a:r>
          </a:p>
          <a:p>
            <a:pPr>
              <a:buFont typeface="Arial" panose="020B0604020202020204" pitchFamily="34" charset="0"/>
              <a:buChar char="•"/>
            </a:pPr>
            <a:r>
              <a:rPr lang="fi-FI" dirty="0"/>
              <a:t>Sepelvaltimoita on kaksi, vasen ja oikea. </a:t>
            </a:r>
          </a:p>
          <a:p>
            <a:pPr>
              <a:buFont typeface="Arial" panose="020B0604020202020204" pitchFamily="34" charset="0"/>
              <a:buChar char="•"/>
            </a:pPr>
            <a:r>
              <a:rPr lang="fi-FI" dirty="0"/>
              <a:t>Sepelvaltimotauti johtuu sepelvaltimoiden ahtautumisesta. Ahtautumisen syynä on valtimotauti (valtimon kovettumatauti, ateroskleroosi, ASO), joka vaurioittaa sepelvaltimoita.</a:t>
            </a:r>
          </a:p>
        </p:txBody>
      </p:sp>
    </p:spTree>
    <p:extLst>
      <p:ext uri="{BB962C8B-B14F-4D97-AF65-F5344CB8AC3E}">
        <p14:creationId xmlns:p14="http://schemas.microsoft.com/office/powerpoint/2010/main" val="2489688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Eteisvärinä eli </a:t>
            </a:r>
            <a:r>
              <a:rPr lang="fi-FI" dirty="0" err="1"/>
              <a:t>flimmeri</a:t>
            </a:r>
            <a:r>
              <a:rPr lang="fi-FI" dirty="0"/>
              <a:t> (</a:t>
            </a:r>
            <a:r>
              <a:rPr lang="fi-FI" dirty="0" err="1"/>
              <a:t>fibrillaatio</a:t>
            </a:r>
            <a:r>
              <a:rPr lang="fi-FI" dirty="0"/>
              <a:t> </a:t>
            </a:r>
            <a:r>
              <a:rPr lang="fi-FI" dirty="0" err="1"/>
              <a:t>atriorum</a:t>
            </a:r>
            <a:r>
              <a:rPr lang="fi-FI" dirty="0"/>
              <a:t>)</a:t>
            </a:r>
          </a:p>
        </p:txBody>
      </p:sp>
      <p:sp>
        <p:nvSpPr>
          <p:cNvPr id="3" name="Sisällön paikkamerkki 2"/>
          <p:cNvSpPr>
            <a:spLocks noGrp="1"/>
          </p:cNvSpPr>
          <p:nvPr>
            <p:ph idx="1"/>
          </p:nvPr>
        </p:nvSpPr>
        <p:spPr/>
        <p:txBody>
          <a:bodyPr/>
          <a:lstStyle/>
          <a:p>
            <a:r>
              <a:rPr lang="fi-FI" dirty="0"/>
              <a:t>Pysyvä tai kohtauksittainen (</a:t>
            </a:r>
            <a:r>
              <a:rPr lang="fi-FI" dirty="0" err="1"/>
              <a:t>paroksysmaalinen</a:t>
            </a:r>
            <a:r>
              <a:rPr lang="fi-FI" dirty="0"/>
              <a:t>)</a:t>
            </a:r>
          </a:p>
          <a:p>
            <a:r>
              <a:rPr lang="fi-FI" dirty="0"/>
              <a:t>Eteisvärinässä eteiset eivät supistu säännöllisesti, vaan eri kohdat supistelevat eri tahdissa, eteiset ikään kuin värisevät. Sähköimpulssit kulkeutuvat sattumanvaraisesti kammioiden puolelle, minkä vuoksi syke on epäsäännöllinen ja epätasainen. </a:t>
            </a:r>
          </a:p>
          <a:p>
            <a:pPr lvl="2">
              <a:buFont typeface="Wingdings" panose="05000000000000000000" pitchFamily="2" charset="2"/>
              <a:buChar char="Ø"/>
            </a:pPr>
            <a:r>
              <a:rPr lang="fi-FI" dirty="0"/>
              <a:t>Tämän vuoksi eteisvärinässä digitaaliset kotiverenpainemittarit antavat usein vääriä painearvoja tai ilmoittavat rytmihäiriöstä.</a:t>
            </a:r>
          </a:p>
        </p:txBody>
      </p:sp>
    </p:spTree>
    <p:extLst>
      <p:ext uri="{BB962C8B-B14F-4D97-AF65-F5344CB8AC3E}">
        <p14:creationId xmlns:p14="http://schemas.microsoft.com/office/powerpoint/2010/main" val="461760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Eteisvärinässä sydämen pumppausteho hieman heikkenee, mutta sykkeen hidastuessa alle 100/min, se ei paljoa haittaa tavallista liikuntaa eikä muutakaan normaalia elämää. </a:t>
            </a:r>
          </a:p>
          <a:p>
            <a:r>
              <a:rPr lang="fi-FI" dirty="0"/>
              <a:t>Suurin vaara ovat verihyytymät, joita etenkin suuren riskin potilaille syntyy herkästi sydämen eteisiin. Sieltä ne voivat lähteä liikkeelle ja aiheuttaa aivohalvauksia.</a:t>
            </a:r>
          </a:p>
        </p:txBody>
      </p:sp>
    </p:spTree>
    <p:extLst>
      <p:ext uri="{BB962C8B-B14F-4D97-AF65-F5344CB8AC3E}">
        <p14:creationId xmlns:p14="http://schemas.microsoft.com/office/powerpoint/2010/main" val="18471433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a:t>Flimmerin</a:t>
            </a:r>
            <a:r>
              <a:rPr lang="fi-FI" dirty="0"/>
              <a:t> syyt</a:t>
            </a:r>
          </a:p>
        </p:txBody>
      </p:sp>
      <p:sp>
        <p:nvSpPr>
          <p:cNvPr id="3" name="Sisällön paikkamerkki 2"/>
          <p:cNvSpPr>
            <a:spLocks noGrp="1"/>
          </p:cNvSpPr>
          <p:nvPr>
            <p:ph idx="1"/>
          </p:nvPr>
        </p:nvSpPr>
        <p:spPr/>
        <p:txBody>
          <a:bodyPr/>
          <a:lstStyle/>
          <a:p>
            <a:r>
              <a:rPr lang="fi-FI" dirty="0"/>
              <a:t>Osalla eteisvärinäpotilaista sydämestä ei löydy mitään muuta vikaa.</a:t>
            </a:r>
          </a:p>
          <a:p>
            <a:r>
              <a:rPr lang="fi-FI" dirty="0"/>
              <a:t>Useimmiten taustalla on jonkinasteinen sydänsairaus tai riskitekijä. Taustalla oleva sairaus on usein korkeaan verenpaineeseen, läppävikaan, sepelvaltimotautiin tai sydäninfarktiin liittyvä laajentunut sydän. </a:t>
            </a:r>
          </a:p>
          <a:p>
            <a:r>
              <a:rPr lang="fi-FI" dirty="0"/>
              <a:t>Runsas alkoholin käyttö voi aiheuttaa tervesydämiselle eteisvärinäkohtauksen. Joskus taustalla on kilpirauhasen liikatoiminta.</a:t>
            </a:r>
          </a:p>
        </p:txBody>
      </p:sp>
    </p:spTree>
    <p:extLst>
      <p:ext uri="{BB962C8B-B14F-4D97-AF65-F5344CB8AC3E}">
        <p14:creationId xmlns:p14="http://schemas.microsoft.com/office/powerpoint/2010/main" val="6004599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a:t>Flimmerin</a:t>
            </a:r>
            <a:r>
              <a:rPr lang="fi-FI" dirty="0"/>
              <a:t> hoito</a:t>
            </a:r>
          </a:p>
        </p:txBody>
      </p:sp>
      <p:sp>
        <p:nvSpPr>
          <p:cNvPr id="3" name="Sisällön paikkamerkki 2"/>
          <p:cNvSpPr>
            <a:spLocks noGrp="1"/>
          </p:cNvSpPr>
          <p:nvPr>
            <p:ph idx="1"/>
          </p:nvPr>
        </p:nvSpPr>
        <p:spPr/>
        <p:txBody>
          <a:bodyPr/>
          <a:lstStyle/>
          <a:p>
            <a:r>
              <a:rPr lang="fi-FI" dirty="0"/>
              <a:t>Tuore eteisvärinä pyritään yleensä palauttamaan normaaliksi rytminsiirrolla ainakin kerran. Tavallisesti rytmi käännetään sähköisesti lyhyessä nukutuksessa. </a:t>
            </a:r>
          </a:p>
          <a:p>
            <a:r>
              <a:rPr lang="fi-FI" dirty="0"/>
              <a:t>Myös lääkkeillä voidaan rytmi usein palauttaa. Yleensä normaali rytmi palautuu helposti, mutta eteisvärinällä on taipumus uusiutua. </a:t>
            </a:r>
          </a:p>
          <a:p>
            <a:r>
              <a:rPr lang="fi-FI" dirty="0"/>
              <a:t>Rytminsiirron jälkeen normaali rytmi pyritään säilyttämään beetasalpaajalla tai muilla rytmihäiriölääkkeillä.</a:t>
            </a:r>
          </a:p>
        </p:txBody>
      </p:sp>
    </p:spTree>
    <p:extLst>
      <p:ext uri="{BB962C8B-B14F-4D97-AF65-F5344CB8AC3E}">
        <p14:creationId xmlns:p14="http://schemas.microsoft.com/office/powerpoint/2010/main" val="12871496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Useimmille yli 65-vuotiaille ja kaikille yli 75-vuotiaille potilaille joilla on pysyvä eteisvärinä tai yksikin eteisvärinäkohtaus, aloitetaan verenohennushoito eli antikoagulaatio-hoito, mikäli hoidolle ei ole vasta-aihetta ja potilas on suostuvainen. </a:t>
            </a:r>
          </a:p>
          <a:p>
            <a:r>
              <a:rPr lang="fi-FI" dirty="0"/>
              <a:t>Myös nuoremmille eteisvärinäpotilaille aloitetaan verenohennushoito, jos heillä on lisäksi muu sairaus sydämessä, kohonnut lääkehoitoa vaativa verenpaine tai ollut aivoverenkiertohäiriöitä aikaisemmin. </a:t>
            </a:r>
          </a:p>
        </p:txBody>
      </p:sp>
    </p:spTree>
    <p:extLst>
      <p:ext uri="{BB962C8B-B14F-4D97-AF65-F5344CB8AC3E}">
        <p14:creationId xmlns:p14="http://schemas.microsoft.com/office/powerpoint/2010/main" val="39031964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Yleisin verenohennuslääke on vuosikymmeniä käytössä ollut varfariini, jonka kauppanimi on Marevan. Sen hoitotasoa seurataan säännöllisillä laboratoriokokeilla (INR). </a:t>
            </a:r>
          </a:p>
          <a:p>
            <a:r>
              <a:rPr lang="fi-FI" dirty="0"/>
              <a:t>Muutaman viime vuoden aikana käyttöön on tullut uusia verenohennuslääkkeitä: </a:t>
            </a:r>
            <a:r>
              <a:rPr lang="fi-FI" dirty="0" err="1"/>
              <a:t>dabigatraani</a:t>
            </a:r>
            <a:r>
              <a:rPr lang="fi-FI" dirty="0"/>
              <a:t>, </a:t>
            </a:r>
            <a:r>
              <a:rPr lang="fi-FI" dirty="0" err="1"/>
              <a:t>rivaroksabaani</a:t>
            </a:r>
            <a:r>
              <a:rPr lang="fi-FI" dirty="0"/>
              <a:t> ja </a:t>
            </a:r>
            <a:r>
              <a:rPr lang="fi-FI" dirty="0" err="1"/>
              <a:t>apiksabaani</a:t>
            </a:r>
            <a:r>
              <a:rPr lang="fi-FI" dirty="0"/>
              <a:t>. Niitä käytettäessä laboratoriokokeita ei tarvita.</a:t>
            </a:r>
          </a:p>
          <a:p>
            <a:r>
              <a:rPr lang="fi-FI" dirty="0">
                <a:hlinkClick r:id="rId2"/>
              </a:rPr>
              <a:t>http://www.terveyskirjasto.fi/terveyskirjasto/tk.koti?p_artikkeli=dlk00007</a:t>
            </a:r>
            <a:r>
              <a:rPr lang="fi-FI" dirty="0"/>
              <a:t> </a:t>
            </a:r>
          </a:p>
          <a:p>
            <a:endParaRPr lang="fi-FI" dirty="0"/>
          </a:p>
        </p:txBody>
      </p:sp>
    </p:spTree>
    <p:extLst>
      <p:ext uri="{BB962C8B-B14F-4D97-AF65-F5344CB8AC3E}">
        <p14:creationId xmlns:p14="http://schemas.microsoft.com/office/powerpoint/2010/main" val="19907265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AVH</a:t>
            </a:r>
          </a:p>
        </p:txBody>
      </p:sp>
      <p:sp>
        <p:nvSpPr>
          <p:cNvPr id="3" name="Sisällön paikkamerkki 2"/>
          <p:cNvSpPr>
            <a:spLocks noGrp="1"/>
          </p:cNvSpPr>
          <p:nvPr>
            <p:ph idx="1"/>
          </p:nvPr>
        </p:nvSpPr>
        <p:spPr/>
        <p:txBody>
          <a:bodyPr/>
          <a:lstStyle/>
          <a:p>
            <a:r>
              <a:rPr lang="fi-FI" dirty="0"/>
              <a:t>TIA-kohtaus</a:t>
            </a:r>
          </a:p>
          <a:p>
            <a:r>
              <a:rPr lang="fi-FI" dirty="0"/>
              <a:t>Aivoinfarkti</a:t>
            </a:r>
          </a:p>
          <a:p>
            <a:r>
              <a:rPr lang="fi-FI" dirty="0"/>
              <a:t>Aivoverenvuoto (SAV tai ICH)</a:t>
            </a:r>
          </a:p>
          <a:p>
            <a:r>
              <a:rPr lang="fi-FI" sz="2000" dirty="0"/>
              <a:t>(</a:t>
            </a:r>
            <a:r>
              <a:rPr lang="fi-FI" sz="2000" dirty="0">
                <a:hlinkClick r:id="rId2"/>
              </a:rPr>
              <a:t>https://www.aivoliitto.fi/?gclid=Cj0KCQiAjKqABhDLARIsABbJrGmr09ZDP8knXvuXZWMQIwp6w8JypjEiDF3u0Tq9k28KgS3yjAZfkhsaAmD1EALw_wcB</a:t>
            </a:r>
            <a:r>
              <a:rPr lang="fi-FI" sz="2000" dirty="0"/>
              <a:t>) </a:t>
            </a:r>
          </a:p>
        </p:txBody>
      </p:sp>
    </p:spTree>
    <p:extLst>
      <p:ext uri="{BB962C8B-B14F-4D97-AF65-F5344CB8AC3E}">
        <p14:creationId xmlns:p14="http://schemas.microsoft.com/office/powerpoint/2010/main" val="2222419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isällön paikkamerkk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69375" y="1230284"/>
            <a:ext cx="6307094" cy="4560916"/>
          </a:xfrm>
        </p:spPr>
      </p:pic>
    </p:spTree>
    <p:extLst>
      <p:ext uri="{BB962C8B-B14F-4D97-AF65-F5344CB8AC3E}">
        <p14:creationId xmlns:p14="http://schemas.microsoft.com/office/powerpoint/2010/main" val="2687450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75997" y="648394"/>
            <a:ext cx="10018713" cy="5209308"/>
          </a:xfrm>
        </p:spPr>
        <p:txBody>
          <a:bodyPr/>
          <a:lstStyle/>
          <a:p>
            <a:pPr>
              <a:buFont typeface="Arial" panose="020B0604020202020204" pitchFamily="34" charset="0"/>
              <a:buChar char="•"/>
            </a:pPr>
            <a:r>
              <a:rPr lang="fi-FI" dirty="0"/>
              <a:t>Sepelvaltimotauti johtuu valtimonkovettumataudista, joka ahtauttaa sepelvaltimoita .Vain yksi tai muutama ahtauma voi aiheuttaa verenkierron häiriintymisen ja hapenpuutteen osassa sydänlihasta.</a:t>
            </a:r>
          </a:p>
          <a:p>
            <a:endParaRPr lang="fi-FI" dirty="0"/>
          </a:p>
        </p:txBody>
      </p:sp>
      <p:pic>
        <p:nvPicPr>
          <p:cNvPr id="4" name="Kuv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31082" y="3906547"/>
            <a:ext cx="5715000" cy="2771775"/>
          </a:xfrm>
          <a:prstGeom prst="rect">
            <a:avLst/>
          </a:prstGeom>
        </p:spPr>
      </p:pic>
      <p:pic>
        <p:nvPicPr>
          <p:cNvPr id="5" name="Kuva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05693" y="3906547"/>
            <a:ext cx="2712031" cy="2411126"/>
          </a:xfrm>
          <a:prstGeom prst="rect">
            <a:avLst/>
          </a:prstGeom>
        </p:spPr>
      </p:pic>
    </p:spTree>
    <p:extLst>
      <p:ext uri="{BB962C8B-B14F-4D97-AF65-F5344CB8AC3E}">
        <p14:creationId xmlns:p14="http://schemas.microsoft.com/office/powerpoint/2010/main" val="3619127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p>
            <a:r>
              <a:rPr lang="fi-FI" dirty="0"/>
              <a:t>Sepelvaltimotautia aiheuttavista riskitekijöistä tärkeimmät ovat </a:t>
            </a:r>
          </a:p>
          <a:p>
            <a:pPr lvl="1">
              <a:buFont typeface="Wingdings" panose="05000000000000000000" pitchFamily="2" charset="2"/>
              <a:buChar char="Ø"/>
            </a:pPr>
            <a:r>
              <a:rPr lang="fi-FI" dirty="0"/>
              <a:t>tupakointi</a:t>
            </a:r>
          </a:p>
          <a:p>
            <a:pPr lvl="1">
              <a:buFont typeface="Wingdings" panose="05000000000000000000" pitchFamily="2" charset="2"/>
              <a:buChar char="Ø"/>
            </a:pPr>
            <a:r>
              <a:rPr lang="fi-FI" dirty="0"/>
              <a:t>kohonnut veren kolesteroli kohonnut (</a:t>
            </a:r>
            <a:r>
              <a:rPr lang="fi-FI" dirty="0" err="1"/>
              <a:t>kokonaiskolestroli</a:t>
            </a:r>
            <a:r>
              <a:rPr lang="fi-FI" dirty="0"/>
              <a:t> &gt; 5, LDL &gt; 3)</a:t>
            </a:r>
          </a:p>
          <a:p>
            <a:pPr lvl="1">
              <a:buFont typeface="Wingdings" panose="05000000000000000000" pitchFamily="2" charset="2"/>
              <a:buChar char="Ø"/>
            </a:pPr>
            <a:r>
              <a:rPr lang="fi-FI" dirty="0"/>
              <a:t>verenpaine </a:t>
            </a:r>
          </a:p>
          <a:p>
            <a:pPr lvl="1">
              <a:buFont typeface="Wingdings" panose="05000000000000000000" pitchFamily="2" charset="2"/>
              <a:buChar char="Ø"/>
            </a:pPr>
            <a:r>
              <a:rPr lang="fi-FI" dirty="0"/>
              <a:t>diabetes</a:t>
            </a:r>
          </a:p>
        </p:txBody>
      </p:sp>
    </p:spTree>
    <p:extLst>
      <p:ext uri="{BB962C8B-B14F-4D97-AF65-F5344CB8AC3E}">
        <p14:creationId xmlns:p14="http://schemas.microsoft.com/office/powerpoint/2010/main" val="1579676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84310" y="673331"/>
            <a:ext cx="10018713" cy="5117869"/>
          </a:xfrm>
        </p:spPr>
        <p:txBody>
          <a:bodyPr>
            <a:normAutofit/>
          </a:bodyPr>
          <a:lstStyle/>
          <a:p>
            <a:pPr marL="0" indent="0">
              <a:buNone/>
            </a:pPr>
            <a:r>
              <a:rPr lang="fi-FI" b="1" dirty="0"/>
              <a:t>Oireet</a:t>
            </a:r>
          </a:p>
          <a:p>
            <a:r>
              <a:rPr lang="fi-FI" dirty="0"/>
              <a:t>Tavallisin oire on rintakipu, joka alkaa tuntua ruumiillisessa rasituksessa (reippaasti liikkuessa, reilussa lihastyössä yms.). </a:t>
            </a:r>
          </a:p>
          <a:p>
            <a:pPr lvl="1">
              <a:buFont typeface="Wingdings" panose="05000000000000000000" pitchFamily="2" charset="2"/>
              <a:buChar char="Ø"/>
            </a:pPr>
            <a:r>
              <a:rPr lang="fi-FI" dirty="0"/>
              <a:t>Kipu tuntuu yleensä keskellä rintaa laaja-alaisena ja ahdistavana tai puristavana. Kipu voi säteillä olka- ja käsivarsiin, leukaperiin, selkään lapojen väliin tai ylävatsalle. </a:t>
            </a:r>
          </a:p>
          <a:p>
            <a:pPr lvl="1">
              <a:buFont typeface="Wingdings" panose="05000000000000000000" pitchFamily="2" charset="2"/>
              <a:buChar char="Ø"/>
            </a:pPr>
            <a:r>
              <a:rPr lang="fi-FI" dirty="0"/>
              <a:t>Yleensä kipu helpottuu levossa ja nitrolääkkeellä (</a:t>
            </a:r>
            <a:r>
              <a:rPr lang="fi-FI" dirty="0" err="1"/>
              <a:t>resoribletti</a:t>
            </a:r>
            <a:r>
              <a:rPr lang="fi-FI" dirty="0"/>
              <a:t> = kielen alustabletti tai </a:t>
            </a:r>
            <a:r>
              <a:rPr lang="fi-FI" dirty="0" err="1"/>
              <a:t>Dinit</a:t>
            </a:r>
            <a:r>
              <a:rPr lang="fi-FI" dirty="0"/>
              <a:t>-suihke) muutamassa minuutissa. Tällaista rintakipua kutsutaan nimellä</a:t>
            </a:r>
            <a:r>
              <a:rPr lang="fi-FI" i="1" dirty="0"/>
              <a:t> </a:t>
            </a:r>
            <a:r>
              <a:rPr lang="fi-FI" i="1" dirty="0" err="1"/>
              <a:t>angina</a:t>
            </a:r>
            <a:r>
              <a:rPr lang="fi-FI" i="1" dirty="0"/>
              <a:t> </a:t>
            </a:r>
            <a:r>
              <a:rPr lang="fi-FI" i="1" dirty="0" err="1"/>
              <a:t>pectoris</a:t>
            </a:r>
            <a:r>
              <a:rPr lang="fi-FI" dirty="0"/>
              <a:t>. </a:t>
            </a:r>
          </a:p>
          <a:p>
            <a:pPr lvl="1">
              <a:buFont typeface="Wingdings" panose="05000000000000000000" pitchFamily="2" charset="2"/>
              <a:buChar char="Ø"/>
            </a:pPr>
            <a:r>
              <a:rPr lang="fi-FI" dirty="0"/>
              <a:t>Kivulle on tyypillistä, että se ilmaantuu samanlaisena aina, kun ruumiillinen tai henkinen rasitus nousee sille yksilölliselle tasolle, joka kullakin aiheuttaa sydänlihakseen hapenpuutetta.</a:t>
            </a:r>
          </a:p>
          <a:p>
            <a:r>
              <a:rPr lang="fi-FI" dirty="0"/>
              <a:t>Aina sepelvaltimotautikipu ei ole näin tyypillistä. Esimerkiksi joskus kipu voi olla luonteeltaan polttavaa tai tuntua ylävatsan puolella. </a:t>
            </a:r>
          </a:p>
        </p:txBody>
      </p:sp>
    </p:spTree>
    <p:extLst>
      <p:ext uri="{BB962C8B-B14F-4D97-AF65-F5344CB8AC3E}">
        <p14:creationId xmlns:p14="http://schemas.microsoft.com/office/powerpoint/2010/main" val="1340636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isällön paikkamerkki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3651" y="2438399"/>
            <a:ext cx="5784778" cy="3139441"/>
          </a:xfrm>
        </p:spPr>
      </p:pic>
    </p:spTree>
    <p:extLst>
      <p:ext uri="{BB962C8B-B14F-4D97-AF65-F5344CB8AC3E}">
        <p14:creationId xmlns:p14="http://schemas.microsoft.com/office/powerpoint/2010/main" val="1289568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84310" y="955964"/>
            <a:ext cx="10018713" cy="4835236"/>
          </a:xfrm>
        </p:spPr>
        <p:txBody>
          <a:bodyPr>
            <a:normAutofit fontScale="92500" lnSpcReduction="10000"/>
          </a:bodyPr>
          <a:lstStyle/>
          <a:p>
            <a:r>
              <a:rPr lang="fi-FI" dirty="0"/>
              <a:t>Joskus oireena voi olla ainoastaan rasituksessa tuntuva ohimenevä hengenahdistus. Etenkin naisilla ja vanhuksilla sepelvaltimotauti voi ilmetä ilman rintakipuja, ja oireina on pelkästään rinnan ahdistusta, uupumista, huonovointisuutta tai pahoinvointia rasitukseen liittyen.</a:t>
            </a:r>
          </a:p>
          <a:p>
            <a:r>
              <a:rPr lang="fi-FI" dirty="0"/>
              <a:t>Aina sepelvaltimotauti ei "varoittele etukäteen" </a:t>
            </a:r>
            <a:r>
              <a:rPr lang="fi-FI" dirty="0" err="1"/>
              <a:t>angina</a:t>
            </a:r>
            <a:r>
              <a:rPr lang="fi-FI" dirty="0"/>
              <a:t> </a:t>
            </a:r>
            <a:r>
              <a:rPr lang="fi-FI" dirty="0" err="1"/>
              <a:t>pectoris</a:t>
            </a:r>
            <a:r>
              <a:rPr lang="fi-FI" dirty="0"/>
              <a:t> -oirein. Sen ensimmäinen ilmenemismuoto voi olla sydäninfarkti . Oireena on tällöin voimakas, levossakin tuntuva puristava rintakipu, joka ei mene aina nitro-lääkkeelläkään muutamassa minuutissa ohitse.</a:t>
            </a:r>
          </a:p>
          <a:p>
            <a:r>
              <a:rPr lang="fi-FI" dirty="0"/>
              <a:t>On huomattava, että rinnan alueella tuntuvat kiputuntemukset ovat yleisiä ja johtuvat usein muista syistä kuin sepelvaltimotaudista. Seuraavat piirteet viittaavat siihen, että kyseessä </a:t>
            </a:r>
            <a:r>
              <a:rPr lang="fi-FI" i="1" dirty="0"/>
              <a:t>ei ole</a:t>
            </a:r>
            <a:r>
              <a:rPr lang="fi-FI" dirty="0"/>
              <a:t> sepelvaltimotauti: kipu on aika lievää ja ilmenee levossa; liikkuminen on mahdollista kivusta huolimatta; kipu jatkuu pitkään tunti- tai päiväkaupalla; kipu liittyy hengitykseen; kipu on luonteeltaan terävää ja pienellä alueella.</a:t>
            </a:r>
          </a:p>
          <a:p>
            <a:endParaRPr lang="fi-FI" dirty="0"/>
          </a:p>
        </p:txBody>
      </p:sp>
    </p:spTree>
    <p:extLst>
      <p:ext uri="{BB962C8B-B14F-4D97-AF65-F5344CB8AC3E}">
        <p14:creationId xmlns:p14="http://schemas.microsoft.com/office/powerpoint/2010/main" val="234807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84310" y="947651"/>
            <a:ext cx="10018713" cy="4843549"/>
          </a:xfrm>
        </p:spPr>
        <p:txBody>
          <a:bodyPr>
            <a:normAutofit fontScale="92500"/>
          </a:bodyPr>
          <a:lstStyle/>
          <a:p>
            <a:pPr marL="0" indent="0">
              <a:buNone/>
            </a:pPr>
            <a:r>
              <a:rPr lang="fi-FI" b="1" dirty="0"/>
              <a:t>Tutkimukset</a:t>
            </a:r>
          </a:p>
          <a:p>
            <a:r>
              <a:rPr lang="fi-FI" dirty="0"/>
              <a:t>Tavanomaisessa </a:t>
            </a:r>
            <a:r>
              <a:rPr lang="fi-FI" b="1" dirty="0"/>
              <a:t>lääkärintutkimuksessa</a:t>
            </a:r>
            <a:r>
              <a:rPr lang="fi-FI" dirty="0"/>
              <a:t> ei rasitusrintakipuna eli </a:t>
            </a:r>
            <a:r>
              <a:rPr lang="fi-FI" dirty="0" err="1"/>
              <a:t>angina</a:t>
            </a:r>
            <a:r>
              <a:rPr lang="fi-FI" dirty="0"/>
              <a:t> </a:t>
            </a:r>
            <a:r>
              <a:rPr lang="fi-FI" dirty="0" err="1"/>
              <a:t>pectoriksena</a:t>
            </a:r>
            <a:r>
              <a:rPr lang="fi-FI" dirty="0"/>
              <a:t> ilmenevää sepelvaltimotautia sairastavalta potilaalta yleensä löydy mitään poikkeavaa. Myös </a:t>
            </a:r>
            <a:r>
              <a:rPr lang="fi-FI" b="1" dirty="0"/>
              <a:t>sydämen sähkökäyrä eli EKG </a:t>
            </a:r>
            <a:r>
              <a:rPr lang="fi-FI" dirty="0"/>
              <a:t>on usein normaali.</a:t>
            </a:r>
          </a:p>
          <a:p>
            <a:r>
              <a:rPr lang="fi-FI" dirty="0"/>
              <a:t>Jos oireet viittaavat sepelvaltimotautiin, tehdään yleensä ensimmäiseksi </a:t>
            </a:r>
            <a:r>
              <a:rPr lang="fi-FI" b="1" dirty="0"/>
              <a:t>rasituskoe</a:t>
            </a:r>
            <a:r>
              <a:rPr lang="fi-FI" dirty="0"/>
              <a:t>, jossa potilas polkee kuntopyörää asteittain lisääntyvällä vastuksella, ja samalla otetaan sydämen sähkökäyrää. Kokeen aikana syntyvät rintakipu ja EKG-muutokset viittaavat sepelvaltimotautiin. Sen perusteella aloitetaan lääkehoito. Jos lääkehoito ei riitä pitämään oireita poissa tai jos oireet ja rasituskokeessa todetut EKG- ja muut muutokset ovat alun perin vaikeat, tutkimuksia jatketaan </a:t>
            </a:r>
            <a:r>
              <a:rPr lang="fi-FI" b="1" dirty="0"/>
              <a:t>sydänlihaksen verenkierron (</a:t>
            </a:r>
            <a:r>
              <a:rPr lang="fi-FI" b="1" dirty="0" err="1"/>
              <a:t>perfuusion</a:t>
            </a:r>
            <a:r>
              <a:rPr lang="fi-FI" b="1" dirty="0"/>
              <a:t>) isotooppitutkimuksella </a:t>
            </a:r>
            <a:r>
              <a:rPr lang="fi-FI" dirty="0"/>
              <a:t>ja </a:t>
            </a:r>
            <a:r>
              <a:rPr lang="fi-FI" b="1" dirty="0"/>
              <a:t>sepelvaltimoiden tietokonekerroskuvauksella tai varjoainekuvauksella</a:t>
            </a:r>
            <a:r>
              <a:rPr lang="fi-FI" dirty="0"/>
              <a:t>.</a:t>
            </a:r>
          </a:p>
          <a:p>
            <a:endParaRPr lang="fi-FI" dirty="0"/>
          </a:p>
        </p:txBody>
      </p:sp>
    </p:spTree>
    <p:extLst>
      <p:ext uri="{BB962C8B-B14F-4D97-AF65-F5344CB8AC3E}">
        <p14:creationId xmlns:p14="http://schemas.microsoft.com/office/powerpoint/2010/main" val="14233036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ksi">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TM03457496[[fn=Parallaksi]]</Template>
  <TotalTime>148</TotalTime>
  <Words>1651</Words>
  <Application>Microsoft Office PowerPoint</Application>
  <PresentationFormat>Laajakuva</PresentationFormat>
  <Paragraphs>86</Paragraphs>
  <Slides>26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26</vt:i4>
      </vt:variant>
    </vt:vector>
  </HeadingPairs>
  <TitlesOfParts>
    <vt:vector size="30" baseType="lpstr">
      <vt:lpstr>Arial</vt:lpstr>
      <vt:lpstr>Corbel</vt:lpstr>
      <vt:lpstr>Wingdings</vt:lpstr>
      <vt:lpstr>Parallaksi</vt:lpstr>
      <vt:lpstr>SYDÄNSAIRAUDET</vt:lpstr>
      <vt:lpstr>Sepelvaltimotauti  (MCC eli morbus cordis coronarius, koronaaritauti)</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Sydämen vajaatoiminta</vt:lpstr>
      <vt:lpstr>PowerPoint-esitys</vt:lpstr>
      <vt:lpstr>PowerPoint-esitys</vt:lpstr>
      <vt:lpstr>PowerPoint-esitys</vt:lpstr>
      <vt:lpstr>PowerPoint-esitys</vt:lpstr>
      <vt:lpstr>Sydämen vajaatoiminnan itsehoito</vt:lpstr>
      <vt:lpstr>Sydämen vajaatoiminnan lääkehoito</vt:lpstr>
      <vt:lpstr>Eteisvärinä eli flimmeri (fibrillaatio atriorum)</vt:lpstr>
      <vt:lpstr>PowerPoint-esitys</vt:lpstr>
      <vt:lpstr>Flimmerin syyt</vt:lpstr>
      <vt:lpstr>Flimmerin hoito</vt:lpstr>
      <vt:lpstr>PowerPoint-esitys</vt:lpstr>
      <vt:lpstr>PowerPoint-esitys</vt:lpstr>
      <vt:lpstr>AVH</vt:lpstr>
    </vt:vector>
  </TitlesOfParts>
  <Company>Kouvola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SYDÄNSAIRAUDET</dc:title>
  <dc:creator>Puttonen Johanna</dc:creator>
  <cp:lastModifiedBy>Johanna Puttonen</cp:lastModifiedBy>
  <cp:revision>13</cp:revision>
  <dcterms:created xsi:type="dcterms:W3CDTF">2016-11-23T06:51:00Z</dcterms:created>
  <dcterms:modified xsi:type="dcterms:W3CDTF">2021-01-22T09:37:12Z</dcterms:modified>
</cp:coreProperties>
</file>