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A71CA-9350-63DA-3AAD-85FCC9EBB55B}" v="568" dt="2021-01-22T11:44:01.510"/>
    <p1510:client id="{FECEFB3C-3287-4F37-94F5-EB5D6C41036C}" v="1748" dt="2021-01-19T11:45:42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sisä, henkilö, pöytä, istuminen&#10;&#10;Kuvaus luotu automaattisesti">
            <a:extLst>
              <a:ext uri="{FF2B5EF4-FFF2-40B4-BE49-F238E27FC236}">
                <a16:creationId xmlns:a16="http://schemas.microsoft.com/office/drawing/2014/main" id="{3479698F-8B18-4A67-8F16-405608D64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17" r="215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Kohonnut verenpaine/verenpainetauti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35FB081-C788-4C27-8FC1-1B9F9E3F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fi-FI" sz="3100">
                <a:solidFill>
                  <a:srgbClr val="FFFFFF"/>
                </a:solidFill>
                <a:cs typeface="Calibri Light"/>
              </a:rPr>
              <a:t>Lääkkeiden vaikutusmekanismit</a:t>
            </a:r>
            <a:endParaRPr lang="fi-FI" sz="31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20CEAC-33A3-4E89-A165-FE5D1330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200">
                <a:solidFill>
                  <a:srgbClr val="FEFFFF"/>
                </a:solidFill>
                <a:cs typeface="Calibri"/>
              </a:rPr>
              <a:t>ACE:n estäjät ja ATR:n salpaajat: valtimot laajenevat, natriumin ja nesteen kertyminen elimistöön vähenee.</a:t>
            </a:r>
          </a:p>
          <a:p>
            <a:r>
              <a:rPr lang="fi-FI" sz="2200">
                <a:solidFill>
                  <a:srgbClr val="FEFFFF"/>
                </a:solidFill>
                <a:cs typeface="Calibri"/>
              </a:rPr>
              <a:t>Beetasalpaajat: Hidastaa pulssia -&gt; verenkierron vastus vähenee -&gt; verenpaine laskee.</a:t>
            </a:r>
          </a:p>
          <a:p>
            <a:r>
              <a:rPr lang="fi-FI" sz="2200">
                <a:solidFill>
                  <a:srgbClr val="FEFFFF"/>
                </a:solidFill>
                <a:cs typeface="Calibri"/>
              </a:rPr>
              <a:t>Diureetit: Poistavat elimistöstä vettä ja natriumia -&gt; verenpaine laskee.</a:t>
            </a:r>
          </a:p>
          <a:p>
            <a:r>
              <a:rPr lang="fi-FI" sz="2200">
                <a:solidFill>
                  <a:srgbClr val="FEFFFF"/>
                </a:solidFill>
                <a:cs typeface="Calibri"/>
              </a:rPr>
              <a:t>Kalsiumin estäjät: Laajentavat valtimoita -&gt; vähentää sydämen työmäärää -&gt; verenpaine laskee.</a:t>
            </a:r>
          </a:p>
          <a:p>
            <a:r>
              <a:rPr lang="fi-FI" sz="2200">
                <a:solidFill>
                  <a:srgbClr val="FEFFFF"/>
                </a:solidFill>
                <a:cs typeface="Calibri"/>
              </a:rPr>
              <a:t>Yhdistelmävalmisteet</a:t>
            </a:r>
          </a:p>
        </p:txBody>
      </p:sp>
    </p:spTree>
    <p:extLst>
      <p:ext uri="{BB962C8B-B14F-4D97-AF65-F5344CB8AC3E}">
        <p14:creationId xmlns:p14="http://schemas.microsoft.com/office/powerpoint/2010/main" val="177781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745696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11B370-D0D9-4EF8-AE51-CD8767AA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6611012" cy="1893524"/>
          </a:xfrm>
        </p:spPr>
        <p:txBody>
          <a:bodyPr anchor="b">
            <a:normAutofit/>
          </a:bodyPr>
          <a:lstStyle/>
          <a:p>
            <a:r>
              <a:rPr lang="fi-FI" sz="4800">
                <a:cs typeface="Calibri Light"/>
              </a:rPr>
              <a:t>Seuranta</a:t>
            </a:r>
            <a:endParaRPr lang="fi-FI" sz="48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08AF2C-D532-4BE7-8509-E945A8CD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6611012" cy="29415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1800">
                <a:cs typeface="Calibri"/>
              </a:rPr>
              <a:t>Verenpaineen mittaukset, EKG, veri- ja virtsatutkimukset</a:t>
            </a:r>
          </a:p>
          <a:p>
            <a:r>
              <a:rPr lang="fi-FI" sz="1800">
                <a:cs typeface="Calibri"/>
              </a:rPr>
              <a:t>Elämäntapojen kontrollointi</a:t>
            </a:r>
          </a:p>
        </p:txBody>
      </p:sp>
    </p:spTree>
    <p:extLst>
      <p:ext uri="{BB962C8B-B14F-4D97-AF65-F5344CB8AC3E}">
        <p14:creationId xmlns:p14="http://schemas.microsoft.com/office/powerpoint/2010/main" val="146083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sisä, näyttö, kello, pöytä&#10;&#10;Kuvaus luotu automaattisesti">
            <a:extLst>
              <a:ext uri="{FF2B5EF4-FFF2-40B4-BE49-F238E27FC236}">
                <a16:creationId xmlns:a16="http://schemas.microsoft.com/office/drawing/2014/main" id="{4269E778-BCA7-4C2A-9CED-023E79925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750" r="9023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FFF5A61-3957-494C-A760-70091331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fi-FI" sz="3700">
                <a:solidFill>
                  <a:srgbClr val="000000"/>
                </a:solidFill>
                <a:cs typeface="Calibri Light"/>
              </a:rPr>
              <a:t>Mitä tarkoittaa kohonnut verenpaine?</a:t>
            </a:r>
            <a:endParaRPr lang="fi-FI" sz="3700">
              <a:solidFill>
                <a:srgbClr val="0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71F909-57CC-4834-ADBB-FC532136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>
                <a:solidFill>
                  <a:srgbClr val="000000"/>
                </a:solidFill>
                <a:cs typeface="Calibri"/>
              </a:rPr>
              <a:t>Yli 140/90 mmHg </a:t>
            </a:r>
          </a:p>
          <a:p>
            <a:r>
              <a:rPr lang="fi-FI" sz="2000" dirty="0">
                <a:solidFill>
                  <a:srgbClr val="000000"/>
                </a:solidFill>
                <a:cs typeface="Calibri"/>
              </a:rPr>
              <a:t>Hyvin iäkkäillä yli 150/90 mmHg</a:t>
            </a:r>
          </a:p>
          <a:p>
            <a:r>
              <a:rPr lang="fi-FI" sz="2000" dirty="0">
                <a:solidFill>
                  <a:srgbClr val="000000"/>
                </a:solidFill>
                <a:cs typeface="Calibri"/>
              </a:rPr>
              <a:t>Diabeetikoilla yli 140/80 mmHg</a:t>
            </a:r>
          </a:p>
          <a:p>
            <a:r>
              <a:rPr lang="fi-FI" sz="2000" dirty="0">
                <a:solidFill>
                  <a:srgbClr val="000000"/>
                </a:solidFill>
                <a:cs typeface="Calibri"/>
              </a:rPr>
              <a:t>Munuaissairailla yli 130/80 mmHg</a:t>
            </a:r>
          </a:p>
        </p:txBody>
      </p:sp>
    </p:spTree>
    <p:extLst>
      <p:ext uri="{BB962C8B-B14F-4D97-AF65-F5344CB8AC3E}">
        <p14:creationId xmlns:p14="http://schemas.microsoft.com/office/powerpoint/2010/main" val="424265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luonnoslehtiö&#10;&#10;Kuvaus luotu automaattisesti">
            <a:extLst>
              <a:ext uri="{FF2B5EF4-FFF2-40B4-BE49-F238E27FC236}">
                <a16:creationId xmlns:a16="http://schemas.microsoft.com/office/drawing/2014/main" id="{77F61D1F-F5B8-4402-BDAB-38A91DC0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AD585E-9CCD-49B4-B144-CE459FDE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HTA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BA66C1-DA0E-45C9-8E8B-F2450E6A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/>
              <a:t>Hypertonia arterialis tai hypertensio arterialis = kohonnut verenpaine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9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8A4A91-27AF-45C8-BA03-9B4C5ECC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fi-FI" sz="5600">
                <a:cs typeface="Calibri Light"/>
              </a:rPr>
              <a:t>Diagnoosi</a:t>
            </a:r>
            <a:endParaRPr lang="fi-FI" sz="5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321E8D-846E-4A62-801F-85DFC864E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>
                <a:cs typeface="Calibri"/>
              </a:rPr>
              <a:t>Verenpaineen mittaukset (RR-mittaukset)</a:t>
            </a:r>
          </a:p>
          <a:p>
            <a:r>
              <a:rPr lang="fi-FI" sz="2400">
                <a:cs typeface="Calibri"/>
              </a:rPr>
              <a:t>Veri- ja virtsatutkimukset</a:t>
            </a:r>
          </a:p>
          <a:p>
            <a:pPr marL="0" indent="0">
              <a:buNone/>
            </a:pPr>
            <a:r>
              <a:rPr lang="fi-FI" sz="2400">
                <a:cs typeface="Calibri"/>
              </a:rPr>
              <a:t>    - Kolesteroli</a:t>
            </a:r>
          </a:p>
          <a:p>
            <a:pPr marL="0" indent="0">
              <a:buNone/>
            </a:pPr>
            <a:r>
              <a:rPr lang="fi-FI" sz="2400">
                <a:cs typeface="Calibri"/>
              </a:rPr>
              <a:t>    - Elektrolyytit (Na ja K)</a:t>
            </a:r>
          </a:p>
          <a:p>
            <a:pPr marL="0" indent="0">
              <a:buNone/>
            </a:pPr>
            <a:r>
              <a:rPr lang="fi-FI" sz="2400">
                <a:cs typeface="Calibri"/>
              </a:rPr>
              <a:t>    - Virtsan stiksaus</a:t>
            </a:r>
          </a:p>
          <a:p>
            <a:r>
              <a:rPr lang="fi-FI" sz="2400">
                <a:cs typeface="Calibri"/>
              </a:rPr>
              <a:t>EKG</a:t>
            </a:r>
          </a:p>
          <a:p>
            <a:endParaRPr lang="fi-FI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54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495853-D929-40A6-8B3B-C0B3159F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>
                <a:cs typeface="Calibri Light"/>
              </a:rPr>
              <a:t>Riskitekijät</a:t>
            </a:r>
            <a:endParaRPr lang="fi-FI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37F4C0-70D0-4719-BC0B-D63A7C4CE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200" dirty="0">
                <a:cs typeface="Calibri"/>
              </a:rPr>
              <a:t>Tupakointi</a:t>
            </a:r>
          </a:p>
          <a:p>
            <a:r>
              <a:rPr lang="fi-FI" sz="2200" dirty="0">
                <a:cs typeface="Calibri"/>
              </a:rPr>
              <a:t>Vähäinen liikunta</a:t>
            </a:r>
          </a:p>
          <a:p>
            <a:r>
              <a:rPr lang="fi-FI" sz="2200" dirty="0">
                <a:cs typeface="Calibri"/>
              </a:rPr>
              <a:t>Ylipaino</a:t>
            </a:r>
          </a:p>
          <a:p>
            <a:r>
              <a:rPr lang="fi-FI" sz="2200" dirty="0">
                <a:cs typeface="Calibri"/>
              </a:rPr>
              <a:t>Perintötekijät</a:t>
            </a:r>
          </a:p>
          <a:p>
            <a:r>
              <a:rPr lang="fi-FI" sz="2200" dirty="0">
                <a:cs typeface="Calibri"/>
              </a:rPr>
              <a:t>Runsas suolankäyttö</a:t>
            </a:r>
          </a:p>
          <a:p>
            <a:r>
              <a:rPr lang="fi-FI" sz="2200" dirty="0">
                <a:cs typeface="Calibri"/>
              </a:rPr>
              <a:t>Runsas lakritsinkäyttö</a:t>
            </a:r>
          </a:p>
          <a:p>
            <a:r>
              <a:rPr lang="fi-FI" sz="2200" dirty="0">
                <a:cs typeface="Calibri"/>
              </a:rPr>
              <a:t>Ikä</a:t>
            </a:r>
          </a:p>
          <a:p>
            <a:r>
              <a:rPr lang="fi-FI" sz="2200" dirty="0">
                <a:cs typeface="Calibri"/>
              </a:rPr>
              <a:t>Runsas alkoholinkäyttö</a:t>
            </a:r>
          </a:p>
          <a:p>
            <a:r>
              <a:rPr lang="fi-FI" sz="2200" dirty="0">
                <a:cs typeface="Calibri"/>
              </a:rPr>
              <a:t>Stressi</a:t>
            </a:r>
          </a:p>
          <a:p>
            <a:r>
              <a:rPr lang="fi-FI" sz="2200" dirty="0">
                <a:cs typeface="Calibri"/>
              </a:rPr>
              <a:t>Kovat rasvat</a:t>
            </a:r>
          </a:p>
          <a:p>
            <a:r>
              <a:rPr lang="fi-FI" sz="2200" dirty="0">
                <a:cs typeface="Calibri"/>
              </a:rPr>
              <a:t>Hormonien käyttö</a:t>
            </a:r>
          </a:p>
          <a:p>
            <a:r>
              <a:rPr lang="fi-FI" sz="2200" dirty="0">
                <a:cs typeface="Calibri"/>
              </a:rPr>
              <a:t>Runsas tulehduskipulääkkeiden käyttö</a:t>
            </a:r>
          </a:p>
        </p:txBody>
      </p:sp>
    </p:spTree>
    <p:extLst>
      <p:ext uri="{BB962C8B-B14F-4D97-AF65-F5344CB8AC3E}">
        <p14:creationId xmlns:p14="http://schemas.microsoft.com/office/powerpoint/2010/main" val="44007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henkilö, ulko, vaatetus, puhuminen&#10;&#10;Kuvaus luotu automaattisesti">
            <a:extLst>
              <a:ext uri="{FF2B5EF4-FFF2-40B4-BE49-F238E27FC236}">
                <a16:creationId xmlns:a16="http://schemas.microsoft.com/office/drawing/2014/main" id="{DC20600F-76D4-421C-973F-59A2986444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593" r="18594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8E43B1D-77A7-45D9-9E2F-A24DD80B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000000"/>
                </a:solidFill>
                <a:cs typeface="Calibri Light"/>
              </a:rPr>
              <a:t>Oireet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DD86D0-53D4-453E-901D-9325A6496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>
                <a:solidFill>
                  <a:srgbClr val="000000"/>
                </a:solidFill>
                <a:cs typeface="Calibri"/>
              </a:rPr>
              <a:t>Päänsärky</a:t>
            </a:r>
          </a:p>
          <a:p>
            <a:r>
              <a:rPr lang="fi-FI" sz="2000">
                <a:solidFill>
                  <a:srgbClr val="000000"/>
                </a:solidFill>
                <a:cs typeface="Calibri"/>
              </a:rPr>
              <a:t>Huimaus </a:t>
            </a:r>
          </a:p>
          <a:p>
            <a:r>
              <a:rPr lang="fi-FI" sz="2000">
                <a:solidFill>
                  <a:srgbClr val="000000"/>
                </a:solidFill>
                <a:cs typeface="Calibri"/>
              </a:rPr>
              <a:t>Väsymys</a:t>
            </a:r>
          </a:p>
          <a:p>
            <a:r>
              <a:rPr lang="fi-FI" sz="2000">
                <a:solidFill>
                  <a:srgbClr val="000000"/>
                </a:solidFill>
                <a:cs typeface="Calibri"/>
              </a:rPr>
              <a:t>Rytmihäiriöt</a:t>
            </a:r>
          </a:p>
          <a:p>
            <a:r>
              <a:rPr lang="fi-FI" sz="2000">
                <a:solidFill>
                  <a:srgbClr val="000000"/>
                </a:solidFill>
                <a:cs typeface="Calibri"/>
              </a:rPr>
              <a:t>Rintakivut</a:t>
            </a:r>
          </a:p>
          <a:p>
            <a:r>
              <a:rPr lang="fi-FI" sz="2000">
                <a:solidFill>
                  <a:srgbClr val="000000"/>
                </a:solidFill>
                <a:cs typeface="Calibri"/>
              </a:rPr>
              <a:t>Näköhäiriöt</a:t>
            </a:r>
          </a:p>
          <a:p>
            <a:r>
              <a:rPr lang="fi-FI" sz="2000">
                <a:solidFill>
                  <a:srgbClr val="000000"/>
                </a:solidFill>
                <a:cs typeface="Calibri"/>
              </a:rPr>
              <a:t>Voi olla myös oireeton</a:t>
            </a:r>
          </a:p>
        </p:txBody>
      </p:sp>
    </p:spTree>
    <p:extLst>
      <p:ext uri="{BB962C8B-B14F-4D97-AF65-F5344CB8AC3E}">
        <p14:creationId xmlns:p14="http://schemas.microsoft.com/office/powerpoint/2010/main" val="416789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9581FE0-C5EF-4E38-8DC5-34B31D16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fi-FI" sz="4600">
                <a:cs typeface="Calibri Light"/>
              </a:rPr>
              <a:t>Miksi kohonnut verenpaine on vaarallista? </a:t>
            </a:r>
            <a:endParaRPr lang="fi-FI" sz="4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787384-0517-4893-B099-410108BED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fi-FI" sz="2200" dirty="0">
                <a:cs typeface="Calibri"/>
              </a:rPr>
              <a:t>Kohonnut verenpaine aiheuttaa </a:t>
            </a:r>
            <a:endParaRPr lang="fi-FI" sz="2200" dirty="0"/>
          </a:p>
          <a:p>
            <a:r>
              <a:rPr lang="fi-FI" sz="2200" dirty="0">
                <a:cs typeface="Calibri"/>
              </a:rPr>
              <a:t>Valtimoiden kovettumista</a:t>
            </a:r>
          </a:p>
          <a:p>
            <a:r>
              <a:rPr lang="fi-FI" sz="2200">
                <a:cs typeface="Calibri"/>
              </a:rPr>
              <a:t>Sepelvaltimotautia</a:t>
            </a:r>
            <a:endParaRPr lang="fi-FI" sz="2200" dirty="0">
              <a:cs typeface="Calibri"/>
            </a:endParaRPr>
          </a:p>
          <a:p>
            <a:r>
              <a:rPr lang="fi-FI" sz="2200" dirty="0">
                <a:cs typeface="Calibri"/>
              </a:rPr>
              <a:t>Munuaisten vajaatoimintaa</a:t>
            </a:r>
          </a:p>
          <a:p>
            <a:r>
              <a:rPr lang="fi-FI" sz="2200" dirty="0">
                <a:cs typeface="Calibri"/>
              </a:rPr>
              <a:t>Aortan repeämistä</a:t>
            </a:r>
          </a:p>
          <a:p>
            <a:r>
              <a:rPr lang="fi-FI" sz="2200" dirty="0">
                <a:cs typeface="Calibri"/>
              </a:rPr>
              <a:t>Aivoverenvuotoja</a:t>
            </a:r>
          </a:p>
          <a:p>
            <a:r>
              <a:rPr lang="fi-FI" sz="2200" dirty="0">
                <a:cs typeface="Calibri"/>
              </a:rPr>
              <a:t>Aivoinfarkteja</a:t>
            </a:r>
          </a:p>
          <a:p>
            <a:r>
              <a:rPr lang="fi-FI" sz="2200">
                <a:cs typeface="Calibri"/>
              </a:rPr>
              <a:t>Vaskulaarista dementiaa</a:t>
            </a:r>
          </a:p>
          <a:p>
            <a:r>
              <a:rPr lang="fi-FI" sz="2200" dirty="0">
                <a:cs typeface="Calibri"/>
              </a:rPr>
              <a:t>Sydämen vajaatoimintaa</a:t>
            </a:r>
          </a:p>
          <a:p>
            <a:endParaRPr lang="fi-FI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89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24BFB4-D06D-4C39-A68E-AA67EF45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4029181"/>
          </a:xfrm>
        </p:spPr>
        <p:txBody>
          <a:bodyPr anchor="b">
            <a:normAutofit/>
          </a:bodyPr>
          <a:lstStyle/>
          <a:p>
            <a:pPr algn="r"/>
            <a:r>
              <a:rPr lang="fi-FI" sz="4000" dirty="0">
                <a:solidFill>
                  <a:srgbClr val="FFFFFF"/>
                </a:solidFill>
                <a:cs typeface="Calibri Light"/>
              </a:rPr>
              <a:t>Lääkkeetön hoito</a:t>
            </a:r>
            <a:br>
              <a:rPr lang="fi-FI" sz="4000" dirty="0">
                <a:solidFill>
                  <a:srgbClr val="FFFFFF"/>
                </a:solidFill>
                <a:cs typeface="Calibri Light"/>
              </a:rPr>
            </a:br>
            <a:r>
              <a:rPr lang="fi-FI" sz="4000">
                <a:solidFill>
                  <a:srgbClr val="FFFFFF"/>
                </a:solidFill>
                <a:cs typeface="Calibri Light"/>
              </a:rPr>
              <a:t>(osa lääkehoitoa)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BE77F5-CF06-4BB5-ADE1-DD86CC803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>
                <a:cs typeface="Calibri"/>
              </a:rPr>
              <a:t>Tupakoimattomuus</a:t>
            </a:r>
          </a:p>
          <a:p>
            <a:r>
              <a:rPr lang="fi-FI" sz="2000">
                <a:cs typeface="Calibri"/>
              </a:rPr>
              <a:t>Painon hallinta</a:t>
            </a:r>
          </a:p>
          <a:p>
            <a:r>
              <a:rPr lang="fi-FI" sz="2000">
                <a:cs typeface="Calibri"/>
              </a:rPr>
              <a:t>Suolan käytön vähentäminen</a:t>
            </a:r>
          </a:p>
          <a:p>
            <a:r>
              <a:rPr lang="fi-FI" sz="2000">
                <a:cs typeface="Calibri"/>
              </a:rPr>
              <a:t>Liikkuu enemmän</a:t>
            </a:r>
          </a:p>
          <a:p>
            <a:r>
              <a:rPr lang="fi-FI" sz="2000">
                <a:cs typeface="Calibri"/>
              </a:rPr>
              <a:t>Kuidun ja kasvisten lisääminen</a:t>
            </a:r>
          </a:p>
          <a:p>
            <a:r>
              <a:rPr lang="fi-FI" sz="2000">
                <a:cs typeface="Calibri"/>
              </a:rPr>
              <a:t>Alkoholin käytön vähentäminen</a:t>
            </a:r>
          </a:p>
          <a:p>
            <a:r>
              <a:rPr lang="fi-FI" sz="2000">
                <a:cs typeface="Calibri"/>
              </a:rPr>
              <a:t>Nukkuu riittävästi (7-9h)</a:t>
            </a:r>
          </a:p>
          <a:p>
            <a:r>
              <a:rPr lang="fi-FI" sz="2000">
                <a:cs typeface="Calibri"/>
              </a:rPr>
              <a:t>Suosii pehmeitä rasvoja ja vähentää kovia rasvoja</a:t>
            </a:r>
          </a:p>
          <a:p>
            <a:r>
              <a:rPr lang="fi-FI" sz="2000">
                <a:cs typeface="Calibri"/>
              </a:rPr>
              <a:t>Lakritsin syönnin vähentäminen</a:t>
            </a:r>
          </a:p>
          <a:p>
            <a:r>
              <a:rPr lang="fi-FI" sz="2000">
                <a:cs typeface="Calibri"/>
              </a:rPr>
              <a:t>Stressitilanteiden vähentäminen</a:t>
            </a:r>
          </a:p>
          <a:p>
            <a:endParaRPr lang="fi-FI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42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sisä, koristeltu, lelu, sulje&#10;&#10;Kuvaus luotu automaattisesti">
            <a:extLst>
              <a:ext uri="{FF2B5EF4-FFF2-40B4-BE49-F238E27FC236}">
                <a16:creationId xmlns:a16="http://schemas.microsoft.com/office/drawing/2014/main" id="{8A39222D-75DC-49EA-A3D0-28DB84084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7" b="925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D05C7F0-3CCD-4025-B9A9-5C0F2F1F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i-FI" sz="3600">
                <a:cs typeface="Calibri Light"/>
              </a:rPr>
              <a:t>Lääkehoito</a:t>
            </a:r>
            <a:endParaRPr lang="fi-FI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ED4D37-CE87-4289-ADB4-23A859C3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800">
                <a:cs typeface="Calibri"/>
              </a:rPr>
              <a:t>ACE:n estäjät</a:t>
            </a:r>
          </a:p>
          <a:p>
            <a:r>
              <a:rPr lang="fi-FI" sz="1800">
                <a:cs typeface="Calibri"/>
              </a:rPr>
              <a:t>ATR:n salpaajat</a:t>
            </a:r>
          </a:p>
          <a:p>
            <a:r>
              <a:rPr lang="fi-FI" sz="1800">
                <a:cs typeface="Calibri"/>
              </a:rPr>
              <a:t>Beetasalpaajat</a:t>
            </a:r>
          </a:p>
          <a:p>
            <a:r>
              <a:rPr lang="fi-FI" sz="1800">
                <a:cs typeface="Calibri"/>
              </a:rPr>
              <a:t>Diureetit</a:t>
            </a:r>
          </a:p>
          <a:p>
            <a:r>
              <a:rPr lang="fi-FI" sz="1800">
                <a:cs typeface="Calibri"/>
              </a:rPr>
              <a:t>Kalsiumin estäjät</a:t>
            </a:r>
          </a:p>
        </p:txBody>
      </p:sp>
    </p:spTree>
    <p:extLst>
      <p:ext uri="{BB962C8B-B14F-4D97-AF65-F5344CB8AC3E}">
        <p14:creationId xmlns:p14="http://schemas.microsoft.com/office/powerpoint/2010/main" val="3489356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244</Words>
  <Application>Microsoft Office PowerPoint</Application>
  <PresentationFormat>Laajakuva</PresentationFormat>
  <Paragraphs>72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Kohonnut verenpaine/verenpainetauti</vt:lpstr>
      <vt:lpstr>Mitä tarkoittaa kohonnut verenpaine?</vt:lpstr>
      <vt:lpstr>HTA</vt:lpstr>
      <vt:lpstr>Diagnoosi</vt:lpstr>
      <vt:lpstr>Riskitekijät</vt:lpstr>
      <vt:lpstr>Oireet</vt:lpstr>
      <vt:lpstr>Miksi kohonnut verenpaine on vaarallista? </vt:lpstr>
      <vt:lpstr>Lääkkeetön hoito (osa lääkehoitoa)</vt:lpstr>
      <vt:lpstr>Lääkehoito</vt:lpstr>
      <vt:lpstr>Lääkkeiden vaikutusmekanismit</vt:lpstr>
      <vt:lpstr>Seuranta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JOHANNA</dc:creator>
  <cp:lastModifiedBy>Johanna Puttonen</cp:lastModifiedBy>
  <cp:revision>228</cp:revision>
  <dcterms:created xsi:type="dcterms:W3CDTF">2021-01-19T11:09:25Z</dcterms:created>
  <dcterms:modified xsi:type="dcterms:W3CDTF">2021-01-22T13:50:43Z</dcterms:modified>
</cp:coreProperties>
</file>