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72" r:id="rId12"/>
    <p:sldId id="266" r:id="rId13"/>
    <p:sldId id="267" r:id="rId14"/>
    <p:sldId id="273" r:id="rId15"/>
    <p:sldId id="268" r:id="rId16"/>
    <p:sldId id="269" r:id="rId17"/>
    <p:sldId id="270" r:id="rId18"/>
    <p:sldId id="271"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i-FI"/>
              <a:t>Muokkaa perustyyl. napsautt.</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i-FI"/>
              <a:t>Muokkaa perustyyl. napsautt.</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i-FI"/>
              <a:t>Muokkaa perustyyl. napsautt.</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i-FI"/>
              <a:t>Muokkaa perustyyl. napsautt.</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i-FI"/>
              <a:t>Muokkaa perustyyl. napsautt.</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i-FI"/>
              <a:t>Muokkaa perustyyl. napsautt.</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i-FI"/>
              <a:t>Muokkaa perustyyl. napsautt.</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5125305" y="1488985"/>
            <a:ext cx="6264350" cy="169685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5118447" y="4351687"/>
            <a:ext cx="6265588" cy="17040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i-FI"/>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i-FI"/>
              <a:t>Muokkaa perustyyl. napsautt.</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i-FI"/>
              <a:t>Muokkaa perustyyl. napsautt.</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abquality.fi/vieritestisuositus/naytteenotto/ihopistonaytteenott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12577882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DIABETES</a:t>
            </a:r>
            <a:br>
              <a:rPr lang="fi-FI" dirty="0"/>
            </a:br>
            <a:r>
              <a:rPr lang="fi-FI" dirty="0"/>
              <a:t>- verensokerin mittaus</a:t>
            </a:r>
          </a:p>
        </p:txBody>
      </p:sp>
    </p:spTree>
    <p:extLst>
      <p:ext uri="{BB962C8B-B14F-4D97-AF65-F5344CB8AC3E}">
        <p14:creationId xmlns:p14="http://schemas.microsoft.com/office/powerpoint/2010/main" val="13561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Mistä pisarasta otan näytteen?</a:t>
            </a:r>
          </a:p>
        </p:txBody>
      </p:sp>
      <p:sp>
        <p:nvSpPr>
          <p:cNvPr id="3" name="Sisällön paikkamerkki 2"/>
          <p:cNvSpPr>
            <a:spLocks noGrp="1"/>
          </p:cNvSpPr>
          <p:nvPr>
            <p:ph idx="1"/>
          </p:nvPr>
        </p:nvSpPr>
        <p:spPr/>
        <p:txBody>
          <a:bodyPr>
            <a:normAutofit lnSpcReduction="10000"/>
          </a:bodyPr>
          <a:lstStyle/>
          <a:p>
            <a:r>
              <a:rPr lang="fi-FI" dirty="0"/>
              <a:t>Lansetti painetaan tiukasti sormenpään tai kantapään ihoa vasten ja nostetaan ylös hetken päästä napsautuksesta, jotta lansetti on ehtinyt tehdä reiästä riittävän syvän. Muista löysätä ote, myös pisaroiden välillä, jotta veri pääsee virtaamaan.</a:t>
            </a:r>
          </a:p>
          <a:p>
            <a:endParaRPr lang="fi-FI" dirty="0"/>
          </a:p>
          <a:p>
            <a:r>
              <a:rPr lang="fi-FI" dirty="0"/>
              <a:t>Tavallisesti ensimmäinen pisara pyyhitään pois (ei INR näytettä otettaessa), koska se sisältää eniten kudosnestettä ja vähiten soluja. Näytteeksi käytetään yleensä verta </a:t>
            </a:r>
            <a:r>
              <a:rPr lang="fi-FI" b="1" dirty="0"/>
              <a:t>toisesta pisarasta</a:t>
            </a:r>
            <a:r>
              <a:rPr lang="fi-FI" dirty="0"/>
              <a:t>. Jos mitataan soluihin liittyviä arvoja (hemoglobiini tai valkosolut, </a:t>
            </a:r>
            <a:r>
              <a:rPr lang="fi-FI" dirty="0" err="1"/>
              <a:t>diffi</a:t>
            </a:r>
            <a:r>
              <a:rPr lang="fi-FI" dirty="0"/>
              <a:t>), suositellaan käytettäväksi vasta neljättä pisaraa. Varmista pisarasuositus näytteenotto-ohjeesta.</a:t>
            </a:r>
          </a:p>
          <a:p>
            <a:r>
              <a:rPr lang="fi-FI" dirty="0">
                <a:hlinkClick r:id="rId2"/>
              </a:rPr>
              <a:t>https://www.labquality.fi/vieritestisuositus/naytteenotto/ihopistonaytteenotto/</a:t>
            </a:r>
            <a:r>
              <a:rPr lang="fi-FI" dirty="0"/>
              <a:t> </a:t>
            </a:r>
          </a:p>
        </p:txBody>
      </p:sp>
    </p:spTree>
    <p:extLst>
      <p:ext uri="{BB962C8B-B14F-4D97-AF65-F5344CB8AC3E}">
        <p14:creationId xmlns:p14="http://schemas.microsoft.com/office/powerpoint/2010/main" val="30859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lnSpcReduction="10000"/>
          </a:bodyPr>
          <a:lstStyle/>
          <a:p>
            <a:r>
              <a:rPr lang="fi-FI" dirty="0"/>
              <a:t>Pistolaitteella pitää saada riittävän kokoinen veripisara pistoskohtaa (sormenpäätä) puristamatta. Riittävän kokoinen pisara on lähes pippurin kokoinen. Jos pisara ei muodostu, voi sormen juuresta kevyesti puristella (”lypsää” sormea).</a:t>
            </a:r>
          </a:p>
          <a:p>
            <a:endParaRPr lang="fi-FI" dirty="0"/>
          </a:p>
          <a:p>
            <a:r>
              <a:rPr lang="fi-FI" dirty="0"/>
              <a:t>Ensimmäinen veripisara pyyhkäistään pois jos mahdollista. Näin vähennetään mahdollisia iholta tulevia epäpuhtauksia. Vasta seuraavan, riittävän kokoisen veripisaran annetaan imeytyä liuskan testialueelle.</a:t>
            </a:r>
          </a:p>
          <a:p>
            <a:endParaRPr lang="fi-FI" dirty="0"/>
          </a:p>
          <a:p>
            <a:r>
              <a:rPr lang="fi-FI" dirty="0"/>
              <a:t>Jos sopivan kokoisen veripisaran saaminen on vaikeaa, ei ensimmäistä pisaraa pyyhitä, kunhan näytteenottokohdan iho on puhdas.</a:t>
            </a:r>
          </a:p>
        </p:txBody>
      </p:sp>
    </p:spTree>
    <p:extLst>
      <p:ext uri="{BB962C8B-B14F-4D97-AF65-F5344CB8AC3E}">
        <p14:creationId xmlns:p14="http://schemas.microsoft.com/office/powerpoint/2010/main" val="329819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Mitä näytteenottokohdan puristaminen tekee veren virtaukselle?</a:t>
            </a:r>
          </a:p>
        </p:txBody>
      </p:sp>
      <p:pic>
        <p:nvPicPr>
          <p:cNvPr id="4" name="Kuva 3"/>
          <p:cNvPicPr>
            <a:picLocks noChangeAspect="1"/>
          </p:cNvPicPr>
          <p:nvPr/>
        </p:nvPicPr>
        <p:blipFill>
          <a:blip r:embed="rId2"/>
          <a:stretch>
            <a:fillRect/>
          </a:stretch>
        </p:blipFill>
        <p:spPr>
          <a:xfrm>
            <a:off x="6995159" y="3432589"/>
            <a:ext cx="3810000" cy="2747555"/>
          </a:xfrm>
          <a:prstGeom prst="rect">
            <a:avLst/>
          </a:prstGeom>
        </p:spPr>
      </p:pic>
    </p:spTree>
    <p:extLst>
      <p:ext uri="{BB962C8B-B14F-4D97-AF65-F5344CB8AC3E}">
        <p14:creationId xmlns:p14="http://schemas.microsoft.com/office/powerpoint/2010/main" val="61158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Sormen puristelu?</a:t>
            </a:r>
          </a:p>
        </p:txBody>
      </p:sp>
      <p:sp>
        <p:nvSpPr>
          <p:cNvPr id="3" name="Sisällön paikkamerkki 2"/>
          <p:cNvSpPr>
            <a:spLocks noGrp="1"/>
          </p:cNvSpPr>
          <p:nvPr>
            <p:ph idx="1"/>
          </p:nvPr>
        </p:nvSpPr>
        <p:spPr/>
        <p:txBody>
          <a:bodyPr>
            <a:normAutofit fontScale="85000" lnSpcReduction="20000"/>
          </a:bodyPr>
          <a:lstStyle/>
          <a:p>
            <a:pPr>
              <a:spcBef>
                <a:spcPts val="0"/>
              </a:spcBef>
              <a:spcAft>
                <a:spcPts val="600"/>
              </a:spcAft>
            </a:pPr>
            <a:r>
              <a:rPr lang="fi-FI" dirty="0"/>
              <a:t>Kun sormenpäätä puristetaan näytteenottokohdan yläpuolelta, niin veren virtaus pysähtyy puristuskohdan yläpuolelle.</a:t>
            </a:r>
          </a:p>
          <a:p>
            <a:pPr>
              <a:spcBef>
                <a:spcPts val="0"/>
              </a:spcBef>
              <a:spcAft>
                <a:spcPts val="600"/>
              </a:spcAft>
            </a:pPr>
            <a:r>
              <a:rPr lang="fi-FI" dirty="0"/>
              <a:t>Puristuskohdan yläpuolelle alkaa pakkautua soluja.</a:t>
            </a:r>
          </a:p>
          <a:p>
            <a:pPr>
              <a:spcBef>
                <a:spcPts val="0"/>
              </a:spcBef>
              <a:spcAft>
                <a:spcPts val="600"/>
              </a:spcAft>
            </a:pPr>
            <a:r>
              <a:rPr lang="fi-FI" dirty="0"/>
              <a:t>Puristuskohdan alapuolella olevat solut jatkavat matkaa.</a:t>
            </a:r>
          </a:p>
          <a:p>
            <a:pPr>
              <a:spcBef>
                <a:spcPts val="0"/>
              </a:spcBef>
              <a:spcAft>
                <a:spcPts val="600"/>
              </a:spcAft>
            </a:pPr>
            <a:r>
              <a:rPr lang="fi-FI" dirty="0"/>
              <a:t>Pisto tehdään kohtaan A:</a:t>
            </a:r>
          </a:p>
          <a:p>
            <a:pPr lvl="1">
              <a:spcBef>
                <a:spcPts val="0"/>
              </a:spcBef>
              <a:spcAft>
                <a:spcPts val="600"/>
              </a:spcAft>
              <a:buFont typeface="Wingdings" panose="05000000000000000000" pitchFamily="2" charset="2"/>
              <a:buChar char="Ø"/>
            </a:pPr>
            <a:r>
              <a:rPr lang="fi-FI" sz="1800" dirty="0"/>
              <a:t>Ensimmäisessä pisarassa soluja voi olla lähes nolla.</a:t>
            </a:r>
          </a:p>
          <a:p>
            <a:pPr lvl="1">
              <a:spcBef>
                <a:spcPts val="0"/>
              </a:spcBef>
              <a:spcAft>
                <a:spcPts val="600"/>
              </a:spcAft>
              <a:buFont typeface="Wingdings" panose="05000000000000000000" pitchFamily="2" charset="2"/>
              <a:buChar char="Ø"/>
            </a:pPr>
            <a:r>
              <a:rPr lang="fi-FI" sz="1800" dirty="0"/>
              <a:t>Kun puristaminen lakkaa, alkaa puristuskohdan yläpuolelta virrata soluja aluksi hyvinkin paljon.</a:t>
            </a:r>
          </a:p>
          <a:p>
            <a:pPr>
              <a:spcBef>
                <a:spcPts val="0"/>
              </a:spcBef>
              <a:spcAft>
                <a:spcPts val="600"/>
              </a:spcAft>
            </a:pPr>
            <a:endParaRPr lang="fi-FI" dirty="0"/>
          </a:p>
          <a:p>
            <a:pPr marL="0" indent="0">
              <a:buNone/>
            </a:pPr>
            <a:r>
              <a:rPr lang="fi-FI" b="1" dirty="0"/>
              <a:t>Miten sormen väärä puristelu voi vaikuttaa tulokseen?</a:t>
            </a:r>
          </a:p>
          <a:p>
            <a:r>
              <a:rPr lang="fi-FI" dirty="0"/>
              <a:t>esim. Hb-määritystä tehtäessä on tärkeää pyyhkiä ainakin kaksi, mielellään kolme ensimmäistä pisaraa pois ja välttää puristelua oikean tuloksen saamiseksi. </a:t>
            </a:r>
          </a:p>
          <a:p>
            <a:r>
              <a:rPr lang="fi-FI" dirty="0"/>
              <a:t>Jos sormea joudutaan puristamaan, niin tulos voi olla liian matala tai liian korkea, riippuen solujen määrästä. </a:t>
            </a:r>
          </a:p>
          <a:p>
            <a:r>
              <a:rPr lang="fi-FI" dirty="0"/>
              <a:t>Sormen tulee siis olla lämmin, kuiva ja pisto pitää tehdä oikean kokoisella lansetilla, jotta näyte tulee vuolaasti. CRP-pitoisuus esimerkiksi laimentuu ja näin ollen tulos on virheellisen matala.</a:t>
            </a:r>
          </a:p>
        </p:txBody>
      </p:sp>
    </p:spTree>
    <p:extLst>
      <p:ext uri="{BB962C8B-B14F-4D97-AF65-F5344CB8AC3E}">
        <p14:creationId xmlns:p14="http://schemas.microsoft.com/office/powerpoint/2010/main" val="37260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Pisaran annetaan imeytyä liuskalle</a:t>
            </a:r>
          </a:p>
        </p:txBody>
      </p:sp>
      <p:sp>
        <p:nvSpPr>
          <p:cNvPr id="3" name="Sisällön paikkamerkki 2"/>
          <p:cNvSpPr>
            <a:spLocks noGrp="1"/>
          </p:cNvSpPr>
          <p:nvPr>
            <p:ph idx="1"/>
          </p:nvPr>
        </p:nvSpPr>
        <p:spPr/>
        <p:txBody>
          <a:bodyPr/>
          <a:lstStyle/>
          <a:p>
            <a:r>
              <a:rPr lang="fi-FI" dirty="0"/>
              <a:t>Verensokerimittari ja liuska pidetään mielellään ylöspäin kohtisuoraan pisarasta. Pisaran annetaan imeytyä liuskaan. Tulos tulee näkyviin mittarin näytölle yleensä muutaman sekunnin kuluttua. Jos mittaustulosta ei tule, mittarin näyttöön tulee virhekoodi tai jos tulos epäilyttää eikä vastaa tuntemuksia, mittaus tehdään uudelleen uudella liuskalla.</a:t>
            </a:r>
          </a:p>
          <a:p>
            <a:endParaRPr lang="fi-FI" dirty="0"/>
          </a:p>
          <a:p>
            <a:r>
              <a:rPr lang="fi-FI" dirty="0"/>
              <a:t>Lopuksi käytetty liuska poistetaan mittarista ja hävitetään.</a:t>
            </a:r>
          </a:p>
        </p:txBody>
      </p:sp>
    </p:spTree>
    <p:extLst>
      <p:ext uri="{BB962C8B-B14F-4D97-AF65-F5344CB8AC3E}">
        <p14:creationId xmlns:p14="http://schemas.microsoft.com/office/powerpoint/2010/main" val="52598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Epäonnistunut näytteenotto?</a:t>
            </a:r>
          </a:p>
        </p:txBody>
      </p:sp>
      <p:sp>
        <p:nvSpPr>
          <p:cNvPr id="3" name="Sisällön paikkamerkki 2"/>
          <p:cNvSpPr>
            <a:spLocks noGrp="1"/>
          </p:cNvSpPr>
          <p:nvPr>
            <p:ph idx="1"/>
          </p:nvPr>
        </p:nvSpPr>
        <p:spPr/>
        <p:txBody>
          <a:bodyPr/>
          <a:lstStyle/>
          <a:p>
            <a:pPr marL="0" indent="0">
              <a:buNone/>
            </a:pPr>
            <a:r>
              <a:rPr lang="fi-FI" b="1" dirty="0"/>
              <a:t>Miksi näytteenottoni epäonnistuu?</a:t>
            </a:r>
          </a:p>
          <a:p>
            <a:r>
              <a:rPr lang="fi-FI" dirty="0"/>
              <a:t>Jos näytteenottokohta on liian kylmä, verta ei tule vuolaasti. Näyte saattaa jäädä vajaaksi ja joudut pistämään uudelleen.</a:t>
            </a:r>
          </a:p>
          <a:p>
            <a:r>
              <a:rPr lang="fi-FI" dirty="0"/>
              <a:t>Saatat myös joutua puristamaan näytteenottokohtaa liikaa tai kaapimaan näytettä ihon pinnalta. Punasolut voivat hajota tai näyte voi kontaminoitua kudosnesteellä. Myös hyytymisreaktio ehtii aktivoitua.</a:t>
            </a:r>
          </a:p>
          <a:p>
            <a:r>
              <a:rPr lang="fi-FI" dirty="0"/>
              <a:t>Märkä (hikinen, huonosti kuivattu) näytteenottokohta voi aiheuttaa näytteen laimentumista.</a:t>
            </a:r>
          </a:p>
          <a:p>
            <a:r>
              <a:rPr lang="fi-FI" dirty="0"/>
              <a:t>Iholle jäänyt desinfektioaine aiheuttaa näytteen laimenemisen lisäksi </a:t>
            </a:r>
            <a:r>
              <a:rPr lang="fi-FI" dirty="0" err="1"/>
              <a:t>hemolyysiä</a:t>
            </a:r>
            <a:r>
              <a:rPr lang="fi-FI" dirty="0"/>
              <a:t> eli punasolujen hajoamista.</a:t>
            </a:r>
          </a:p>
        </p:txBody>
      </p:sp>
    </p:spTree>
    <p:extLst>
      <p:ext uri="{BB962C8B-B14F-4D97-AF65-F5344CB8AC3E}">
        <p14:creationId xmlns:p14="http://schemas.microsoft.com/office/powerpoint/2010/main" val="326429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a:t>Virheitä verensokerimittauksessa</a:t>
            </a:r>
          </a:p>
        </p:txBody>
      </p:sp>
      <p:sp>
        <p:nvSpPr>
          <p:cNvPr id="3" name="Sisällön paikkamerkki 2"/>
          <p:cNvSpPr>
            <a:spLocks noGrp="1"/>
          </p:cNvSpPr>
          <p:nvPr>
            <p:ph idx="1"/>
          </p:nvPr>
        </p:nvSpPr>
        <p:spPr/>
        <p:txBody>
          <a:bodyPr>
            <a:normAutofit fontScale="92500" lnSpcReduction="20000"/>
          </a:bodyPr>
          <a:lstStyle/>
          <a:p>
            <a:pPr marL="0" indent="0">
              <a:buNone/>
            </a:pPr>
            <a:r>
              <a:rPr lang="fi-FI" b="1" dirty="0"/>
              <a:t>Virhelähteiden huomioiminen</a:t>
            </a:r>
          </a:p>
          <a:p>
            <a:r>
              <a:rPr lang="fi-FI" dirty="0"/>
              <a:t>Potilas söi juuri ennen verensokerin mittausta omenan. Hän ei sen jälkeen pessyt käsiään eikä puhdistanut pistokohtaa muutenkaan. Hän mittasi verensokerin pisarasta ja sai tulokseksi 14,8 </a:t>
            </a:r>
            <a:r>
              <a:rPr lang="fi-FI" dirty="0" err="1"/>
              <a:t>mmol</a:t>
            </a:r>
            <a:r>
              <a:rPr lang="fi-FI" dirty="0"/>
              <a:t>/l.</a:t>
            </a:r>
          </a:p>
          <a:p>
            <a:r>
              <a:rPr lang="fi-FI" dirty="0"/>
              <a:t>Potilas ei uskonut tulosta ja muistikin diabeteshoitajan ohjeistavan mittaamaan verensokerin toisesta pisarasta. Edelleenkään hän ei pessyt käsiään tai puhdistanut pistokohtaa muuten. Hän kuitenkin pyyhki ensimmäisen pisaran pois ja suoritti mittauksen toisesta pisarasta. Tulos 8 </a:t>
            </a:r>
            <a:r>
              <a:rPr lang="fi-FI" dirty="0" err="1"/>
              <a:t>mmol</a:t>
            </a:r>
            <a:r>
              <a:rPr lang="fi-FI" dirty="0"/>
              <a:t>/l. Edelleen potilas epäili tulosta.</a:t>
            </a:r>
          </a:p>
          <a:p>
            <a:r>
              <a:rPr lang="fi-FI" dirty="0"/>
              <a:t>Mieleen juolahti diabeteshoitajan toinen antama neuvo: pese kädet aina ennen mittausta. Hän otti mittarin, asetti liuskan, teki piston, pyyhki ensimmäisen pisaran pois, suoritti mittauksen toisesta pisarasta ja sai tulokseksi 5 </a:t>
            </a:r>
            <a:r>
              <a:rPr lang="fi-FI" dirty="0" err="1"/>
              <a:t>mmol</a:t>
            </a:r>
            <a:r>
              <a:rPr lang="fi-FI" dirty="0"/>
              <a:t>/l. Potilas oli tyytyväinen. Tämä tulos vastasi hänen olotilaansa.</a:t>
            </a:r>
          </a:p>
        </p:txBody>
      </p:sp>
    </p:spTree>
    <p:extLst>
      <p:ext uri="{BB962C8B-B14F-4D97-AF65-F5344CB8AC3E}">
        <p14:creationId xmlns:p14="http://schemas.microsoft.com/office/powerpoint/2010/main" val="178831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Näytteenotto muualta kuin sormenpäästä</a:t>
            </a:r>
          </a:p>
        </p:txBody>
      </p:sp>
      <p:sp>
        <p:nvSpPr>
          <p:cNvPr id="3" name="Sisällön paikkamerkki 2"/>
          <p:cNvSpPr>
            <a:spLocks noGrp="1"/>
          </p:cNvSpPr>
          <p:nvPr>
            <p:ph idx="1"/>
          </p:nvPr>
        </p:nvSpPr>
        <p:spPr/>
        <p:txBody>
          <a:bodyPr>
            <a:normAutofit fontScale="92500" lnSpcReduction="10000"/>
          </a:bodyPr>
          <a:lstStyle/>
          <a:p>
            <a:r>
              <a:rPr lang="fi-FI" dirty="0"/>
              <a:t>Mittaus muualta kuin sormenpäistä saattaa olla tarpeen myös silloin, kun sormet ovat poikkeuksellisen arat, sormien verenkierto on huonoa tai sormenpäiden iho on kovettunut.</a:t>
            </a:r>
          </a:p>
          <a:p>
            <a:r>
              <a:rPr lang="fi-FI" dirty="0"/>
              <a:t>Sormenpäiden sijaan vaihtoehtoisia näytteenottokohtia ovat tavallisesti kämmenen sivut tai käsivarsi. Alaraajoista ei näytettä oteta. Vaihtoehtoisista kohdista ei mitata silloin, jos verensokeri on liian matala, koska vaihtoehtoisilta alueilta mitattuna verensokerin muutos näkyy hitaammin kuin sormenpäästä mitattuna. Jos verensokeri on nopeasti nousemassa tai laskemassa esimerkiksi ruuan tai ateriainsuliinin pistämisen jälkeen, tulos ei ole niin tarkka. Runsas käsivarren karvoitus pitää ajaa pois ennen näytteenottoa.</a:t>
            </a:r>
          </a:p>
          <a:p>
            <a:r>
              <a:rPr lang="fi-FI" dirty="0"/>
              <a:t>Pistoslaitteissa voi olla näitä vaihtoehtoisia näytteenottokohtia varten vaihdettava kärkiosa.</a:t>
            </a:r>
          </a:p>
        </p:txBody>
      </p:sp>
    </p:spTree>
    <p:extLst>
      <p:ext uri="{BB962C8B-B14F-4D97-AF65-F5344CB8AC3E}">
        <p14:creationId xmlns:p14="http://schemas.microsoft.com/office/powerpoint/2010/main" val="81520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Näytteenotto</a:t>
            </a:r>
          </a:p>
        </p:txBody>
      </p:sp>
      <p:sp>
        <p:nvSpPr>
          <p:cNvPr id="3" name="Sisällön paikkamerkki 2"/>
          <p:cNvSpPr>
            <a:spLocks noGrp="1"/>
          </p:cNvSpPr>
          <p:nvPr>
            <p:ph idx="1"/>
          </p:nvPr>
        </p:nvSpPr>
        <p:spPr/>
        <p:txBody>
          <a:bodyPr/>
          <a:lstStyle/>
          <a:p>
            <a:r>
              <a:rPr lang="fi-FI" dirty="0">
                <a:hlinkClick r:id="rId2"/>
              </a:rPr>
              <a:t>https://vimeo.com/125778828</a:t>
            </a:r>
            <a:endParaRPr lang="fi-FI" dirty="0"/>
          </a:p>
          <a:p>
            <a:pPr marL="0" indent="0">
              <a:buNone/>
            </a:pPr>
            <a:endParaRPr lang="fi-FI" dirty="0"/>
          </a:p>
        </p:txBody>
      </p:sp>
    </p:spTree>
    <p:extLst>
      <p:ext uri="{BB962C8B-B14F-4D97-AF65-F5344CB8AC3E}">
        <p14:creationId xmlns:p14="http://schemas.microsoft.com/office/powerpoint/2010/main" val="137795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err="1"/>
              <a:t>Glukoosisensorointi</a:t>
            </a:r>
            <a:endParaRPr lang="fi-FI" sz="3200" dirty="0"/>
          </a:p>
        </p:txBody>
      </p:sp>
      <p:sp>
        <p:nvSpPr>
          <p:cNvPr id="3" name="Sisällön paikkamerkki 2"/>
          <p:cNvSpPr>
            <a:spLocks noGrp="1"/>
          </p:cNvSpPr>
          <p:nvPr>
            <p:ph idx="1"/>
          </p:nvPr>
        </p:nvSpPr>
        <p:spPr/>
        <p:txBody>
          <a:bodyPr/>
          <a:lstStyle/>
          <a:p>
            <a:r>
              <a:rPr lang="fi-FI" dirty="0"/>
              <a:t>​​​​​​​​​​​Jatkuva glukoosiseuranta eli </a:t>
            </a:r>
            <a:r>
              <a:rPr lang="fi-FI" dirty="0" err="1"/>
              <a:t>sensorointi</a:t>
            </a:r>
            <a:r>
              <a:rPr lang="fi-FI" dirty="0"/>
              <a:t> on menetelmä, joka mittaa ihonalaisen kudoksen glukoosipitoisuutta muutaman minuutin välein. Tämä mahdollistaa glukoosipitoisuuden jatkuvan seurannan. Sensorin ilmoittama kudossokerin arvo ei ole aivan sama kuin verensokeriarvo, mutta yleensä riittävän lähellä sitä, jotta sokeritasapainosta voidaan tehdä päätelmiä.​</a:t>
            </a:r>
          </a:p>
        </p:txBody>
      </p:sp>
      <p:pic>
        <p:nvPicPr>
          <p:cNvPr id="5" name="Kuva 4"/>
          <p:cNvPicPr>
            <a:picLocks noChangeAspect="1"/>
          </p:cNvPicPr>
          <p:nvPr/>
        </p:nvPicPr>
        <p:blipFill>
          <a:blip r:embed="rId2"/>
          <a:stretch>
            <a:fillRect/>
          </a:stretch>
        </p:blipFill>
        <p:spPr>
          <a:xfrm>
            <a:off x="6862354" y="4806367"/>
            <a:ext cx="3563982" cy="1868161"/>
          </a:xfrm>
          <a:prstGeom prst="rect">
            <a:avLst/>
          </a:prstGeom>
        </p:spPr>
      </p:pic>
    </p:spTree>
    <p:extLst>
      <p:ext uri="{BB962C8B-B14F-4D97-AF65-F5344CB8AC3E}">
        <p14:creationId xmlns:p14="http://schemas.microsoft.com/office/powerpoint/2010/main" val="58315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200" dirty="0"/>
              <a:t>Veren sokeripitoisuuden (glukoosipitoisuus, </a:t>
            </a:r>
            <a:r>
              <a:rPr lang="fi-FI" sz="3200" dirty="0" err="1"/>
              <a:t>gluk</a:t>
            </a:r>
            <a:r>
              <a:rPr lang="fi-FI" sz="3200" dirty="0"/>
              <a:t>)</a:t>
            </a:r>
            <a:br>
              <a:rPr lang="fi-FI" sz="3200" dirty="0"/>
            </a:br>
            <a:r>
              <a:rPr lang="fi-FI" sz="3200" dirty="0"/>
              <a:t>mittaus</a:t>
            </a:r>
          </a:p>
        </p:txBody>
      </p:sp>
      <p:sp>
        <p:nvSpPr>
          <p:cNvPr id="3" name="Sisällön paikkamerkki 2"/>
          <p:cNvSpPr>
            <a:spLocks noGrp="1"/>
          </p:cNvSpPr>
          <p:nvPr>
            <p:ph idx="1"/>
          </p:nvPr>
        </p:nvSpPr>
        <p:spPr/>
        <p:txBody>
          <a:bodyPr/>
          <a:lstStyle/>
          <a:p>
            <a:r>
              <a:rPr lang="fi-FI" dirty="0"/>
              <a:t>Olennainen osa diabeteksen hoidon seurantaa (omaseuranta, hoitajien toteuttama seuranta)</a:t>
            </a:r>
          </a:p>
          <a:p>
            <a:r>
              <a:rPr lang="fi-FI" dirty="0"/>
              <a:t>Kertoo, onko lääkehoito (insuliiniannokset, muu lääkehoito) sopiva suhteessa aterioiden määrään, kulutukseen tai muihin tilanteisiin</a:t>
            </a:r>
          </a:p>
          <a:p>
            <a:r>
              <a:rPr lang="fi-FI" dirty="0"/>
              <a:t>Mittaustiheys on yksilöllinen ja tarve vaihtelee hoitomuodon, sairauden vaiheen, verensokeritason ja päivärytmin mukaan</a:t>
            </a:r>
          </a:p>
        </p:txBody>
      </p:sp>
    </p:spTree>
    <p:extLst>
      <p:ext uri="{BB962C8B-B14F-4D97-AF65-F5344CB8AC3E}">
        <p14:creationId xmlns:p14="http://schemas.microsoft.com/office/powerpoint/2010/main" val="282653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85000" lnSpcReduction="20000"/>
          </a:bodyPr>
          <a:lstStyle/>
          <a:p>
            <a:pPr marL="0" indent="0">
              <a:buNone/>
            </a:pPr>
            <a:r>
              <a:rPr lang="fi-FI" b="1" dirty="0"/>
              <a:t>Jatkuva reaaliaikainen glukoosiseuranta (CGM </a:t>
            </a:r>
            <a:r>
              <a:rPr lang="fi-FI" b="1" dirty="0" err="1"/>
              <a:t>continuos</a:t>
            </a:r>
            <a:r>
              <a:rPr lang="fi-FI" b="1" dirty="0"/>
              <a:t> </a:t>
            </a:r>
            <a:r>
              <a:rPr lang="fi-FI" b="1" dirty="0" err="1"/>
              <a:t>glucose</a:t>
            </a:r>
            <a:r>
              <a:rPr lang="fi-FI" b="1" dirty="0"/>
              <a:t> </a:t>
            </a:r>
            <a:r>
              <a:rPr lang="fi-FI" b="1" dirty="0" err="1"/>
              <a:t>monitoring</a:t>
            </a:r>
            <a:r>
              <a:rPr lang="fi-FI" b="1" dirty="0"/>
              <a:t>)</a:t>
            </a:r>
          </a:p>
          <a:p>
            <a:r>
              <a:rPr lang="fi-FI" dirty="0"/>
              <a:t>Sensori asetetaan ihon läpi asettimella, jossa on neula, minkä jälkeen neula poistetaan ja ihon alle jää pieni anturi. Anturin päälle tulee lähetin, joka lähettää muutaman minuutin välein sensorista tietoja langattomasti vastaanottimeen eli erilliseen lukulaitteeseen. Lukulaite voi olla myös älypuhelin / älykello tai insuliinipumppu. Lähes kaikista </a:t>
            </a:r>
            <a:r>
              <a:rPr lang="fi-FI" dirty="0" err="1"/>
              <a:t>sensorointilaitteista</a:t>
            </a:r>
            <a:r>
              <a:rPr lang="fi-FI" dirty="0"/>
              <a:t> on mahdollista lähettää sokeriarvoja myös toiselle henkilölle älypuhelinsovelluksen välityksellä. Useissa </a:t>
            </a:r>
            <a:r>
              <a:rPr lang="fi-FI" dirty="0" err="1"/>
              <a:t>sensorointilaitteissa</a:t>
            </a:r>
            <a:r>
              <a:rPr lang="fi-FI" dirty="0"/>
              <a:t> on hälytystoiminto esim. korkeista tai matalista sokeriarvoista. Laitteissa näkyy lähes reaaliaikaisen sokeriarvon lisäksi myös sokeritason muutossuuntaa kuvaavat nuolet.  Lähes kaikki </a:t>
            </a:r>
            <a:r>
              <a:rPr lang="fi-FI" dirty="0" err="1"/>
              <a:t>sensorointilaitteet</a:t>
            </a:r>
            <a:r>
              <a:rPr lang="fi-FI" dirty="0"/>
              <a:t> tarvitsevat sormenpäämittauksen kalibrointiarvoksi.</a:t>
            </a:r>
          </a:p>
          <a:p>
            <a:r>
              <a:rPr lang="fi-FI" dirty="0"/>
              <a:t>Sensorit toimivat ihonalaisessa rasvakudoksessa 1-2 viikon ajan. Sensorin vaihdot tehdään itse. </a:t>
            </a:r>
          </a:p>
          <a:p>
            <a:r>
              <a:rPr lang="fi-FI" dirty="0"/>
              <a:t>Saatavilla on myös pidempiaikaisia, ihonalaiskudokseen asennettavia (implantoitavia) sensoreita, joiden asennus suoritetaan aina hoitopaikassa.</a:t>
            </a:r>
          </a:p>
        </p:txBody>
      </p:sp>
    </p:spTree>
    <p:extLst>
      <p:ext uri="{BB962C8B-B14F-4D97-AF65-F5344CB8AC3E}">
        <p14:creationId xmlns:p14="http://schemas.microsoft.com/office/powerpoint/2010/main" val="99526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marL="0" indent="0">
              <a:buNone/>
            </a:pPr>
            <a:r>
              <a:rPr lang="fi-FI" b="1" dirty="0"/>
              <a:t>Jatkuva jaksottainen glukoosiseuranta (FGM </a:t>
            </a:r>
            <a:r>
              <a:rPr lang="fi-FI" b="1" dirty="0" err="1"/>
              <a:t>flash</a:t>
            </a:r>
            <a:r>
              <a:rPr lang="fi-FI" b="1" dirty="0"/>
              <a:t> </a:t>
            </a:r>
            <a:r>
              <a:rPr lang="fi-FI" b="1" dirty="0" err="1"/>
              <a:t>glucose</a:t>
            </a:r>
            <a:r>
              <a:rPr lang="fi-FI" b="1" dirty="0"/>
              <a:t> </a:t>
            </a:r>
            <a:r>
              <a:rPr lang="fi-FI" b="1" dirty="0" err="1"/>
              <a:t>monitoring</a:t>
            </a:r>
            <a:r>
              <a:rPr lang="fi-FI" b="1" dirty="0"/>
              <a:t>)</a:t>
            </a:r>
          </a:p>
          <a:p>
            <a:r>
              <a:rPr lang="fi-FI" dirty="0"/>
              <a:t>Skannaava glukoosisensori ei vaadi kalibrointimittauksia sormenpäästä. Laitteen sensorin käyttöikä on kaksi viikkoa.</a:t>
            </a:r>
          </a:p>
          <a:p>
            <a:r>
              <a:rPr lang="fi-FI" dirty="0"/>
              <a:t>​Lukulaite tai lukulaitteena käytettävä älypuhelin viedään olkavarteen asennetun sensorin lähelle (toimii myös vaatteiden läpi) ja laitteen näytölle saadaan kudoksen sokeritulos. Tässäkin laitteessa näkyy lähes reaaliaikaisen sokeriarvon lisäksi sokeritason muutossuuntaa kuvaavat nuolet, mutta matalan tai korkean verensokerin hälytystä ei ole. </a:t>
            </a:r>
          </a:p>
          <a:p>
            <a:r>
              <a:rPr lang="fi-FI" dirty="0"/>
              <a:t>Laitteella voi mitata myös perinteisesti verensokerin ja ketoaineet.​</a:t>
            </a:r>
          </a:p>
        </p:txBody>
      </p:sp>
    </p:spTree>
    <p:extLst>
      <p:ext uri="{BB962C8B-B14F-4D97-AF65-F5344CB8AC3E}">
        <p14:creationId xmlns:p14="http://schemas.microsoft.com/office/powerpoint/2010/main" val="392271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a:bodyPr>
          <a:lstStyle/>
          <a:p>
            <a:r>
              <a:rPr lang="fi-FI" dirty="0"/>
              <a:t>​​​</a:t>
            </a:r>
            <a:r>
              <a:rPr lang="fi-FI" dirty="0" err="1"/>
              <a:t>Glukoosisensoroinnin</a:t>
            </a:r>
            <a:r>
              <a:rPr lang="fi-FI" dirty="0"/>
              <a:t> tulosten tarkastelu on hyvä työkalu oppia ratkaisuja eri tilanteisiin diabeteksen jokapäiväisessä hoidossa. Sensorikäyristä saadaan kokonaiskuva sokeritasapainosta ja sen vaihtelusta vuorokauden eri aikoina.​</a:t>
            </a:r>
          </a:p>
          <a:p>
            <a:endParaRPr lang="fi-FI" dirty="0"/>
          </a:p>
          <a:p>
            <a:r>
              <a:rPr lang="fi-FI" dirty="0"/>
              <a:t>Seurannasta saadaan suurin hyöty, jos laitteeseen tai </a:t>
            </a:r>
            <a:r>
              <a:rPr lang="fi-FI" dirty="0" err="1"/>
              <a:t>sensoroivaan</a:t>
            </a:r>
            <a:r>
              <a:rPr lang="fi-FI" dirty="0"/>
              <a:t> pumppuun syötetään tieto myös aterioiden hiilihydraattimääristä, otetuista insuliiniannoksista ja liikunnasta.</a:t>
            </a:r>
          </a:p>
          <a:p>
            <a:endParaRPr lang="fi-FI" dirty="0"/>
          </a:p>
          <a:p>
            <a:r>
              <a:rPr lang="fi-FI" dirty="0"/>
              <a:t>Tärkeää on muistaa, että sensorin ilmoittama arvo ei ole verensokeriarvo.</a:t>
            </a:r>
          </a:p>
          <a:p>
            <a:endParaRPr lang="fi-FI" dirty="0"/>
          </a:p>
        </p:txBody>
      </p:sp>
    </p:spTree>
    <p:extLst>
      <p:ext uri="{BB962C8B-B14F-4D97-AF65-F5344CB8AC3E}">
        <p14:creationId xmlns:p14="http://schemas.microsoft.com/office/powerpoint/2010/main" val="32669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77500" lnSpcReduction="20000"/>
          </a:bodyPr>
          <a:lstStyle/>
          <a:p>
            <a:r>
              <a:rPr lang="fi-FI" dirty="0"/>
              <a:t>Sensorilukeman keskimääräinen ero verensokerin mittaukseen on noin 10 %. Verensokerin muuttuessa nopeasti alas- tai ylöspäin ero voi olla suurempikin, koska sensorin antama lukema on ajallisesti noin 5-15 minuuttia jäljessä sormenpäästä mitattua verensokeria. Siten sensorin lukema poikkeaa aina jonkin verran samanaikaisesti mitattavasta verensokerista. Ennen ateriaa mitattu arvo on yleensä kuitenkin riittävän tarkka, jotta sen perusteella voi annostella insuliinia.</a:t>
            </a:r>
          </a:p>
          <a:p>
            <a:r>
              <a:rPr lang="fi-FI" dirty="0"/>
              <a:t>Verensokerin muuttuessa nopeasti tulos tulee aina tarkistaa sormenpäämittauksella. Erityisesti matala tulos tulee aina tarkistaa. Sensorin toimintaan voivat vaikuttaa muun muassa suuret lämpötilavaihtelut,  muutokset elimistön nestetasapainossa tai sensorikohdan kudoksen verenkierto.</a:t>
            </a:r>
          </a:p>
          <a:p>
            <a:r>
              <a:rPr lang="fi-FI" dirty="0" err="1"/>
              <a:t>Sensoroinnissa</a:t>
            </a:r>
            <a:r>
              <a:rPr lang="fi-FI" dirty="0"/>
              <a:t> seurataan ennen kaikkea verensokeritrendejä, ei niinkään yksittäisiä verensokerilukemia. Lukulaitteen ruudulla nähtävien trendinuolien avulla pystyy näkemään, mihin suuntaan glukoositaso on muuttumassa.</a:t>
            </a:r>
          </a:p>
          <a:p>
            <a:r>
              <a:rPr lang="fi-FI" dirty="0"/>
              <a:t>Osaan reaaliaikaisia sensorilaitteita voi myös säätää hälytyksiä, jotka ilmoittavat liian matalasta, liian korkeasta, nopeasti nousevasta tai nopeasti laskevasta glukoosipitoisuudesta. </a:t>
            </a:r>
            <a:r>
              <a:rPr lang="fi-FI" dirty="0" err="1"/>
              <a:t>Sensoroiva</a:t>
            </a:r>
            <a:r>
              <a:rPr lang="fi-FI" dirty="0"/>
              <a:t> insuliinipumppu voi myös katkaista insuliinin annostelun glukoosipitoisuuden alittaessa tai uhatessa alittaa säädetyn rajan.​</a:t>
            </a:r>
          </a:p>
          <a:p>
            <a:endParaRPr lang="fi-FI" dirty="0"/>
          </a:p>
        </p:txBody>
      </p:sp>
    </p:spTree>
    <p:extLst>
      <p:ext uri="{BB962C8B-B14F-4D97-AF65-F5344CB8AC3E}">
        <p14:creationId xmlns:p14="http://schemas.microsoft.com/office/powerpoint/2010/main" val="85877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92500" lnSpcReduction="10000"/>
          </a:bodyPr>
          <a:lstStyle/>
          <a:p>
            <a:r>
              <a:rPr lang="fi-FI" dirty="0"/>
              <a:t>Mittaus ihopistonäytteenä tavallisimmin keskisormen tai nimettömän sormenpään ulkoreunasta</a:t>
            </a:r>
          </a:p>
          <a:p>
            <a:pPr marL="0" indent="0">
              <a:buNone/>
            </a:pPr>
            <a:r>
              <a:rPr lang="fi-FI" dirty="0"/>
              <a:t>	”Tulos on yhtä hyvä kuin otettu näyte!”</a:t>
            </a:r>
          </a:p>
          <a:p>
            <a:endParaRPr lang="fi-FI" dirty="0"/>
          </a:p>
          <a:p>
            <a:pPr marL="0" indent="0">
              <a:buNone/>
            </a:pPr>
            <a:r>
              <a:rPr lang="fi-FI" dirty="0"/>
              <a:t>	”</a:t>
            </a:r>
            <a:r>
              <a:rPr lang="fi-FI" dirty="0" err="1"/>
              <a:t>Ihopistonäytteenoton</a:t>
            </a:r>
            <a:r>
              <a:rPr lang="fi-FI" dirty="0"/>
              <a:t> komplikaatiot ovat harvinaisia, mutta pistokohdan infektoituminen tulee pitää 	mielessä.”</a:t>
            </a:r>
          </a:p>
          <a:p>
            <a:endParaRPr lang="fi-FI" dirty="0"/>
          </a:p>
          <a:p>
            <a:pPr marL="0" indent="0">
              <a:buNone/>
            </a:pPr>
            <a:r>
              <a:rPr lang="fi-FI" dirty="0"/>
              <a:t> ”Yleisimmät virheet </a:t>
            </a:r>
            <a:r>
              <a:rPr lang="fi-FI" dirty="0" err="1"/>
              <a:t>ihopistonäytteenotossa</a:t>
            </a:r>
            <a:r>
              <a:rPr lang="fi-FI" dirty="0"/>
              <a:t> ovat kylmä tai puhdistamaton pistokohta, vääränlainen lansetti, väärä pistokohta tai väärän veripisaran käyttö analyysissä.”</a:t>
            </a:r>
          </a:p>
          <a:p>
            <a:endParaRPr lang="fi-FI" dirty="0"/>
          </a:p>
          <a:p>
            <a:pPr marL="0" indent="0">
              <a:buNone/>
            </a:pPr>
            <a:r>
              <a:rPr lang="fi-FI" dirty="0"/>
              <a:t>	”</a:t>
            </a:r>
            <a:r>
              <a:rPr lang="fi-FI" dirty="0" err="1"/>
              <a:t>Ihopistonäytteenotto</a:t>
            </a:r>
            <a:r>
              <a:rPr lang="fi-FI" dirty="0"/>
              <a:t> on yksi haastavimmista näytteenottotekniikoista, pienen pisaran pitää edustaa koko 		elimistön tilannetta!”</a:t>
            </a:r>
          </a:p>
        </p:txBody>
      </p:sp>
    </p:spTree>
    <p:extLst>
      <p:ext uri="{BB962C8B-B14F-4D97-AF65-F5344CB8AC3E}">
        <p14:creationId xmlns:p14="http://schemas.microsoft.com/office/powerpoint/2010/main" val="76423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6834981" y="1522412"/>
            <a:ext cx="2847975" cy="3810000"/>
          </a:xfrm>
          <a:prstGeom prst="rect">
            <a:avLst/>
          </a:prstGeom>
        </p:spPr>
      </p:pic>
    </p:spTree>
    <p:extLst>
      <p:ext uri="{BB962C8B-B14F-4D97-AF65-F5344CB8AC3E}">
        <p14:creationId xmlns:p14="http://schemas.microsoft.com/office/powerpoint/2010/main" val="138311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Sormen keskelle tai päähän pistäminen aiheuttaa enemmän kipua hermotuksen takia. </a:t>
            </a:r>
          </a:p>
          <a:p>
            <a:r>
              <a:rPr lang="fi-FI" dirty="0"/>
              <a:t>Varottava myös pistämistä liian lähelle kynsivallia. </a:t>
            </a:r>
          </a:p>
          <a:p>
            <a:r>
              <a:rPr lang="fi-FI" dirty="0"/>
              <a:t>Muita sormia voi käyttää harkiten poikkeustilanteissa. Pikkurilliä ei suositella näytteenottosormeksi, sillä pehmytkudosta pikkurillissä on niin vähän, että riski osua luuhun on suuri. </a:t>
            </a:r>
          </a:p>
          <a:p>
            <a:r>
              <a:rPr lang="fi-FI" dirty="0"/>
              <a:t>Pisto kantapäähän (vauvat) tehdään sivuille, jotta pisto ei osu luuhun. </a:t>
            </a:r>
          </a:p>
        </p:txBody>
      </p:sp>
    </p:spTree>
    <p:extLst>
      <p:ext uri="{BB962C8B-B14F-4D97-AF65-F5344CB8AC3E}">
        <p14:creationId xmlns:p14="http://schemas.microsoft.com/office/powerpoint/2010/main" val="375650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a:t>Mittaukseen valmistelu</a:t>
            </a:r>
          </a:p>
        </p:txBody>
      </p:sp>
      <p:sp>
        <p:nvSpPr>
          <p:cNvPr id="3" name="Sisällön paikkamerkki 2"/>
          <p:cNvSpPr>
            <a:spLocks noGrp="1"/>
          </p:cNvSpPr>
          <p:nvPr>
            <p:ph idx="1"/>
          </p:nvPr>
        </p:nvSpPr>
        <p:spPr/>
        <p:txBody>
          <a:bodyPr>
            <a:normAutofit fontScale="85000" lnSpcReduction="10000"/>
          </a:bodyPr>
          <a:lstStyle/>
          <a:p>
            <a:r>
              <a:rPr lang="fi-FI" dirty="0"/>
              <a:t>Näytettä ei saa ottaa tulehtuneesta, mustelmaisesta, arpisesta tai turvonneesta sormesta/kantapäästä.</a:t>
            </a:r>
          </a:p>
          <a:p>
            <a:r>
              <a:rPr lang="fi-FI" dirty="0"/>
              <a:t>Ensisijaisesti on valittava paikka, jossa ei ole näkyvää aikaisempaa pistojälkeä.</a:t>
            </a:r>
          </a:p>
          <a:p>
            <a:r>
              <a:rPr lang="fi-FI" dirty="0"/>
              <a:t>Näytettä ei saa ottaa tippakädestä.</a:t>
            </a:r>
          </a:p>
          <a:p>
            <a:r>
              <a:rPr lang="fi-FI" dirty="0"/>
              <a:t>Näytteenottokohdan tulee olla lämmin. Kädet voi lämmittää esim. vesihanan alla. Lämmittämiseen voi käyttää myös erilaisia kertakäyttöisiä lämmittimiä. Lämmittimen lämpötila on varmistettava (oltava alle 42 astetta), jotta ei aiheuteta palovammaa.</a:t>
            </a:r>
          </a:p>
          <a:p>
            <a:r>
              <a:rPr lang="fi-FI" dirty="0"/>
              <a:t>Kantapäänäytteenotossa tulee kantapään olla lämmin.</a:t>
            </a:r>
          </a:p>
          <a:p>
            <a:r>
              <a:rPr lang="fi-FI" dirty="0"/>
              <a:t>Ihon on oltava puhdas. Kotioloissa puhdistukseksi riittää vesipesu, mutta sairaalaoloissa puhdistus suoritetaan pääsääntöisesti desinfektioaineella.</a:t>
            </a:r>
          </a:p>
          <a:p>
            <a:r>
              <a:rPr lang="fi-FI" dirty="0"/>
              <a:t>Ihon on oltava myös kuiva. Iho kuivataan huolellisesti vesipesun jäljiltä ja desinfektioaineen annetaan haihtua ennen pistämistä.</a:t>
            </a:r>
          </a:p>
          <a:p>
            <a:r>
              <a:rPr lang="fi-FI" dirty="0"/>
              <a:t>→ </a:t>
            </a:r>
            <a:r>
              <a:rPr lang="fi-FI" b="1" dirty="0"/>
              <a:t>LÄMMITÄ, PUHDISTA JA ANNA KUIVUA/KUIVAA</a:t>
            </a:r>
          </a:p>
        </p:txBody>
      </p:sp>
    </p:spTree>
    <p:extLst>
      <p:ext uri="{BB962C8B-B14F-4D97-AF65-F5344CB8AC3E}">
        <p14:creationId xmlns:p14="http://schemas.microsoft.com/office/powerpoint/2010/main" val="19951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Tarvittavat välineet</a:t>
            </a:r>
          </a:p>
        </p:txBody>
      </p:sp>
      <p:sp>
        <p:nvSpPr>
          <p:cNvPr id="3" name="Sisällön paikkamerkki 2"/>
          <p:cNvSpPr>
            <a:spLocks noGrp="1"/>
          </p:cNvSpPr>
          <p:nvPr>
            <p:ph idx="1"/>
          </p:nvPr>
        </p:nvSpPr>
        <p:spPr/>
        <p:txBody>
          <a:bodyPr/>
          <a:lstStyle/>
          <a:p>
            <a:r>
              <a:rPr lang="fi-FI" dirty="0"/>
              <a:t>Verensokerimittari (tutustu aina </a:t>
            </a:r>
            <a:r>
              <a:rPr lang="fi-FI" dirty="0" err="1"/>
              <a:t>teo-</a:t>
            </a:r>
            <a:r>
              <a:rPr lang="fi-FI" dirty="0"/>
              <a:t>/työpaikan mittareihin)</a:t>
            </a:r>
          </a:p>
          <a:p>
            <a:r>
              <a:rPr lang="fi-FI" dirty="0"/>
              <a:t>Testiliuska (varmista, että purkki ollut suljettuna ja liuskat purkissa säilytetty, liuskat ovat voimassa)</a:t>
            </a:r>
          </a:p>
          <a:p>
            <a:r>
              <a:rPr lang="fi-FI" dirty="0"/>
              <a:t>Lansetti (turvalansetti) näytteenottoon</a:t>
            </a:r>
          </a:p>
          <a:p>
            <a:r>
              <a:rPr lang="fi-FI" dirty="0"/>
              <a:t>Taitokset/</a:t>
            </a:r>
            <a:r>
              <a:rPr lang="fi-FI" dirty="0" err="1"/>
              <a:t>tufferit</a:t>
            </a:r>
            <a:endParaRPr lang="fi-FI" dirty="0"/>
          </a:p>
          <a:p>
            <a:r>
              <a:rPr lang="fi-FI" dirty="0"/>
              <a:t>Desinfektioaine iholle ja käsille</a:t>
            </a:r>
          </a:p>
          <a:p>
            <a:r>
              <a:rPr lang="fi-FI" dirty="0"/>
              <a:t>Laastari</a:t>
            </a:r>
          </a:p>
          <a:p>
            <a:r>
              <a:rPr lang="fi-FI" dirty="0"/>
              <a:t>Suojakäsineet</a:t>
            </a:r>
          </a:p>
          <a:p>
            <a:endParaRPr lang="fi-FI" dirty="0"/>
          </a:p>
        </p:txBody>
      </p:sp>
    </p:spTree>
    <p:extLst>
      <p:ext uri="{BB962C8B-B14F-4D97-AF65-F5344CB8AC3E}">
        <p14:creationId xmlns:p14="http://schemas.microsoft.com/office/powerpoint/2010/main" val="419213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Käden asento: </a:t>
            </a:r>
            <a:r>
              <a:rPr lang="fi-FI" b="1" dirty="0"/>
              <a:t>Jos</a:t>
            </a:r>
            <a:r>
              <a:rPr lang="fi-FI" dirty="0"/>
              <a:t> tarvitset ensimmäisen pisaran, huomioi se jo pistettävän käden ja sormen asennossa. Pisara pysyy paikoillaan helpommin, kun reikä on suoraan kattoa kohti. Veri virtaa vuolaammin, kun raaja on alaviistossa asennossa (makuulla sängyn reunan alapuolella, istuessa käsi suorana maata kohti).</a:t>
            </a:r>
          </a:p>
          <a:p>
            <a:pPr marL="0" indent="0">
              <a:buNone/>
            </a:pPr>
            <a:endParaRPr lang="fi-FI" dirty="0"/>
          </a:p>
          <a:p>
            <a:r>
              <a:rPr lang="fi-FI" dirty="0"/>
              <a:t>Sormenpäästä otetaan kiinni uloimman nivelen kohdalta ja pidetään siitä napakasti kiinni samalla kun pistetään.</a:t>
            </a:r>
          </a:p>
        </p:txBody>
      </p:sp>
    </p:spTree>
    <p:extLst>
      <p:ext uri="{BB962C8B-B14F-4D97-AF65-F5344CB8AC3E}">
        <p14:creationId xmlns:p14="http://schemas.microsoft.com/office/powerpoint/2010/main" val="418512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4829969" y="416423"/>
            <a:ext cx="3810000" cy="2590800"/>
          </a:xfrm>
          <a:prstGeom prst="rect">
            <a:avLst/>
          </a:prstGeom>
        </p:spPr>
      </p:pic>
      <p:pic>
        <p:nvPicPr>
          <p:cNvPr id="5" name="Kuva 4"/>
          <p:cNvPicPr>
            <a:picLocks noChangeAspect="1"/>
          </p:cNvPicPr>
          <p:nvPr/>
        </p:nvPicPr>
        <p:blipFill>
          <a:blip r:embed="rId3"/>
          <a:stretch>
            <a:fillRect/>
          </a:stretch>
        </p:blipFill>
        <p:spPr>
          <a:xfrm>
            <a:off x="7221583" y="3510967"/>
            <a:ext cx="3810000" cy="2590800"/>
          </a:xfrm>
          <a:prstGeom prst="rect">
            <a:avLst/>
          </a:prstGeom>
        </p:spPr>
      </p:pic>
      <p:sp>
        <p:nvSpPr>
          <p:cNvPr id="6" name="Suorakulmio 5"/>
          <p:cNvSpPr/>
          <p:nvPr/>
        </p:nvSpPr>
        <p:spPr>
          <a:xfrm>
            <a:off x="5468982" y="3105835"/>
            <a:ext cx="6026331" cy="646331"/>
          </a:xfrm>
          <a:prstGeom prst="rect">
            <a:avLst/>
          </a:prstGeom>
        </p:spPr>
        <p:txBody>
          <a:bodyPr wrap="square">
            <a:spAutoFit/>
          </a:bodyPr>
          <a:lstStyle/>
          <a:p>
            <a:r>
              <a:rPr lang="fi-FI" dirty="0"/>
              <a:t>Väärä näytteenotto-ote, sormenpäätä ei saa puristaa pistokohdan yläpuolelta.</a:t>
            </a:r>
          </a:p>
        </p:txBody>
      </p:sp>
    </p:spTree>
    <p:extLst>
      <p:ext uri="{BB962C8B-B14F-4D97-AF65-F5344CB8AC3E}">
        <p14:creationId xmlns:p14="http://schemas.microsoft.com/office/powerpoint/2010/main" val="397943711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370</TotalTime>
  <Words>1617</Words>
  <Application>Microsoft Office PowerPoint</Application>
  <PresentationFormat>Laajakuva</PresentationFormat>
  <Paragraphs>101</Paragraphs>
  <Slides>23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Calibri Light</vt:lpstr>
      <vt:lpstr>Rockwell</vt:lpstr>
      <vt:lpstr>Wingdings</vt:lpstr>
      <vt:lpstr>Atlas</vt:lpstr>
      <vt:lpstr>DIABETES - verensokerin mittaus</vt:lpstr>
      <vt:lpstr>Veren sokeripitoisuuden (glukoosipitoisuus, gluk) mittaus</vt:lpstr>
      <vt:lpstr>PowerPoint-esitys</vt:lpstr>
      <vt:lpstr>PowerPoint-esitys</vt:lpstr>
      <vt:lpstr>PowerPoint-esitys</vt:lpstr>
      <vt:lpstr>Mittaukseen valmistelu</vt:lpstr>
      <vt:lpstr>Tarvittavat välineet</vt:lpstr>
      <vt:lpstr>PowerPoint-esitys</vt:lpstr>
      <vt:lpstr>PowerPoint-esitys</vt:lpstr>
      <vt:lpstr>Mistä pisarasta otan näytteen?</vt:lpstr>
      <vt:lpstr>PowerPoint-esitys</vt:lpstr>
      <vt:lpstr>PowerPoint-esitys</vt:lpstr>
      <vt:lpstr>Sormen puristelu?</vt:lpstr>
      <vt:lpstr>Pisaran annetaan imeytyä liuskalle</vt:lpstr>
      <vt:lpstr>Epäonnistunut näytteenotto?</vt:lpstr>
      <vt:lpstr>Virheitä verensokerimittauksessa</vt:lpstr>
      <vt:lpstr>Näytteenotto muualta kuin sormenpäästä</vt:lpstr>
      <vt:lpstr>Näytteenotto</vt:lpstr>
      <vt:lpstr>Glukoosisensorointi</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 verensokerin mittaus</dc:title>
  <dc:creator>Puttonen Johanna</dc:creator>
  <cp:lastModifiedBy>Johanna Puttonen</cp:lastModifiedBy>
  <cp:revision>10</cp:revision>
  <dcterms:created xsi:type="dcterms:W3CDTF">2020-08-27T06:17:18Z</dcterms:created>
  <dcterms:modified xsi:type="dcterms:W3CDTF">2021-02-02T11:21:17Z</dcterms:modified>
</cp:coreProperties>
</file>