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4" r:id="rId4"/>
    <p:sldId id="265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57" r:id="rId14"/>
    <p:sldId id="258" r:id="rId15"/>
    <p:sldId id="259" r:id="rId16"/>
    <p:sldId id="260" r:id="rId17"/>
    <p:sldId id="261" r:id="rId18"/>
    <p:sldId id="26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135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72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97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970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07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55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20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333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227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3FB4-A57F-42E4-8565-AA6013D8C064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515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543FB4-A57F-42E4-8565-AA6013D8C064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42BA4B9-319A-49B5-8B0F-4CD2610A95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98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abetes.fi/diabetes/tyypin_2_diabet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rveyskirjasto.fi/terveyskirjasto/tk.koti?p_artikkeli=dlk0004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DIABETES (DM, diabetes </a:t>
            </a:r>
            <a:r>
              <a:rPr lang="fi-FI" dirty="0" err="1"/>
              <a:t>mellitus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988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1094F0-1F17-49E2-8DB9-3A47A1E7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SAIRASTAVIEN MÄÄRÄ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BCFCCB-DFC6-43A5-8441-55693CCF0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Suomessa arvioidaan tällä hetkellä olevan yhteensä noin 500 000 diabetesta sairastavaa. Heistä ylivoimainen enemmistö (75–80 %) sairastaa tyypin 2 diabetesta. </a:t>
            </a:r>
          </a:p>
          <a:p>
            <a:r>
              <a:rPr lang="fi-FI" dirty="0"/>
              <a:t>Seuraavaksi eniten on tyypin 1 diabetesta sairastavia, noin 50 000. Muita diabetestyyppejä on vähemmän. </a:t>
            </a:r>
          </a:p>
          <a:p>
            <a:r>
              <a:rPr lang="fi-FI" dirty="0"/>
              <a:t>Kelan tilastojen mukaan vuonna 2016 diabeteslääkkeitä osti 368 861 henkilöä, ja diabeteslääkityksen erityiskorvattavuus oli 326 354 henkilöllä. Näistä 6 840 henkilöä oli alle 20-vuotiaita ja 187 885 henkilöä 65-vuotiaita tai vanhempia.</a:t>
            </a:r>
          </a:p>
          <a:p>
            <a:endParaRPr lang="fi-FI" dirty="0"/>
          </a:p>
          <a:p>
            <a:r>
              <a:rPr lang="fi-FI" dirty="0"/>
              <a:t>Tyypin 1 diabetes todetaan Suomessa vuosittain kuudella henkilöllä 10 000:sta alle 15-vuotiaasta. Sen ilmaantuvuus on kasvanut jatkuvasti viime vuosikymmenelle asti, minkä jälkeen se on vakiintunut tasolle, joka on korkein maailmassa. </a:t>
            </a:r>
          </a:p>
          <a:p>
            <a:r>
              <a:rPr lang="fi-FI" dirty="0"/>
              <a:t>Käytännössä hieman yli 600 alle 20-vuotiasta henkilöä sairastuu vuosittain, mikä vastaa noin puolta kaikista tyypin 1 diabetekseen sairastuvista.</a:t>
            </a:r>
          </a:p>
          <a:p>
            <a:r>
              <a:rPr lang="fi-FI" dirty="0"/>
              <a:t>T2DM noin 500 000 (noin 350 000 diagnoosin saanutta ja noin 150 000 diagnosoimatonta)</a:t>
            </a:r>
          </a:p>
          <a:p>
            <a:r>
              <a:rPr lang="fi-FI" dirty="0"/>
              <a:t>T1DM noin 50 000</a:t>
            </a:r>
          </a:p>
        </p:txBody>
      </p:sp>
    </p:spTree>
    <p:extLst>
      <p:ext uri="{BB962C8B-B14F-4D97-AF65-F5344CB8AC3E}">
        <p14:creationId xmlns:p14="http://schemas.microsoft.com/office/powerpoint/2010/main" val="408949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B5A3B1-48C2-442C-8C39-011E6FBE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DIABETEKSEN OIREET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680253-4C57-44F8-B30C-5256343DE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Diabetes voidaan todeta selkeiden oireiden </a:t>
            </a:r>
          </a:p>
          <a:p>
            <a:pPr>
              <a:buFontTx/>
              <a:buChar char="-"/>
            </a:pPr>
            <a:r>
              <a:rPr lang="fi-FI" dirty="0"/>
              <a:t>väsymys</a:t>
            </a:r>
          </a:p>
          <a:p>
            <a:pPr>
              <a:buFontTx/>
              <a:buChar char="-"/>
            </a:pPr>
            <a:r>
              <a:rPr lang="fi-FI" dirty="0"/>
              <a:t>laihtuminen</a:t>
            </a:r>
          </a:p>
          <a:p>
            <a:pPr>
              <a:buFontTx/>
              <a:buChar char="-"/>
            </a:pPr>
            <a:r>
              <a:rPr lang="fi-FI" dirty="0"/>
              <a:t>virtsanerityksen lisääntyminen</a:t>
            </a:r>
          </a:p>
          <a:p>
            <a:pPr>
              <a:buFontTx/>
              <a:buChar char="-"/>
            </a:pPr>
            <a:r>
              <a:rPr lang="fi-FI" dirty="0"/>
              <a:t> jano </a:t>
            </a:r>
          </a:p>
          <a:p>
            <a:pPr>
              <a:buFontTx/>
              <a:buChar char="-"/>
            </a:pPr>
            <a:r>
              <a:rPr lang="fi-FI" dirty="0"/>
              <a:t>elimistön kuivuminen</a:t>
            </a:r>
          </a:p>
          <a:p>
            <a:pPr>
              <a:buFontTx/>
              <a:buChar char="-"/>
            </a:pPr>
            <a:r>
              <a:rPr lang="fi-FI" dirty="0"/>
              <a:t>korkean verensokerin (yli 11 </a:t>
            </a:r>
            <a:r>
              <a:rPr lang="fi-FI" dirty="0" err="1"/>
              <a:t>mmol</a:t>
            </a:r>
            <a:r>
              <a:rPr lang="fi-FI" dirty="0"/>
              <a:t>/l)</a:t>
            </a:r>
          </a:p>
          <a:p>
            <a:pPr marL="0" indent="0">
              <a:buNone/>
            </a:pPr>
            <a:r>
              <a:rPr lang="fi-FI" dirty="0"/>
              <a:t>    perusteella.</a:t>
            </a:r>
          </a:p>
          <a:p>
            <a:r>
              <a:rPr lang="fi-FI" dirty="0"/>
              <a:t>T2DM vähäoireisuus / oireettomuus</a:t>
            </a:r>
          </a:p>
          <a:p>
            <a:r>
              <a:rPr lang="fi-FI" dirty="0"/>
              <a:t>Diabetesliitto</a:t>
            </a:r>
          </a:p>
        </p:txBody>
      </p:sp>
    </p:spTree>
    <p:extLst>
      <p:ext uri="{BB962C8B-B14F-4D97-AF65-F5344CB8AC3E}">
        <p14:creationId xmlns:p14="http://schemas.microsoft.com/office/powerpoint/2010/main" val="88022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9CC153-F531-49E9-A374-C7C425CED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HYPERGLYKEMIA = korkea verensokeri </a:t>
            </a:r>
          </a:p>
          <a:p>
            <a:r>
              <a:rPr lang="fi-FI" dirty="0"/>
              <a:t>HYPOGLYKEMIA = matala verensokeri (&lt; 4 </a:t>
            </a:r>
            <a:r>
              <a:rPr lang="fi-FI" dirty="0" err="1"/>
              <a:t>mmol</a:t>
            </a:r>
            <a:r>
              <a:rPr lang="fi-FI" dirty="0"/>
              <a:t>/l)</a:t>
            </a:r>
          </a:p>
        </p:txBody>
      </p:sp>
    </p:spTree>
    <p:extLst>
      <p:ext uri="{BB962C8B-B14F-4D97-AF65-F5344CB8AC3E}">
        <p14:creationId xmlns:p14="http://schemas.microsoft.com/office/powerpoint/2010/main" val="265802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HAIMA </a:t>
            </a:r>
            <a:br>
              <a:rPr lang="fi-FI" sz="2400" dirty="0"/>
            </a:br>
            <a:r>
              <a:rPr lang="fi-FI" sz="2400" dirty="0">
                <a:solidFill>
                  <a:schemeClr val="tx1"/>
                </a:solidFill>
              </a:rPr>
              <a:t>- </a:t>
            </a:r>
            <a:r>
              <a:rPr lang="fi-FI" sz="2400" dirty="0" err="1">
                <a:solidFill>
                  <a:schemeClr val="tx1"/>
                </a:solidFill>
              </a:rPr>
              <a:t>sulfonyyliureat</a:t>
            </a:r>
            <a:r>
              <a:rPr lang="fi-FI" sz="2400" dirty="0">
                <a:solidFill>
                  <a:schemeClr val="tx1"/>
                </a:solidFill>
              </a:rPr>
              <a:t>; lisäävät insuliinieritystä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- </a:t>
            </a:r>
            <a:r>
              <a:rPr lang="fi-FI" sz="2400" dirty="0" err="1">
                <a:solidFill>
                  <a:schemeClr val="tx1"/>
                </a:solidFill>
              </a:rPr>
              <a:t>glinidit</a:t>
            </a:r>
            <a:r>
              <a:rPr lang="fi-FI" sz="2400" dirty="0">
                <a:solidFill>
                  <a:schemeClr val="tx1"/>
                </a:solidFill>
              </a:rPr>
              <a:t>; lisäävät nopeaa insuliinieritystä (ns. ateriatabletit)</a:t>
            </a:r>
            <a:br>
              <a:rPr lang="fi-FI" sz="2400" dirty="0">
                <a:solidFill>
                  <a:schemeClr val="tx1"/>
                </a:solidFill>
              </a:rPr>
            </a:br>
            <a:endParaRPr lang="fi-FI" sz="2400" dirty="0">
              <a:solidFill>
                <a:schemeClr val="tx1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0207" y="1485541"/>
            <a:ext cx="3932261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MAKSA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- </a:t>
            </a:r>
            <a:r>
              <a:rPr lang="fi-FI" sz="2800" dirty="0" err="1">
                <a:solidFill>
                  <a:schemeClr val="tx1"/>
                </a:solidFill>
              </a:rPr>
              <a:t>biguanidi</a:t>
            </a:r>
            <a:r>
              <a:rPr lang="fi-FI" sz="2800" dirty="0">
                <a:solidFill>
                  <a:schemeClr val="tx1"/>
                </a:solidFill>
              </a:rPr>
              <a:t> (</a:t>
            </a:r>
            <a:r>
              <a:rPr lang="fi-FI" sz="2800" b="1" dirty="0" err="1">
                <a:solidFill>
                  <a:schemeClr val="tx1"/>
                </a:solidFill>
              </a:rPr>
              <a:t>metformiini</a:t>
            </a:r>
            <a:r>
              <a:rPr lang="fi-FI" sz="2800" dirty="0">
                <a:solidFill>
                  <a:schemeClr val="tx1"/>
                </a:solidFill>
              </a:rPr>
              <a:t>); vähentää glukoosin tuotantoa maksassa, lisää glukoosin käyttöä lihaksissa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- ei aiheuta hypoglykemiaa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052" y="1598327"/>
            <a:ext cx="5846571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2919" y="1450109"/>
            <a:ext cx="2947482" cy="4274911"/>
          </a:xfrm>
        </p:spPr>
        <p:txBody>
          <a:bodyPr>
            <a:normAutofit fontScale="90000"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MAHALAUKKU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- kuituvalmisteet (</a:t>
            </a:r>
            <a:r>
              <a:rPr lang="fi-FI" sz="2800" dirty="0" err="1">
                <a:solidFill>
                  <a:schemeClr val="tx1"/>
                </a:solidFill>
              </a:rPr>
              <a:t>guarkumi</a:t>
            </a:r>
            <a:r>
              <a:rPr lang="fi-FI" sz="2800" dirty="0">
                <a:solidFill>
                  <a:schemeClr val="tx1"/>
                </a:solidFill>
              </a:rPr>
              <a:t>); hidastavat hiilihydraattien imeytymistä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SUOLISTO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- </a:t>
            </a:r>
            <a:r>
              <a:rPr lang="fi-FI" sz="2800" dirty="0" err="1">
                <a:solidFill>
                  <a:schemeClr val="tx1"/>
                </a:solidFill>
              </a:rPr>
              <a:t>inkretiinimimeetit</a:t>
            </a:r>
            <a:r>
              <a:rPr lang="fi-FI" sz="2800" dirty="0">
                <a:solidFill>
                  <a:schemeClr val="tx1"/>
                </a:solidFill>
              </a:rPr>
              <a:t> (suolistohormonijohdokset); lisäävät insuliinieritystä ja vähentävät glukagonin eritystä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- </a:t>
            </a:r>
            <a:r>
              <a:rPr lang="fi-FI" sz="2800" dirty="0" err="1">
                <a:solidFill>
                  <a:schemeClr val="tx1"/>
                </a:solidFill>
              </a:rPr>
              <a:t>gliptiinit</a:t>
            </a:r>
            <a:r>
              <a:rPr lang="fi-FI" sz="2800" dirty="0">
                <a:solidFill>
                  <a:schemeClr val="tx1"/>
                </a:solidFill>
              </a:rPr>
              <a:t>; ovat suolistohormonien kaltaisesti vaikuttavia aineita</a:t>
            </a:r>
            <a:br>
              <a:rPr lang="fi-FI" sz="2800" dirty="0">
                <a:solidFill>
                  <a:schemeClr val="tx1"/>
                </a:solidFill>
              </a:rPr>
            </a:br>
            <a:endParaRPr lang="fi-FI" sz="2800" dirty="0">
              <a:solidFill>
                <a:schemeClr val="tx1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5643" y="1671485"/>
            <a:ext cx="4761389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0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RASVAKUDOS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- </a:t>
            </a:r>
            <a:r>
              <a:rPr lang="fi-FI" sz="2800" dirty="0" err="1">
                <a:solidFill>
                  <a:schemeClr val="tx1"/>
                </a:solidFill>
              </a:rPr>
              <a:t>glitatsonit</a:t>
            </a:r>
            <a:r>
              <a:rPr lang="fi-FI" sz="2800" dirty="0">
                <a:solidFill>
                  <a:schemeClr val="tx1"/>
                </a:solidFill>
              </a:rPr>
              <a:t>; vaikuttavat rasvasoluihin ja herkistävät useita kudoksia insuliinin vaikutukselle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2206" y="1900105"/>
            <a:ext cx="3048264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4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MUNUAISET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- </a:t>
            </a:r>
            <a:r>
              <a:rPr lang="fi-FI" sz="2400" dirty="0" err="1">
                <a:solidFill>
                  <a:schemeClr val="tx1"/>
                </a:solidFill>
              </a:rPr>
              <a:t>gliflotsiinit</a:t>
            </a:r>
            <a:r>
              <a:rPr lang="fi-FI" sz="2400" dirty="0">
                <a:solidFill>
                  <a:schemeClr val="tx1"/>
                </a:solidFill>
              </a:rPr>
              <a:t> eli sokerinpoistajat; lisäävät sokerin erittymistä virtsaan munuaisista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881" y="1512976"/>
            <a:ext cx="6120914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14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 LÄÄKEHOITO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https://www.diabetes.fi/diabetes/tyypin_2_diabetes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2596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A6E279-49C9-4E63-A1B3-B131ABED5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Suun kautta = per </a:t>
            </a:r>
            <a:r>
              <a:rPr lang="fi-FI" dirty="0" err="1"/>
              <a:t>os</a:t>
            </a:r>
            <a:r>
              <a:rPr lang="fi-FI" dirty="0"/>
              <a:t> , </a:t>
            </a:r>
            <a:r>
              <a:rPr lang="fi-FI" dirty="0" err="1"/>
              <a:t>po</a:t>
            </a:r>
            <a:r>
              <a:rPr lang="fi-FI" dirty="0"/>
              <a:t>, </a:t>
            </a:r>
            <a:r>
              <a:rPr lang="fi-FI" dirty="0" err="1"/>
              <a:t>peroraalinen</a:t>
            </a:r>
            <a:endParaRPr lang="fi-FI" dirty="0"/>
          </a:p>
          <a:p>
            <a:r>
              <a:rPr lang="fi-FI" dirty="0"/>
              <a:t>Injektio </a:t>
            </a:r>
            <a:r>
              <a:rPr lang="fi-FI" dirty="0" err="1"/>
              <a:t>subkutaanisesti</a:t>
            </a:r>
            <a:r>
              <a:rPr lang="fi-FI" dirty="0"/>
              <a:t>, </a:t>
            </a:r>
            <a:r>
              <a:rPr lang="fi-FI" dirty="0" err="1"/>
              <a:t>intramuskulaarisesti</a:t>
            </a:r>
            <a:r>
              <a:rPr lang="fi-FI" dirty="0"/>
              <a:t> (</a:t>
            </a:r>
            <a:r>
              <a:rPr lang="fi-FI" dirty="0" err="1"/>
              <a:t>sc</a:t>
            </a:r>
            <a:r>
              <a:rPr lang="fi-FI" dirty="0"/>
              <a:t> tai im) = ihonalaiseen rasvakudokseen tai lihakseen</a:t>
            </a:r>
          </a:p>
        </p:txBody>
      </p:sp>
    </p:spTree>
    <p:extLst>
      <p:ext uri="{BB962C8B-B14F-4D97-AF65-F5344CB8AC3E}">
        <p14:creationId xmlns:p14="http://schemas.microsoft.com/office/powerpoint/2010/main" val="2704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ABE4C2-48A6-4BD6-BDBB-1055550C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TERVEEN IHMISEN ARVOT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A126DA-9B45-409F-B4DE-C08D123D7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fP-Gluk</a:t>
            </a:r>
            <a:r>
              <a:rPr lang="fi-FI" dirty="0"/>
              <a:t>= 4-6 </a:t>
            </a:r>
            <a:r>
              <a:rPr lang="fi-FI" dirty="0" err="1"/>
              <a:t>mmol</a:t>
            </a:r>
            <a:r>
              <a:rPr lang="fi-FI" dirty="0"/>
              <a:t>/l (paasto 10-12 h)</a:t>
            </a:r>
          </a:p>
          <a:p>
            <a:r>
              <a:rPr lang="fi-FI" dirty="0"/>
              <a:t>P-</a:t>
            </a:r>
            <a:r>
              <a:rPr lang="fi-FI" dirty="0" err="1"/>
              <a:t>Gluk</a:t>
            </a:r>
            <a:r>
              <a:rPr lang="fi-FI" dirty="0"/>
              <a:t> syömisen (aterian) jälkeen saa nousta korkeintaan 2 </a:t>
            </a:r>
            <a:r>
              <a:rPr lang="fi-FI" dirty="0" err="1"/>
              <a:t>mmol</a:t>
            </a:r>
            <a:r>
              <a:rPr lang="fi-FI" dirty="0"/>
              <a:t>/l</a:t>
            </a:r>
          </a:p>
          <a:p>
            <a:r>
              <a:rPr lang="fi-FI" dirty="0"/>
              <a:t>Verensokeri on aterian jälkeen korkeimmillaan noin </a:t>
            </a:r>
            <a:r>
              <a:rPr lang="fi-FI" b="1" dirty="0"/>
              <a:t>1½-2 tuntia </a:t>
            </a:r>
            <a:r>
              <a:rPr lang="fi-FI" dirty="0"/>
              <a:t>syömisestä</a:t>
            </a:r>
          </a:p>
          <a:p>
            <a:r>
              <a:rPr lang="fi-FI" dirty="0"/>
              <a:t>Munuaiskynnys P-</a:t>
            </a:r>
            <a:r>
              <a:rPr lang="fi-FI" dirty="0" err="1"/>
              <a:t>Gluk</a:t>
            </a:r>
            <a:r>
              <a:rPr lang="fi-FI" dirty="0"/>
              <a:t> 10 </a:t>
            </a:r>
            <a:r>
              <a:rPr lang="fi-FI" dirty="0" err="1"/>
              <a:t>mmol</a:t>
            </a:r>
            <a:r>
              <a:rPr lang="fi-FI" dirty="0"/>
              <a:t>/l </a:t>
            </a:r>
          </a:p>
        </p:txBody>
      </p:sp>
    </p:spTree>
    <p:extLst>
      <p:ext uri="{BB962C8B-B14F-4D97-AF65-F5344CB8AC3E}">
        <p14:creationId xmlns:p14="http://schemas.microsoft.com/office/powerpoint/2010/main" val="361631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C34A9F-A122-4C0D-9004-881409AB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ON DIABETES?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54F754-9348-406B-BE06-4F70BD1E6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Diabetes on ryhmä aineenvaihduntasairauksia, joita yhdistää häiriö haiman insuliinintuotannossa ja pitkäaikaisesti kohonnut verensokeri (veriplasman glukoosipitoisuus). </a:t>
            </a:r>
          </a:p>
          <a:p>
            <a:r>
              <a:rPr lang="fi-FI" dirty="0"/>
              <a:t>Diabetesta tunnetaan useita eri tyyppejä. Päätyypit ovat tyypin 1 diabetes, tyypin 2 diabetes ja raskausdiabetes. </a:t>
            </a:r>
          </a:p>
          <a:p>
            <a:r>
              <a:rPr lang="fi-FI" dirty="0"/>
              <a:t>Tyypin 1 ja tyypin 2 diabeteksen rajat eivät</a:t>
            </a:r>
            <a:r>
              <a:rPr lang="fi-FI" b="1" dirty="0"/>
              <a:t> aikuisella </a:t>
            </a:r>
            <a:r>
              <a:rPr lang="fi-FI" dirty="0"/>
              <a:t>aina ole selkeät; joillakin henkilöillä todetaan molempien tyyppien piirteitä. Verikokeilla voidaan selvitellä diabeteksen tyyppiä.</a:t>
            </a:r>
          </a:p>
        </p:txBody>
      </p:sp>
    </p:spTree>
    <p:extLst>
      <p:ext uri="{BB962C8B-B14F-4D97-AF65-F5344CB8AC3E}">
        <p14:creationId xmlns:p14="http://schemas.microsoft.com/office/powerpoint/2010/main" val="313100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C71AE9-DF0A-43C5-9C40-27E1F236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NORMAALI VERENSOKERI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FC5DAB-EBF3-429A-9E7C-93572360C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Normaalin verensokerin yläraja aamulla, yön yli jatkuneen paaston eli vähintään 8 (10-12) tunnin syömättömyyden jälkeen, on alle 6,0 </a:t>
            </a:r>
            <a:r>
              <a:rPr lang="fi-FI" dirty="0" err="1"/>
              <a:t>mmol</a:t>
            </a:r>
            <a:r>
              <a:rPr lang="fi-FI" dirty="0"/>
              <a:t>/l (millimoolia litrassa). </a:t>
            </a:r>
          </a:p>
          <a:p>
            <a:r>
              <a:rPr lang="fi-FI" dirty="0"/>
              <a:t>Jos verensokeri on 6,1–6,9 </a:t>
            </a:r>
            <a:r>
              <a:rPr lang="fi-FI" dirty="0" err="1"/>
              <a:t>mmol</a:t>
            </a:r>
            <a:r>
              <a:rPr lang="fi-FI" dirty="0"/>
              <a:t>/l, kyseessä on kohonnut paastosokeri. Diabeteksen alarajana on verensokeriarvo 7,0 </a:t>
            </a:r>
            <a:r>
              <a:rPr lang="fi-FI" dirty="0" err="1"/>
              <a:t>mmol</a:t>
            </a:r>
            <a:r>
              <a:rPr lang="fi-FI" dirty="0"/>
              <a:t>/l.</a:t>
            </a:r>
          </a:p>
          <a:p>
            <a:endParaRPr lang="fi-FI" dirty="0"/>
          </a:p>
          <a:p>
            <a:r>
              <a:rPr lang="fi-FI" dirty="0"/>
              <a:t>Syömisen jälkeen verensokeri nousee yleensä noin 2 </a:t>
            </a:r>
            <a:r>
              <a:rPr lang="fi-FI" dirty="0" err="1"/>
              <a:t>mmol</a:t>
            </a:r>
            <a:r>
              <a:rPr lang="fi-FI" dirty="0"/>
              <a:t>/l.</a:t>
            </a:r>
          </a:p>
          <a:p>
            <a:r>
              <a:rPr lang="fi-FI" dirty="0"/>
              <a:t>Normaalina pidetään verensokeriarvoa alle 7,8 </a:t>
            </a:r>
            <a:r>
              <a:rPr lang="fi-FI" dirty="0" err="1"/>
              <a:t>mmol</a:t>
            </a:r>
            <a:r>
              <a:rPr lang="fi-FI" dirty="0"/>
              <a:t>/l kahden tunnin kuluttua syömisestä tai sokerirasituskokeessa. Jos verensokeri on tällöin välillä 7,8–11,0 </a:t>
            </a:r>
            <a:r>
              <a:rPr lang="fi-FI" dirty="0" err="1"/>
              <a:t>mmol</a:t>
            </a:r>
            <a:r>
              <a:rPr lang="fi-FI" dirty="0"/>
              <a:t>/l, kyseessä on heikentynyt sokerinsieto. Diabeteksen alarajana on verensokeriarvo 11,1 </a:t>
            </a:r>
            <a:r>
              <a:rPr lang="fi-FI" dirty="0" err="1"/>
              <a:t>mmol</a:t>
            </a:r>
            <a:r>
              <a:rPr lang="fi-FI" dirty="0"/>
              <a:t>/l.</a:t>
            </a:r>
          </a:p>
        </p:txBody>
      </p:sp>
    </p:spTree>
    <p:extLst>
      <p:ext uri="{BB962C8B-B14F-4D97-AF65-F5344CB8AC3E}">
        <p14:creationId xmlns:p14="http://schemas.microsoft.com/office/powerpoint/2010/main" val="194047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DIABETEKSEN DIAGNOSOINTI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Diabetes diagnosoidaan, kun on diabeteksen oireita ja</a:t>
            </a:r>
            <a:br>
              <a:rPr lang="fi-FI" dirty="0"/>
            </a:br>
            <a:endParaRPr lang="fi-FI" dirty="0"/>
          </a:p>
          <a:p>
            <a:r>
              <a:rPr lang="fi-FI" dirty="0"/>
              <a:t>paastoplasman glukoosipitoisuus (vähintään 8 tuntia ravinnotta) on 7 </a:t>
            </a:r>
            <a:r>
              <a:rPr lang="fi-FI" dirty="0" err="1"/>
              <a:t>mmol</a:t>
            </a:r>
            <a:r>
              <a:rPr lang="fi-FI" dirty="0"/>
              <a:t>/l tai suurempi  tai</a:t>
            </a:r>
          </a:p>
          <a:p>
            <a:r>
              <a:rPr lang="fi-FI" dirty="0"/>
              <a:t>2 tunnin arvo </a:t>
            </a:r>
            <a:r>
              <a:rPr lang="fi-FI" b="1" dirty="0"/>
              <a:t>sokerirasituskokeessa</a:t>
            </a:r>
            <a:r>
              <a:rPr lang="fi-FI" dirty="0"/>
              <a:t> on plasmasta mitattuna yli 11 </a:t>
            </a:r>
            <a:r>
              <a:rPr lang="fi-FI" dirty="0" err="1"/>
              <a:t>mmol</a:t>
            </a:r>
            <a:r>
              <a:rPr lang="fi-FI" dirty="0"/>
              <a:t>/l</a:t>
            </a:r>
          </a:p>
          <a:p>
            <a:r>
              <a:rPr lang="fi-FI" dirty="0"/>
              <a:t>oireettomalla henkilöllä jompikumpi kohta tulee todeta vähintään kahdesti</a:t>
            </a:r>
          </a:p>
          <a:p>
            <a:r>
              <a:rPr lang="fi-FI" dirty="0"/>
              <a:t>jos oireet viittaavat diabetekseen, riittää yksi poikkeava mittaustulos. Jos muita diabetekseen viittaavia oireita ei ole, poikkeavia mittaustuloksia pitää olla kaksi tai enemmän.</a:t>
            </a:r>
          </a:p>
          <a:p>
            <a:r>
              <a:rPr lang="fi-FI" b="1" dirty="0"/>
              <a:t>HbA1c</a:t>
            </a:r>
            <a:r>
              <a:rPr lang="fi-FI" dirty="0"/>
              <a:t> (pitkäaikaissokeri)</a:t>
            </a:r>
          </a:p>
          <a:p>
            <a:r>
              <a:rPr lang="fi-FI" dirty="0"/>
              <a:t>Tyypin 1 diabetes arvot saattavat sairauden toteamishetkellä olla yli 30 </a:t>
            </a:r>
            <a:r>
              <a:rPr lang="fi-FI" dirty="0" err="1"/>
              <a:t>mmo</a:t>
            </a:r>
            <a:r>
              <a:rPr lang="fi-FI" dirty="0"/>
              <a:t>/l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878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1E2903-696A-4D1F-B0F1-0ED225B6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TYYPIN 1 DIABETES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775ABE-DF69-491E-8988-AEE3695C5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Johtuu haiman insuliinia tuottavissa saarekkeissa sijaitsevien beetasolujen autoimmuunitulehduksesta </a:t>
            </a:r>
          </a:p>
          <a:p>
            <a:pPr marL="0" indent="0">
              <a:buNone/>
            </a:pPr>
            <a:r>
              <a:rPr lang="fi-FI" dirty="0"/>
              <a:t>-&gt; seurauksena solujen toiminta ja niissä tapahtuva insuliinin tuotanto asteittain loppuu</a:t>
            </a:r>
          </a:p>
          <a:p>
            <a:r>
              <a:rPr lang="fi-FI" dirty="0"/>
              <a:t>Hoidoksi tarvitaan insuliinin </a:t>
            </a:r>
            <a:r>
              <a:rPr lang="fi-FI" b="1" dirty="0"/>
              <a:t>korvaushoitoa</a:t>
            </a:r>
            <a:r>
              <a:rPr lang="fi-FI" dirty="0"/>
              <a:t> (monipistoshoito tai insuliinipumppuhoito).</a:t>
            </a:r>
          </a:p>
          <a:p>
            <a:r>
              <a:rPr lang="fi-FI" dirty="0"/>
              <a:t>Diabetes yleensä puhkeaa, kun toimintakykyisiä soluja on jäljellä enää noin viidesosa. Itse sairaus eli autoimmuunitulehdus on ollut haimassa jo kuukausia tai vuosia ennen varsinaisen diabeteksen puhkeamista. </a:t>
            </a:r>
          </a:p>
          <a:p>
            <a:r>
              <a:rPr lang="fi-FI" dirty="0"/>
              <a:t>Diagnoosivaiheessa noin 80 % </a:t>
            </a:r>
            <a:r>
              <a:rPr lang="fi-FI" dirty="0" err="1"/>
              <a:t>lla</a:t>
            </a:r>
            <a:r>
              <a:rPr lang="fi-FI" dirty="0"/>
              <a:t> on todettavissa veressä autoimmuunitulehduksen merkkinä GAD-vasta-aineita. </a:t>
            </a:r>
          </a:p>
          <a:p>
            <a:r>
              <a:rPr lang="fi-FI" dirty="0"/>
              <a:t>Tyypin 1 diabetekseen viittaavat insuliinipuutoksessa esiintyvät ketoaineet veressä ja verikokeella (C-peptidi) todettava insuliinipuutos.</a:t>
            </a:r>
          </a:p>
        </p:txBody>
      </p:sp>
    </p:spTree>
    <p:extLst>
      <p:ext uri="{BB962C8B-B14F-4D97-AF65-F5344CB8AC3E}">
        <p14:creationId xmlns:p14="http://schemas.microsoft.com/office/powerpoint/2010/main" val="32347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4666E5-9952-4132-8E34-C1954A99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TYYPIN 2 DIABETES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C4BDB5-BEBD-4934-8F13-B261B8F5F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Tyypin 2 diabeteksessa esiintyy jo vuosia ennen verensokerin kohoamista insuliinin heikentynyt vaikutus kudoksissa eli insuliiniresistenssi. </a:t>
            </a:r>
          </a:p>
          <a:p>
            <a:r>
              <a:rPr lang="fi-FI" dirty="0"/>
              <a:t>Insuliiniresistenssin muita piirteitä ovat vyötärölihavuus, rasvamaksa, kohonnut verenpaine sekä veren rasva-arvojen kohoaminen ja hyvän HDL-kolesterolin alentuminen.</a:t>
            </a:r>
          </a:p>
          <a:p>
            <a:r>
              <a:rPr lang="fi-FI" dirty="0"/>
              <a:t>Insuliiniresistenssiä nimitetään myös metaboliseksi oireyhtymäksi (</a:t>
            </a:r>
            <a:r>
              <a:rPr lang="fi-FI" b="1" dirty="0"/>
              <a:t>MBO, </a:t>
            </a:r>
            <a:r>
              <a:rPr lang="fi-FI" dirty="0">
                <a:hlinkClick r:id="rId2"/>
              </a:rPr>
              <a:t>https://www.terveyskirjasto.fi/terveyskirjasto/tk.koti?p_artikkeli=dlk00045</a:t>
            </a:r>
            <a:r>
              <a:rPr lang="fi-FI" dirty="0"/>
              <a:t>).</a:t>
            </a:r>
          </a:p>
          <a:p>
            <a:r>
              <a:rPr lang="fi-FI" dirty="0"/>
              <a:t>Yleensä ensin todetaan esidiabetes, josta kehittyy diabetes, ellei tehokkaalla elintapahoidolla eli laihtumisella, liikunnalla ja ruokavaliolla saada insuliinin tarvetta vähenemään ja vastaamaan haiman insuliininerityskykyä. </a:t>
            </a:r>
          </a:p>
          <a:p>
            <a:r>
              <a:rPr lang="fi-FI" dirty="0"/>
              <a:t>Diabeteksen toteamisen jälkeen haiman insuliinia tuottavien beetasolujen toiminta heikkenee edelleen vuosien kuluessa, jolloin jossain vaiheessa hoidoksi tarvitaan yleensä myös insuliinia.</a:t>
            </a:r>
          </a:p>
        </p:txBody>
      </p:sp>
    </p:spTree>
    <p:extLst>
      <p:ext uri="{BB962C8B-B14F-4D97-AF65-F5344CB8AC3E}">
        <p14:creationId xmlns:p14="http://schemas.microsoft.com/office/powerpoint/2010/main" val="382822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FA500E-2D24-49EA-80F1-B566C966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DIABETEKSEN YLEISYYS</a:t>
            </a:r>
            <a:br>
              <a:rPr lang="fi-FI" dirty="0"/>
            </a:br>
            <a:r>
              <a:rPr lang="fi-FI" dirty="0"/>
              <a:t>(T2DM)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53F0EA-1FC1-466B-8098-C68B1A29C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Noin kolmasosalla ihmisistä on perinnöllinen alttius sairastua tyypin 2 diabetekseen. </a:t>
            </a:r>
          </a:p>
          <a:p>
            <a:r>
              <a:rPr lang="fi-FI" dirty="0"/>
              <a:t>Pelkkä perinnöllinen alttius johtaa harvoin sairastumiseen, jos henkilö pysyttelee normaalipainoisena ja liikunnallisena. Taipumus muuttuu usein diabetekseksi, jos paino nousee ja etenkin jos kehittyy keskivartalolihavuus. </a:t>
            </a:r>
          </a:p>
          <a:p>
            <a:r>
              <a:rPr lang="fi-FI" dirty="0"/>
              <a:t>Keski-ikäisillä ihmisillä, joilla on 15 kiloa tai enemmän ylipainoa, vaara sairastua diabetekseen on ainakin 10–20-kertainen normaalipainoisiin verrattuna. Myös liikunnan vähäisyys lisää tyypin 2 diabeteksen vaaraa.</a:t>
            </a:r>
          </a:p>
        </p:txBody>
      </p:sp>
    </p:spTree>
    <p:extLst>
      <p:ext uri="{BB962C8B-B14F-4D97-AF65-F5344CB8AC3E}">
        <p14:creationId xmlns:p14="http://schemas.microsoft.com/office/powerpoint/2010/main" val="409532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1303FF-C559-4B86-A029-E21E2D08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YLEISYYS (T1DM)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5C0F8F-CE0F-469A-8A45-E940A4235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Edelleenkään ei tarkasti tunneta, mikä aiheuttaa kullakin henkilöllä solusaarekkeita tuhoavan autoimmuunitulehduksen tyypin 1 diabeteksessa. </a:t>
            </a:r>
          </a:p>
          <a:p>
            <a:r>
              <a:rPr lang="fi-FI" dirty="0"/>
              <a:t>Taustalla on perinnöllinen alttius sekä virusten ja suoliston omien mikrobien yhteisvaikutus. </a:t>
            </a:r>
          </a:p>
          <a:p>
            <a:r>
              <a:rPr lang="fi-FI" dirty="0"/>
              <a:t>Vain pienellä osalla tyypin 1 diabetekseen sairastuvista on ennestään omassa perheessä diabetesta. Jos sisaruksella on tyypin 1 diabetes, muiden lasten vaara saada sairaus on 6 % (6 sadasta). Jos isällä on diabetes, lapsen riski saada sairaus 20 ikävuoteen mennessä on 8 % (8 sadasta), ja jos äidillä on diabetes, riski on 5 % (5 sadasta).</a:t>
            </a:r>
          </a:p>
        </p:txBody>
      </p:sp>
    </p:spTree>
    <p:extLst>
      <p:ext uri="{BB962C8B-B14F-4D97-AF65-F5344CB8AC3E}">
        <p14:creationId xmlns:p14="http://schemas.microsoft.com/office/powerpoint/2010/main" val="4290693439"/>
      </p:ext>
    </p:extLst>
  </p:cSld>
  <p:clrMapOvr>
    <a:masterClrMapping/>
  </p:clrMapOvr>
</p:sld>
</file>

<file path=ppt/theme/theme1.xml><?xml version="1.0" encoding="utf-8"?>
<a:theme xmlns:a="http://schemas.openxmlformats.org/drawingml/2006/main" name="Kehys">
  <a:themeElements>
    <a:clrScheme name="Kehys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Kehys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ehy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TM03457475[[fn=Kehys]]</Template>
  <TotalTime>574</TotalTime>
  <Words>1022</Words>
  <Application>Microsoft Office PowerPoint</Application>
  <PresentationFormat>Laajakuva</PresentationFormat>
  <Paragraphs>76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2" baseType="lpstr">
      <vt:lpstr>Corbel</vt:lpstr>
      <vt:lpstr>Wingdings 2</vt:lpstr>
      <vt:lpstr>Kehys</vt:lpstr>
      <vt:lpstr>DIABETES (DM, diabetes mellitus)</vt:lpstr>
      <vt:lpstr>TERVEEN IHMISEN ARVOT</vt:lpstr>
      <vt:lpstr>MITÄ ON DIABETES?</vt:lpstr>
      <vt:lpstr>NORMAALI VERENSOKERI</vt:lpstr>
      <vt:lpstr>DIABETEKSEN DIAGNOSOINTI</vt:lpstr>
      <vt:lpstr>TYYPIN 1 DIABETES</vt:lpstr>
      <vt:lpstr>TYYPIN 2 DIABETES</vt:lpstr>
      <vt:lpstr>DIABETEKSEN YLEISYYS (T2DM)</vt:lpstr>
      <vt:lpstr>YLEISYYS (T1DM)</vt:lpstr>
      <vt:lpstr>SAIRASTAVIEN MÄÄRÄ</vt:lpstr>
      <vt:lpstr>DIABETEKSEN OIREET</vt:lpstr>
      <vt:lpstr>PowerPoint-esitys</vt:lpstr>
      <vt:lpstr>HAIMA  - sulfonyyliureat; lisäävät insuliinieritystä - glinidit; lisäävät nopeaa insuliinieritystä (ns. ateriatabletit) </vt:lpstr>
      <vt:lpstr>MAKSA - biguanidi (metformiini); vähentää glukoosin tuotantoa maksassa, lisää glukoosin käyttöä lihaksissa - ei aiheuta hypoglykemiaa</vt:lpstr>
      <vt:lpstr>MAHALAUKKU - kuituvalmisteet (guarkumi); hidastavat hiilihydraattien imeytymistä SUOLISTO - inkretiinimimeetit (suolistohormonijohdokset); lisäävät insuliinieritystä ja vähentävät glukagonin eritystä - gliptiinit; ovat suolistohormonien kaltaisesti vaikuttavia aineita </vt:lpstr>
      <vt:lpstr>RASVAKUDOS - glitatsonit; vaikuttavat rasvasoluihin ja herkistävät useita kudoksia insuliinin vaikutukselle</vt:lpstr>
      <vt:lpstr>MUNUAISET - gliflotsiinit eli sokerinpoistajat; lisäävät sokerin erittymistä virtsaan munuaisista</vt:lpstr>
      <vt:lpstr>MUU LÄÄKEHOITO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dc:creator>Puttonen Johanna</dc:creator>
  <cp:lastModifiedBy>Johanna Puttonen</cp:lastModifiedBy>
  <cp:revision>12</cp:revision>
  <dcterms:created xsi:type="dcterms:W3CDTF">2017-09-25T04:37:11Z</dcterms:created>
  <dcterms:modified xsi:type="dcterms:W3CDTF">2021-02-02T11:21:01Z</dcterms:modified>
</cp:coreProperties>
</file>