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7" r:id="rId15"/>
    <p:sldId id="269" r:id="rId16"/>
    <p:sldId id="270" r:id="rId17"/>
    <p:sldId id="271" r:id="rId18"/>
    <p:sldId id="276" r:id="rId19"/>
    <p:sldId id="272" r:id="rId20"/>
    <p:sldId id="273" r:id="rId21"/>
    <p:sldId id="274" r:id="rId22"/>
    <p:sldId id="280" r:id="rId23"/>
    <p:sldId id="278" r:id="rId24"/>
    <p:sldId id="275" r:id="rId25"/>
    <p:sldId id="279" r:id="rId26"/>
    <p:sldId id="281" r:id="rId27"/>
    <p:sldId id="282" r:id="rId28"/>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uttonen Johanna" initials="PJ" lastIdx="0" clrIdx="0">
    <p:extLst>
      <p:ext uri="{19B8F6BF-5375-455C-9EA6-DF929625EA0E}">
        <p15:presenceInfo xmlns:p15="http://schemas.microsoft.com/office/powerpoint/2012/main" userId="S-1-5-21-329068152-1177238915-839522115-239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289" autoAdjust="0"/>
  </p:normalViewPr>
  <p:slideViewPr>
    <p:cSldViewPr snapToGrid="0">
      <p:cViewPr varScale="1">
        <p:scale>
          <a:sx n="74" d="100"/>
          <a:sy n="74" d="100"/>
        </p:scale>
        <p:origin x="101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B6B700-1DAE-4D3B-B00C-4929610B99BA}" type="datetimeFigureOut">
              <a:rPr lang="fi-FI" smtClean="0"/>
              <a:t>5.2.2021</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40D91F-09EF-458B-9B4A-B7BF9C9A73B5}" type="slidenum">
              <a:rPr lang="fi-FI" smtClean="0"/>
              <a:t>‹#›</a:t>
            </a:fld>
            <a:endParaRPr lang="fi-FI"/>
          </a:p>
        </p:txBody>
      </p:sp>
    </p:spTree>
    <p:extLst>
      <p:ext uri="{BB962C8B-B14F-4D97-AF65-F5344CB8AC3E}">
        <p14:creationId xmlns:p14="http://schemas.microsoft.com/office/powerpoint/2010/main" val="1551274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5 mm</a:t>
            </a:r>
          </a:p>
        </p:txBody>
      </p:sp>
      <p:sp>
        <p:nvSpPr>
          <p:cNvPr id="4" name="Dian numeron paikkamerkki 3"/>
          <p:cNvSpPr>
            <a:spLocks noGrp="1"/>
          </p:cNvSpPr>
          <p:nvPr>
            <p:ph type="sldNum" sz="quarter" idx="5"/>
          </p:nvPr>
        </p:nvSpPr>
        <p:spPr/>
        <p:txBody>
          <a:bodyPr/>
          <a:lstStyle/>
          <a:p>
            <a:fld id="{DC40D91F-09EF-458B-9B4A-B7BF9C9A73B5}" type="slidenum">
              <a:rPr lang="fi-FI" smtClean="0"/>
              <a:t>23</a:t>
            </a:fld>
            <a:endParaRPr lang="fi-FI"/>
          </a:p>
        </p:txBody>
      </p:sp>
    </p:spTree>
    <p:extLst>
      <p:ext uri="{BB962C8B-B14F-4D97-AF65-F5344CB8AC3E}">
        <p14:creationId xmlns:p14="http://schemas.microsoft.com/office/powerpoint/2010/main" val="1354476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045162-FE79-4DDA-B5BD-F7C898EAE0CB}"/>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B3877308-F1F1-42F4-94BD-62B5864DAC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3D5425BE-2401-408E-B970-C9141456B765}"/>
              </a:ext>
            </a:extLst>
          </p:cNvPr>
          <p:cNvSpPr>
            <a:spLocks noGrp="1"/>
          </p:cNvSpPr>
          <p:nvPr>
            <p:ph type="dt" sz="half" idx="10"/>
          </p:nvPr>
        </p:nvSpPr>
        <p:spPr/>
        <p:txBody>
          <a:bodyPr/>
          <a:lstStyle/>
          <a:p>
            <a:fld id="{B797DF09-A6E0-4C4E-9D5F-B716C73D013F}" type="datetimeFigureOut">
              <a:rPr lang="fi-FI" smtClean="0"/>
              <a:t>5.2.2021</a:t>
            </a:fld>
            <a:endParaRPr lang="fi-FI"/>
          </a:p>
        </p:txBody>
      </p:sp>
      <p:sp>
        <p:nvSpPr>
          <p:cNvPr id="5" name="Alatunnisteen paikkamerkki 4">
            <a:extLst>
              <a:ext uri="{FF2B5EF4-FFF2-40B4-BE49-F238E27FC236}">
                <a16:creationId xmlns:a16="http://schemas.microsoft.com/office/drawing/2014/main" id="{B1692B5D-689D-435B-A522-70705B56981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6B6EC0B-EF92-46F6-B66E-FA97535D30D6}"/>
              </a:ext>
            </a:extLst>
          </p:cNvPr>
          <p:cNvSpPr>
            <a:spLocks noGrp="1"/>
          </p:cNvSpPr>
          <p:nvPr>
            <p:ph type="sldNum" sz="quarter" idx="12"/>
          </p:nvPr>
        </p:nvSpPr>
        <p:spPr/>
        <p:txBody>
          <a:bodyPr/>
          <a:lstStyle/>
          <a:p>
            <a:fld id="{00F02FFD-94EC-432E-B811-C451F8767B45}" type="slidenum">
              <a:rPr lang="fi-FI" smtClean="0"/>
              <a:t>‹#›</a:t>
            </a:fld>
            <a:endParaRPr lang="fi-FI"/>
          </a:p>
        </p:txBody>
      </p:sp>
    </p:spTree>
    <p:extLst>
      <p:ext uri="{BB962C8B-B14F-4D97-AF65-F5344CB8AC3E}">
        <p14:creationId xmlns:p14="http://schemas.microsoft.com/office/powerpoint/2010/main" val="1995058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63E27D5-FE05-4E07-8215-AACF1DA3A57D}"/>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0201BD72-5C79-4FDB-8FB8-03A1AC865622}"/>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018D27B5-0020-486A-A8A9-B121C02A4471}"/>
              </a:ext>
            </a:extLst>
          </p:cNvPr>
          <p:cNvSpPr>
            <a:spLocks noGrp="1"/>
          </p:cNvSpPr>
          <p:nvPr>
            <p:ph type="dt" sz="half" idx="10"/>
          </p:nvPr>
        </p:nvSpPr>
        <p:spPr/>
        <p:txBody>
          <a:bodyPr/>
          <a:lstStyle/>
          <a:p>
            <a:fld id="{B797DF09-A6E0-4C4E-9D5F-B716C73D013F}" type="datetimeFigureOut">
              <a:rPr lang="fi-FI" smtClean="0"/>
              <a:t>5.2.2021</a:t>
            </a:fld>
            <a:endParaRPr lang="fi-FI"/>
          </a:p>
        </p:txBody>
      </p:sp>
      <p:sp>
        <p:nvSpPr>
          <p:cNvPr id="5" name="Alatunnisteen paikkamerkki 4">
            <a:extLst>
              <a:ext uri="{FF2B5EF4-FFF2-40B4-BE49-F238E27FC236}">
                <a16:creationId xmlns:a16="http://schemas.microsoft.com/office/drawing/2014/main" id="{223918FA-60AC-4161-90AE-02841809E09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6C2988D-E2E2-4C55-B237-7AA852E97F6F}"/>
              </a:ext>
            </a:extLst>
          </p:cNvPr>
          <p:cNvSpPr>
            <a:spLocks noGrp="1"/>
          </p:cNvSpPr>
          <p:nvPr>
            <p:ph type="sldNum" sz="quarter" idx="12"/>
          </p:nvPr>
        </p:nvSpPr>
        <p:spPr/>
        <p:txBody>
          <a:bodyPr/>
          <a:lstStyle/>
          <a:p>
            <a:fld id="{00F02FFD-94EC-432E-B811-C451F8767B45}" type="slidenum">
              <a:rPr lang="fi-FI" smtClean="0"/>
              <a:t>‹#›</a:t>
            </a:fld>
            <a:endParaRPr lang="fi-FI"/>
          </a:p>
        </p:txBody>
      </p:sp>
    </p:spTree>
    <p:extLst>
      <p:ext uri="{BB962C8B-B14F-4D97-AF65-F5344CB8AC3E}">
        <p14:creationId xmlns:p14="http://schemas.microsoft.com/office/powerpoint/2010/main" val="3432986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893E2CCF-884F-4091-ACC4-4B5FAEB96154}"/>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27FA6B8B-25CB-4E0E-97A5-54FBFBF7E9CD}"/>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53798AC4-072E-4BDA-B3AF-0AA726D67B6D}"/>
              </a:ext>
            </a:extLst>
          </p:cNvPr>
          <p:cNvSpPr>
            <a:spLocks noGrp="1"/>
          </p:cNvSpPr>
          <p:nvPr>
            <p:ph type="dt" sz="half" idx="10"/>
          </p:nvPr>
        </p:nvSpPr>
        <p:spPr/>
        <p:txBody>
          <a:bodyPr/>
          <a:lstStyle/>
          <a:p>
            <a:fld id="{B797DF09-A6E0-4C4E-9D5F-B716C73D013F}" type="datetimeFigureOut">
              <a:rPr lang="fi-FI" smtClean="0"/>
              <a:t>5.2.2021</a:t>
            </a:fld>
            <a:endParaRPr lang="fi-FI"/>
          </a:p>
        </p:txBody>
      </p:sp>
      <p:sp>
        <p:nvSpPr>
          <p:cNvPr id="5" name="Alatunnisteen paikkamerkki 4">
            <a:extLst>
              <a:ext uri="{FF2B5EF4-FFF2-40B4-BE49-F238E27FC236}">
                <a16:creationId xmlns:a16="http://schemas.microsoft.com/office/drawing/2014/main" id="{0A54D16C-6DBB-481D-BA08-CC4172DB02B0}"/>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0B382B04-F3E1-4ED3-AA1C-9042BA9D11D2}"/>
              </a:ext>
            </a:extLst>
          </p:cNvPr>
          <p:cNvSpPr>
            <a:spLocks noGrp="1"/>
          </p:cNvSpPr>
          <p:nvPr>
            <p:ph type="sldNum" sz="quarter" idx="12"/>
          </p:nvPr>
        </p:nvSpPr>
        <p:spPr/>
        <p:txBody>
          <a:bodyPr/>
          <a:lstStyle/>
          <a:p>
            <a:fld id="{00F02FFD-94EC-432E-B811-C451F8767B45}" type="slidenum">
              <a:rPr lang="fi-FI" smtClean="0"/>
              <a:t>‹#›</a:t>
            </a:fld>
            <a:endParaRPr lang="fi-FI"/>
          </a:p>
        </p:txBody>
      </p:sp>
    </p:spTree>
    <p:extLst>
      <p:ext uri="{BB962C8B-B14F-4D97-AF65-F5344CB8AC3E}">
        <p14:creationId xmlns:p14="http://schemas.microsoft.com/office/powerpoint/2010/main" val="3171527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A0BD04B-89C0-48B2-9802-9E3B9860D0E3}"/>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A7EA5DD1-9380-49DD-B669-F4F42E811932}"/>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7992235-AB1C-4FBC-8327-9E5DFE075F10}"/>
              </a:ext>
            </a:extLst>
          </p:cNvPr>
          <p:cNvSpPr>
            <a:spLocks noGrp="1"/>
          </p:cNvSpPr>
          <p:nvPr>
            <p:ph type="dt" sz="half" idx="10"/>
          </p:nvPr>
        </p:nvSpPr>
        <p:spPr/>
        <p:txBody>
          <a:bodyPr/>
          <a:lstStyle/>
          <a:p>
            <a:fld id="{B797DF09-A6E0-4C4E-9D5F-B716C73D013F}" type="datetimeFigureOut">
              <a:rPr lang="fi-FI" smtClean="0"/>
              <a:t>5.2.2021</a:t>
            </a:fld>
            <a:endParaRPr lang="fi-FI"/>
          </a:p>
        </p:txBody>
      </p:sp>
      <p:sp>
        <p:nvSpPr>
          <p:cNvPr id="5" name="Alatunnisteen paikkamerkki 4">
            <a:extLst>
              <a:ext uri="{FF2B5EF4-FFF2-40B4-BE49-F238E27FC236}">
                <a16:creationId xmlns:a16="http://schemas.microsoft.com/office/drawing/2014/main" id="{23412E03-62DB-4DA6-B5EE-68B6AD456C2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BF6E5C1-6FB1-4F85-82AF-3B7887F459F8}"/>
              </a:ext>
            </a:extLst>
          </p:cNvPr>
          <p:cNvSpPr>
            <a:spLocks noGrp="1"/>
          </p:cNvSpPr>
          <p:nvPr>
            <p:ph type="sldNum" sz="quarter" idx="12"/>
          </p:nvPr>
        </p:nvSpPr>
        <p:spPr/>
        <p:txBody>
          <a:bodyPr/>
          <a:lstStyle/>
          <a:p>
            <a:fld id="{00F02FFD-94EC-432E-B811-C451F8767B45}" type="slidenum">
              <a:rPr lang="fi-FI" smtClean="0"/>
              <a:t>‹#›</a:t>
            </a:fld>
            <a:endParaRPr lang="fi-FI"/>
          </a:p>
        </p:txBody>
      </p:sp>
    </p:spTree>
    <p:extLst>
      <p:ext uri="{BB962C8B-B14F-4D97-AF65-F5344CB8AC3E}">
        <p14:creationId xmlns:p14="http://schemas.microsoft.com/office/powerpoint/2010/main" val="3546584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74CC59-788C-4BA9-A25B-C6F3850FD7B5}"/>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97C522A4-3CC1-4AAE-84EC-ADC37F3D67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13D98544-D14F-4B1C-9770-1BBE77DC7AF8}"/>
              </a:ext>
            </a:extLst>
          </p:cNvPr>
          <p:cNvSpPr>
            <a:spLocks noGrp="1"/>
          </p:cNvSpPr>
          <p:nvPr>
            <p:ph type="dt" sz="half" idx="10"/>
          </p:nvPr>
        </p:nvSpPr>
        <p:spPr/>
        <p:txBody>
          <a:bodyPr/>
          <a:lstStyle/>
          <a:p>
            <a:fld id="{B797DF09-A6E0-4C4E-9D5F-B716C73D013F}" type="datetimeFigureOut">
              <a:rPr lang="fi-FI" smtClean="0"/>
              <a:t>5.2.2021</a:t>
            </a:fld>
            <a:endParaRPr lang="fi-FI"/>
          </a:p>
        </p:txBody>
      </p:sp>
      <p:sp>
        <p:nvSpPr>
          <p:cNvPr id="5" name="Alatunnisteen paikkamerkki 4">
            <a:extLst>
              <a:ext uri="{FF2B5EF4-FFF2-40B4-BE49-F238E27FC236}">
                <a16:creationId xmlns:a16="http://schemas.microsoft.com/office/drawing/2014/main" id="{06572E08-211D-44F8-8CCF-FFC6F87BE16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0581EF3D-D495-4952-B527-EBB38753FA0F}"/>
              </a:ext>
            </a:extLst>
          </p:cNvPr>
          <p:cNvSpPr>
            <a:spLocks noGrp="1"/>
          </p:cNvSpPr>
          <p:nvPr>
            <p:ph type="sldNum" sz="quarter" idx="12"/>
          </p:nvPr>
        </p:nvSpPr>
        <p:spPr/>
        <p:txBody>
          <a:bodyPr/>
          <a:lstStyle/>
          <a:p>
            <a:fld id="{00F02FFD-94EC-432E-B811-C451F8767B45}" type="slidenum">
              <a:rPr lang="fi-FI" smtClean="0"/>
              <a:t>‹#›</a:t>
            </a:fld>
            <a:endParaRPr lang="fi-FI"/>
          </a:p>
        </p:txBody>
      </p:sp>
    </p:spTree>
    <p:extLst>
      <p:ext uri="{BB962C8B-B14F-4D97-AF65-F5344CB8AC3E}">
        <p14:creationId xmlns:p14="http://schemas.microsoft.com/office/powerpoint/2010/main" val="3035981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AACA988-13DE-445F-AB8A-76A67FE1C804}"/>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D1B420CC-9A63-477C-8BB7-8643DFE4BD45}"/>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0BBFA3D1-A831-46D2-9774-6ADE56B31BF0}"/>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E043E2BC-902F-4A72-AA45-ABCA3E322230}"/>
              </a:ext>
            </a:extLst>
          </p:cNvPr>
          <p:cNvSpPr>
            <a:spLocks noGrp="1"/>
          </p:cNvSpPr>
          <p:nvPr>
            <p:ph type="dt" sz="half" idx="10"/>
          </p:nvPr>
        </p:nvSpPr>
        <p:spPr/>
        <p:txBody>
          <a:bodyPr/>
          <a:lstStyle/>
          <a:p>
            <a:fld id="{B797DF09-A6E0-4C4E-9D5F-B716C73D013F}" type="datetimeFigureOut">
              <a:rPr lang="fi-FI" smtClean="0"/>
              <a:t>5.2.2021</a:t>
            </a:fld>
            <a:endParaRPr lang="fi-FI"/>
          </a:p>
        </p:txBody>
      </p:sp>
      <p:sp>
        <p:nvSpPr>
          <p:cNvPr id="6" name="Alatunnisteen paikkamerkki 5">
            <a:extLst>
              <a:ext uri="{FF2B5EF4-FFF2-40B4-BE49-F238E27FC236}">
                <a16:creationId xmlns:a16="http://schemas.microsoft.com/office/drawing/2014/main" id="{D8D11F9F-0B87-47BB-B9AE-D9574EFF4E17}"/>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43DB80C4-DA11-4CFC-AB1A-802CE1D172C6}"/>
              </a:ext>
            </a:extLst>
          </p:cNvPr>
          <p:cNvSpPr>
            <a:spLocks noGrp="1"/>
          </p:cNvSpPr>
          <p:nvPr>
            <p:ph type="sldNum" sz="quarter" idx="12"/>
          </p:nvPr>
        </p:nvSpPr>
        <p:spPr/>
        <p:txBody>
          <a:bodyPr/>
          <a:lstStyle/>
          <a:p>
            <a:fld id="{00F02FFD-94EC-432E-B811-C451F8767B45}" type="slidenum">
              <a:rPr lang="fi-FI" smtClean="0"/>
              <a:t>‹#›</a:t>
            </a:fld>
            <a:endParaRPr lang="fi-FI"/>
          </a:p>
        </p:txBody>
      </p:sp>
    </p:spTree>
    <p:extLst>
      <p:ext uri="{BB962C8B-B14F-4D97-AF65-F5344CB8AC3E}">
        <p14:creationId xmlns:p14="http://schemas.microsoft.com/office/powerpoint/2010/main" val="3722609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A804A69-EC69-44A7-9847-C987D8EDE320}"/>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DE83BCE4-0B01-449D-8CCE-BD7FBD7D7D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1536CA3C-67F7-412F-BB02-15F084314DD5}"/>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642C9D6F-A3DC-4D24-BCDE-6D14660F1E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8435D1AF-D4A3-4432-9C4B-9867E61E5396}"/>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62954E0D-D11C-437B-B432-DBEC37B00AB0}"/>
              </a:ext>
            </a:extLst>
          </p:cNvPr>
          <p:cNvSpPr>
            <a:spLocks noGrp="1"/>
          </p:cNvSpPr>
          <p:nvPr>
            <p:ph type="dt" sz="half" idx="10"/>
          </p:nvPr>
        </p:nvSpPr>
        <p:spPr/>
        <p:txBody>
          <a:bodyPr/>
          <a:lstStyle/>
          <a:p>
            <a:fld id="{B797DF09-A6E0-4C4E-9D5F-B716C73D013F}" type="datetimeFigureOut">
              <a:rPr lang="fi-FI" smtClean="0"/>
              <a:t>5.2.2021</a:t>
            </a:fld>
            <a:endParaRPr lang="fi-FI"/>
          </a:p>
        </p:txBody>
      </p:sp>
      <p:sp>
        <p:nvSpPr>
          <p:cNvPr id="8" name="Alatunnisteen paikkamerkki 7">
            <a:extLst>
              <a:ext uri="{FF2B5EF4-FFF2-40B4-BE49-F238E27FC236}">
                <a16:creationId xmlns:a16="http://schemas.microsoft.com/office/drawing/2014/main" id="{004EF7DC-4316-42EE-8469-175691388FE0}"/>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6EA4CDB2-CD06-4D7B-8919-6DA3424F4C07}"/>
              </a:ext>
            </a:extLst>
          </p:cNvPr>
          <p:cNvSpPr>
            <a:spLocks noGrp="1"/>
          </p:cNvSpPr>
          <p:nvPr>
            <p:ph type="sldNum" sz="quarter" idx="12"/>
          </p:nvPr>
        </p:nvSpPr>
        <p:spPr/>
        <p:txBody>
          <a:bodyPr/>
          <a:lstStyle/>
          <a:p>
            <a:fld id="{00F02FFD-94EC-432E-B811-C451F8767B45}" type="slidenum">
              <a:rPr lang="fi-FI" smtClean="0"/>
              <a:t>‹#›</a:t>
            </a:fld>
            <a:endParaRPr lang="fi-FI"/>
          </a:p>
        </p:txBody>
      </p:sp>
    </p:spTree>
    <p:extLst>
      <p:ext uri="{BB962C8B-B14F-4D97-AF65-F5344CB8AC3E}">
        <p14:creationId xmlns:p14="http://schemas.microsoft.com/office/powerpoint/2010/main" val="1187241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161FD2-C259-4E1B-98D9-F2763799FD0E}"/>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232615D7-DD60-47F7-A4BC-C610ACCCCECC}"/>
              </a:ext>
            </a:extLst>
          </p:cNvPr>
          <p:cNvSpPr>
            <a:spLocks noGrp="1"/>
          </p:cNvSpPr>
          <p:nvPr>
            <p:ph type="dt" sz="half" idx="10"/>
          </p:nvPr>
        </p:nvSpPr>
        <p:spPr/>
        <p:txBody>
          <a:bodyPr/>
          <a:lstStyle/>
          <a:p>
            <a:fld id="{B797DF09-A6E0-4C4E-9D5F-B716C73D013F}" type="datetimeFigureOut">
              <a:rPr lang="fi-FI" smtClean="0"/>
              <a:t>5.2.2021</a:t>
            </a:fld>
            <a:endParaRPr lang="fi-FI"/>
          </a:p>
        </p:txBody>
      </p:sp>
      <p:sp>
        <p:nvSpPr>
          <p:cNvPr id="4" name="Alatunnisteen paikkamerkki 3">
            <a:extLst>
              <a:ext uri="{FF2B5EF4-FFF2-40B4-BE49-F238E27FC236}">
                <a16:creationId xmlns:a16="http://schemas.microsoft.com/office/drawing/2014/main" id="{56E4CA43-A7CD-42A4-B753-22CDEE245933}"/>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0311AC60-7883-4FBD-BC34-03E0B4C12964}"/>
              </a:ext>
            </a:extLst>
          </p:cNvPr>
          <p:cNvSpPr>
            <a:spLocks noGrp="1"/>
          </p:cNvSpPr>
          <p:nvPr>
            <p:ph type="sldNum" sz="quarter" idx="12"/>
          </p:nvPr>
        </p:nvSpPr>
        <p:spPr/>
        <p:txBody>
          <a:bodyPr/>
          <a:lstStyle/>
          <a:p>
            <a:fld id="{00F02FFD-94EC-432E-B811-C451F8767B45}" type="slidenum">
              <a:rPr lang="fi-FI" smtClean="0"/>
              <a:t>‹#›</a:t>
            </a:fld>
            <a:endParaRPr lang="fi-FI"/>
          </a:p>
        </p:txBody>
      </p:sp>
    </p:spTree>
    <p:extLst>
      <p:ext uri="{BB962C8B-B14F-4D97-AF65-F5344CB8AC3E}">
        <p14:creationId xmlns:p14="http://schemas.microsoft.com/office/powerpoint/2010/main" val="1464228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BDE6FC8A-88CC-40FF-B1CF-576873B7EB88}"/>
              </a:ext>
            </a:extLst>
          </p:cNvPr>
          <p:cNvSpPr>
            <a:spLocks noGrp="1"/>
          </p:cNvSpPr>
          <p:nvPr>
            <p:ph type="dt" sz="half" idx="10"/>
          </p:nvPr>
        </p:nvSpPr>
        <p:spPr/>
        <p:txBody>
          <a:bodyPr/>
          <a:lstStyle/>
          <a:p>
            <a:fld id="{B797DF09-A6E0-4C4E-9D5F-B716C73D013F}" type="datetimeFigureOut">
              <a:rPr lang="fi-FI" smtClean="0"/>
              <a:t>5.2.2021</a:t>
            </a:fld>
            <a:endParaRPr lang="fi-FI"/>
          </a:p>
        </p:txBody>
      </p:sp>
      <p:sp>
        <p:nvSpPr>
          <p:cNvPr id="3" name="Alatunnisteen paikkamerkki 2">
            <a:extLst>
              <a:ext uri="{FF2B5EF4-FFF2-40B4-BE49-F238E27FC236}">
                <a16:creationId xmlns:a16="http://schemas.microsoft.com/office/drawing/2014/main" id="{6B8AA629-4EB6-4AFC-9874-3BC4C6BE7C4F}"/>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84908D1B-2F84-4FBF-B142-EFA6741F546A}"/>
              </a:ext>
            </a:extLst>
          </p:cNvPr>
          <p:cNvSpPr>
            <a:spLocks noGrp="1"/>
          </p:cNvSpPr>
          <p:nvPr>
            <p:ph type="sldNum" sz="quarter" idx="12"/>
          </p:nvPr>
        </p:nvSpPr>
        <p:spPr/>
        <p:txBody>
          <a:bodyPr/>
          <a:lstStyle/>
          <a:p>
            <a:fld id="{00F02FFD-94EC-432E-B811-C451F8767B45}" type="slidenum">
              <a:rPr lang="fi-FI" smtClean="0"/>
              <a:t>‹#›</a:t>
            </a:fld>
            <a:endParaRPr lang="fi-FI"/>
          </a:p>
        </p:txBody>
      </p:sp>
    </p:spTree>
    <p:extLst>
      <p:ext uri="{BB962C8B-B14F-4D97-AF65-F5344CB8AC3E}">
        <p14:creationId xmlns:p14="http://schemas.microsoft.com/office/powerpoint/2010/main" val="2933552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4B380DB-877F-49B7-A66D-400AD624A19D}"/>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074ACD37-9018-4183-B4F3-A572E58D8B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ABA0725A-994C-45EE-AB91-777510884A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0E8B6EED-F7A9-4DC8-A6EC-EE078D6E0221}"/>
              </a:ext>
            </a:extLst>
          </p:cNvPr>
          <p:cNvSpPr>
            <a:spLocks noGrp="1"/>
          </p:cNvSpPr>
          <p:nvPr>
            <p:ph type="dt" sz="half" idx="10"/>
          </p:nvPr>
        </p:nvSpPr>
        <p:spPr/>
        <p:txBody>
          <a:bodyPr/>
          <a:lstStyle/>
          <a:p>
            <a:fld id="{B797DF09-A6E0-4C4E-9D5F-B716C73D013F}" type="datetimeFigureOut">
              <a:rPr lang="fi-FI" smtClean="0"/>
              <a:t>5.2.2021</a:t>
            </a:fld>
            <a:endParaRPr lang="fi-FI"/>
          </a:p>
        </p:txBody>
      </p:sp>
      <p:sp>
        <p:nvSpPr>
          <p:cNvPr id="6" name="Alatunnisteen paikkamerkki 5">
            <a:extLst>
              <a:ext uri="{FF2B5EF4-FFF2-40B4-BE49-F238E27FC236}">
                <a16:creationId xmlns:a16="http://schemas.microsoft.com/office/drawing/2014/main" id="{EC96CF40-F8ED-435A-B47E-578DA7DD2900}"/>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999ADA37-7360-4D61-A24D-72CDC3E76EA8}"/>
              </a:ext>
            </a:extLst>
          </p:cNvPr>
          <p:cNvSpPr>
            <a:spLocks noGrp="1"/>
          </p:cNvSpPr>
          <p:nvPr>
            <p:ph type="sldNum" sz="quarter" idx="12"/>
          </p:nvPr>
        </p:nvSpPr>
        <p:spPr/>
        <p:txBody>
          <a:bodyPr/>
          <a:lstStyle/>
          <a:p>
            <a:fld id="{00F02FFD-94EC-432E-B811-C451F8767B45}" type="slidenum">
              <a:rPr lang="fi-FI" smtClean="0"/>
              <a:t>‹#›</a:t>
            </a:fld>
            <a:endParaRPr lang="fi-FI"/>
          </a:p>
        </p:txBody>
      </p:sp>
    </p:spTree>
    <p:extLst>
      <p:ext uri="{BB962C8B-B14F-4D97-AF65-F5344CB8AC3E}">
        <p14:creationId xmlns:p14="http://schemas.microsoft.com/office/powerpoint/2010/main" val="1655652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6483FF5-65E2-42BA-87E5-63BFB4F369E1}"/>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84D51900-C80C-488B-ACC3-AD049FA369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D05C93AE-11F3-49CB-9C88-04F6BD0A07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9E6D2699-AC1B-4D1D-BA84-FA878C33AB59}"/>
              </a:ext>
            </a:extLst>
          </p:cNvPr>
          <p:cNvSpPr>
            <a:spLocks noGrp="1"/>
          </p:cNvSpPr>
          <p:nvPr>
            <p:ph type="dt" sz="half" idx="10"/>
          </p:nvPr>
        </p:nvSpPr>
        <p:spPr/>
        <p:txBody>
          <a:bodyPr/>
          <a:lstStyle/>
          <a:p>
            <a:fld id="{B797DF09-A6E0-4C4E-9D5F-B716C73D013F}" type="datetimeFigureOut">
              <a:rPr lang="fi-FI" smtClean="0"/>
              <a:t>5.2.2021</a:t>
            </a:fld>
            <a:endParaRPr lang="fi-FI"/>
          </a:p>
        </p:txBody>
      </p:sp>
      <p:sp>
        <p:nvSpPr>
          <p:cNvPr id="6" name="Alatunnisteen paikkamerkki 5">
            <a:extLst>
              <a:ext uri="{FF2B5EF4-FFF2-40B4-BE49-F238E27FC236}">
                <a16:creationId xmlns:a16="http://schemas.microsoft.com/office/drawing/2014/main" id="{7C2C5FC5-1A6C-4E5E-812C-0E8BFA1A8AC7}"/>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F7304E77-8A9C-4DDF-95CF-5E0543B45694}"/>
              </a:ext>
            </a:extLst>
          </p:cNvPr>
          <p:cNvSpPr>
            <a:spLocks noGrp="1"/>
          </p:cNvSpPr>
          <p:nvPr>
            <p:ph type="sldNum" sz="quarter" idx="12"/>
          </p:nvPr>
        </p:nvSpPr>
        <p:spPr/>
        <p:txBody>
          <a:bodyPr/>
          <a:lstStyle/>
          <a:p>
            <a:fld id="{00F02FFD-94EC-432E-B811-C451F8767B45}" type="slidenum">
              <a:rPr lang="fi-FI" smtClean="0"/>
              <a:t>‹#›</a:t>
            </a:fld>
            <a:endParaRPr lang="fi-FI"/>
          </a:p>
        </p:txBody>
      </p:sp>
    </p:spTree>
    <p:extLst>
      <p:ext uri="{BB962C8B-B14F-4D97-AF65-F5344CB8AC3E}">
        <p14:creationId xmlns:p14="http://schemas.microsoft.com/office/powerpoint/2010/main" val="2497240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5809642F-3CCE-4657-9082-85281F7483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22266BBD-03FE-4D84-89E4-7E00BFCBC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D3FBB60-E76F-4ABD-9850-F0FCB8CBD1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97DF09-A6E0-4C4E-9D5F-B716C73D013F}" type="datetimeFigureOut">
              <a:rPr lang="fi-FI" smtClean="0"/>
              <a:t>5.2.2021</a:t>
            </a:fld>
            <a:endParaRPr lang="fi-FI"/>
          </a:p>
        </p:txBody>
      </p:sp>
      <p:sp>
        <p:nvSpPr>
          <p:cNvPr id="5" name="Alatunnisteen paikkamerkki 4">
            <a:extLst>
              <a:ext uri="{FF2B5EF4-FFF2-40B4-BE49-F238E27FC236}">
                <a16:creationId xmlns:a16="http://schemas.microsoft.com/office/drawing/2014/main" id="{3EF1E1EF-54AE-4A76-9B15-75579FB128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79823E34-844E-4AB7-960A-8A2FF969C7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F02FFD-94EC-432E-B811-C451F8767B45}" type="slidenum">
              <a:rPr lang="fi-FI" smtClean="0"/>
              <a:t>‹#›</a:t>
            </a:fld>
            <a:endParaRPr lang="fi-FI"/>
          </a:p>
        </p:txBody>
      </p:sp>
    </p:spTree>
    <p:extLst>
      <p:ext uri="{BB962C8B-B14F-4D97-AF65-F5344CB8AC3E}">
        <p14:creationId xmlns:p14="http://schemas.microsoft.com/office/powerpoint/2010/main" val="1246955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diabetes.fi/files/11155/Insuliinit_ja_valineet_2019.pdf" TargetMode="Externa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hyperlink" Target="https://www.terveyskyla.fi/diabetestalo/omahoito/insuliinihoito/pumppuhoito"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terveyskyla.fi/diabetestalo/omahoito/insuliinihoito/pist%C3%A4minen-ja-pistopaikat/pistospaikat-ja-insuliinin-imeytyminen"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medtronic-diabetes.fi/fi/i-port-advanc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youtube.com/watch?v=xTvSEQHAq0Q"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diabetes.fi/diabetes/ensiapu#Ensiapuvideo"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47D6575-0B06-40B2-9D0F-298202F6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Arc 18">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Otsikko 1">
            <a:extLst>
              <a:ext uri="{FF2B5EF4-FFF2-40B4-BE49-F238E27FC236}">
                <a16:creationId xmlns:a16="http://schemas.microsoft.com/office/drawing/2014/main" id="{BD1363AA-400A-4E62-B06C-E055BA1D8028}"/>
              </a:ext>
            </a:extLst>
          </p:cNvPr>
          <p:cNvSpPr>
            <a:spLocks noGrp="1"/>
          </p:cNvSpPr>
          <p:nvPr>
            <p:ph type="ctrTitle"/>
          </p:nvPr>
        </p:nvSpPr>
        <p:spPr>
          <a:xfrm>
            <a:off x="892818" y="1370171"/>
            <a:ext cx="5085580" cy="2387600"/>
          </a:xfrm>
        </p:spPr>
        <p:txBody>
          <a:bodyPr>
            <a:normAutofit/>
          </a:bodyPr>
          <a:lstStyle/>
          <a:p>
            <a:pPr algn="l"/>
            <a:r>
              <a:rPr lang="fi-FI">
                <a:solidFill>
                  <a:schemeClr val="bg1"/>
                </a:solidFill>
              </a:rPr>
              <a:t>DIABETES</a:t>
            </a:r>
            <a:br>
              <a:rPr lang="fi-FI">
                <a:solidFill>
                  <a:schemeClr val="bg1"/>
                </a:solidFill>
              </a:rPr>
            </a:br>
            <a:r>
              <a:rPr lang="fi-FI">
                <a:solidFill>
                  <a:schemeClr val="bg1"/>
                </a:solidFill>
              </a:rPr>
              <a:t>Insuliinihoito</a:t>
            </a:r>
          </a:p>
        </p:txBody>
      </p:sp>
      <p:sp>
        <p:nvSpPr>
          <p:cNvPr id="21" name="Oval 20">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9802" y="832686"/>
            <a:ext cx="1104943" cy="10749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Kuva 4">
            <a:extLst>
              <a:ext uri="{FF2B5EF4-FFF2-40B4-BE49-F238E27FC236}">
                <a16:creationId xmlns:a16="http://schemas.microsoft.com/office/drawing/2014/main" id="{61BC76C2-71B0-4918-8EFB-E7BA2B660523}"/>
              </a:ext>
            </a:extLst>
          </p:cNvPr>
          <p:cNvPicPr>
            <a:picLocks noChangeAspect="1"/>
          </p:cNvPicPr>
          <p:nvPr/>
        </p:nvPicPr>
        <p:blipFill rotWithShape="1">
          <a:blip r:embed="rId2"/>
          <a:srcRect l="13066" r="33686" b="-1"/>
          <a:stretch/>
        </p:blipFill>
        <p:spPr>
          <a:xfrm>
            <a:off x="6520859" y="795510"/>
            <a:ext cx="5137520" cy="5137520"/>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3" name="Rectangle 22">
            <a:extLst>
              <a:ext uri="{FF2B5EF4-FFF2-40B4-BE49-F238E27FC236}">
                <a16:creationId xmlns:a16="http://schemas.microsoft.com/office/drawing/2014/main" id="{0DA5DB8B-7E5C-4ABC-8069-A9A8806F3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2154" y="4925384"/>
            <a:ext cx="876704" cy="876704"/>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5389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13A4EEE-67DE-4FB8-9CC8-A26366142903}"/>
              </a:ext>
            </a:extLst>
          </p:cNvPr>
          <p:cNvSpPr>
            <a:spLocks noGrp="1"/>
          </p:cNvSpPr>
          <p:nvPr>
            <p:ph type="title"/>
          </p:nvPr>
        </p:nvSpPr>
        <p:spPr/>
        <p:txBody>
          <a:bodyPr/>
          <a:lstStyle/>
          <a:p>
            <a:r>
              <a:rPr lang="fi-FI" dirty="0"/>
              <a:t>		Pikavaikutteiset insuliinit</a:t>
            </a:r>
            <a:br>
              <a:rPr lang="fi-FI" dirty="0"/>
            </a:br>
            <a:r>
              <a:rPr lang="fi-FI" dirty="0"/>
              <a:t>			(=ateriainsuliinit)</a:t>
            </a:r>
          </a:p>
        </p:txBody>
      </p:sp>
      <p:sp>
        <p:nvSpPr>
          <p:cNvPr id="3" name="Sisällön paikkamerkki 2">
            <a:extLst>
              <a:ext uri="{FF2B5EF4-FFF2-40B4-BE49-F238E27FC236}">
                <a16:creationId xmlns:a16="http://schemas.microsoft.com/office/drawing/2014/main" id="{0DD3DEC9-52B8-4072-AC62-8DDB2EE649B8}"/>
              </a:ext>
            </a:extLst>
          </p:cNvPr>
          <p:cNvSpPr>
            <a:spLocks noGrp="1"/>
          </p:cNvSpPr>
          <p:nvPr>
            <p:ph idx="1"/>
          </p:nvPr>
        </p:nvSpPr>
        <p:spPr>
          <a:xfrm>
            <a:off x="838200" y="1825625"/>
            <a:ext cx="10515600" cy="5177848"/>
          </a:xfrm>
        </p:spPr>
        <p:txBody>
          <a:bodyPr>
            <a:normAutofit/>
          </a:bodyPr>
          <a:lstStyle/>
          <a:p>
            <a:r>
              <a:rPr lang="fi-FI" sz="2400" dirty="0" err="1"/>
              <a:t>aspartinsuliini</a:t>
            </a:r>
            <a:r>
              <a:rPr lang="fi-FI" sz="2400" dirty="0"/>
              <a:t> 100 yks/ml (kauppanimi </a:t>
            </a:r>
            <a:r>
              <a:rPr lang="fi-FI" sz="2400" dirty="0" err="1"/>
              <a:t>NovoRapid</a:t>
            </a:r>
            <a:r>
              <a:rPr lang="fi-FI" sz="2400" dirty="0"/>
              <a:t>)</a:t>
            </a:r>
          </a:p>
          <a:p>
            <a:r>
              <a:rPr lang="fi-FI" sz="2400" dirty="0"/>
              <a:t>nopeampi </a:t>
            </a:r>
            <a:r>
              <a:rPr lang="fi-FI" sz="2400" dirty="0" err="1"/>
              <a:t>aspartinsuliini</a:t>
            </a:r>
            <a:r>
              <a:rPr lang="fi-FI" sz="2400" dirty="0"/>
              <a:t> 100 yks/ml (kauppanimi </a:t>
            </a:r>
            <a:r>
              <a:rPr lang="fi-FI" sz="2400" dirty="0" err="1"/>
              <a:t>Fiasp</a:t>
            </a:r>
            <a:r>
              <a:rPr lang="fi-FI" sz="2400" dirty="0"/>
              <a:t>)</a:t>
            </a:r>
          </a:p>
          <a:p>
            <a:r>
              <a:rPr lang="fi-FI" sz="2400" dirty="0" err="1"/>
              <a:t>glulisinsuliini</a:t>
            </a:r>
            <a:r>
              <a:rPr lang="fi-FI" sz="2400" dirty="0"/>
              <a:t> 100 yks/ml (kauppanimi </a:t>
            </a:r>
            <a:r>
              <a:rPr lang="fi-FI" sz="2400" dirty="0" err="1"/>
              <a:t>Apidra</a:t>
            </a:r>
            <a:r>
              <a:rPr lang="fi-FI" sz="2400" dirty="0"/>
              <a:t>)</a:t>
            </a:r>
          </a:p>
          <a:p>
            <a:r>
              <a:rPr lang="fi-FI" sz="2400" dirty="0" err="1"/>
              <a:t>lisproinsuliini</a:t>
            </a:r>
            <a:r>
              <a:rPr lang="fi-FI" sz="2400" dirty="0"/>
              <a:t> 100 yks/ml (kauppanimi </a:t>
            </a:r>
            <a:r>
              <a:rPr lang="fi-FI" sz="2400" dirty="0" err="1"/>
              <a:t>Humalog</a:t>
            </a:r>
            <a:r>
              <a:rPr lang="fi-FI" sz="2400" dirty="0"/>
              <a:t>, </a:t>
            </a:r>
            <a:r>
              <a:rPr lang="fi-FI" sz="2400" dirty="0" err="1"/>
              <a:t>Insulin</a:t>
            </a:r>
            <a:r>
              <a:rPr lang="fi-FI" sz="2400" dirty="0"/>
              <a:t> </a:t>
            </a:r>
            <a:r>
              <a:rPr lang="fi-FI" sz="2400" dirty="0" err="1"/>
              <a:t>Lispro</a:t>
            </a:r>
            <a:r>
              <a:rPr lang="fi-FI" sz="2400" dirty="0"/>
              <a:t> </a:t>
            </a:r>
            <a:r>
              <a:rPr lang="fi-FI" sz="2400" dirty="0" err="1"/>
              <a:t>Sanofi</a:t>
            </a:r>
            <a:r>
              <a:rPr lang="fi-FI" sz="2400" dirty="0"/>
              <a:t> ja </a:t>
            </a:r>
            <a:r>
              <a:rPr lang="fi-FI" sz="2400" dirty="0" err="1"/>
              <a:t>Liprolog</a:t>
            </a:r>
            <a:r>
              <a:rPr lang="fi-FI" sz="2400" dirty="0"/>
              <a:t>)</a:t>
            </a:r>
          </a:p>
          <a:p>
            <a:r>
              <a:rPr lang="fi-FI" sz="2400" dirty="0" err="1"/>
              <a:t>lisproinsuliini</a:t>
            </a:r>
            <a:r>
              <a:rPr lang="fi-FI" sz="2400" dirty="0"/>
              <a:t> 200 yks/ml (kauppanimi </a:t>
            </a:r>
            <a:r>
              <a:rPr lang="fi-FI" sz="2400" dirty="0" err="1"/>
              <a:t>Humalog</a:t>
            </a:r>
            <a:r>
              <a:rPr lang="fi-FI" sz="2400" dirty="0"/>
              <a:t> ja </a:t>
            </a:r>
            <a:r>
              <a:rPr lang="fi-FI" sz="2400" dirty="0" err="1"/>
              <a:t>Liprolog</a:t>
            </a:r>
            <a:r>
              <a:rPr lang="fi-FI" sz="2400" dirty="0"/>
              <a:t>)</a:t>
            </a:r>
          </a:p>
          <a:p>
            <a:endParaRPr lang="fi-FI" sz="2400" dirty="0"/>
          </a:p>
          <a:p>
            <a:pPr marL="0" indent="0">
              <a:buNone/>
            </a:pPr>
            <a:endParaRPr lang="fi-FI" sz="2400" dirty="0"/>
          </a:p>
          <a:p>
            <a:pPr marL="0" indent="0">
              <a:buNone/>
            </a:pPr>
            <a:endParaRPr lang="fi-FI" sz="2400" dirty="0"/>
          </a:p>
          <a:p>
            <a:pPr marL="0" indent="0">
              <a:buNone/>
            </a:pPr>
            <a:endParaRPr lang="fi-FI" sz="2400" dirty="0"/>
          </a:p>
          <a:p>
            <a:pPr marL="0" indent="0">
              <a:buNone/>
            </a:pPr>
            <a:endParaRPr lang="fi-FI" sz="2400" dirty="0"/>
          </a:p>
          <a:p>
            <a:pPr marL="0" indent="0">
              <a:buNone/>
            </a:pPr>
            <a:r>
              <a:rPr lang="fi-FI" sz="2400" dirty="0">
                <a:hlinkClick r:id="rId2"/>
              </a:rPr>
              <a:t>https://www.diabetes.fi/files/11155/Insuliinit_ja_valineet_2019.pdf</a:t>
            </a:r>
            <a:endParaRPr lang="fi-FI" sz="2400" dirty="0"/>
          </a:p>
          <a:p>
            <a:pPr marL="0" indent="0">
              <a:buNone/>
            </a:pPr>
            <a:endParaRPr lang="fi-FI" sz="2400" dirty="0"/>
          </a:p>
        </p:txBody>
      </p:sp>
      <p:pic>
        <p:nvPicPr>
          <p:cNvPr id="5" name="Kuva 4">
            <a:extLst>
              <a:ext uri="{FF2B5EF4-FFF2-40B4-BE49-F238E27FC236}">
                <a16:creationId xmlns:a16="http://schemas.microsoft.com/office/drawing/2014/main" id="{421A4B4F-8B3A-47AB-B6AA-674F0AA0CE28}"/>
              </a:ext>
            </a:extLst>
          </p:cNvPr>
          <p:cNvPicPr>
            <a:picLocks noChangeAspect="1"/>
          </p:cNvPicPr>
          <p:nvPr/>
        </p:nvPicPr>
        <p:blipFill>
          <a:blip r:embed="rId3"/>
          <a:stretch>
            <a:fillRect/>
          </a:stretch>
        </p:blipFill>
        <p:spPr>
          <a:xfrm>
            <a:off x="952500" y="4041198"/>
            <a:ext cx="1600200" cy="2451677"/>
          </a:xfrm>
          <a:prstGeom prst="rect">
            <a:avLst/>
          </a:prstGeom>
        </p:spPr>
      </p:pic>
      <p:pic>
        <p:nvPicPr>
          <p:cNvPr id="7" name="Kuva 6">
            <a:extLst>
              <a:ext uri="{FF2B5EF4-FFF2-40B4-BE49-F238E27FC236}">
                <a16:creationId xmlns:a16="http://schemas.microsoft.com/office/drawing/2014/main" id="{4BF22B12-D29F-4A43-8347-F67C5A1D63A6}"/>
              </a:ext>
            </a:extLst>
          </p:cNvPr>
          <p:cNvPicPr>
            <a:picLocks noChangeAspect="1"/>
          </p:cNvPicPr>
          <p:nvPr/>
        </p:nvPicPr>
        <p:blipFill>
          <a:blip r:embed="rId4"/>
          <a:stretch>
            <a:fillRect/>
          </a:stretch>
        </p:blipFill>
        <p:spPr>
          <a:xfrm>
            <a:off x="8610600" y="3666836"/>
            <a:ext cx="2857500" cy="1600200"/>
          </a:xfrm>
          <a:prstGeom prst="rect">
            <a:avLst/>
          </a:prstGeom>
        </p:spPr>
      </p:pic>
      <p:pic>
        <p:nvPicPr>
          <p:cNvPr id="9" name="Kuva 8">
            <a:extLst>
              <a:ext uri="{FF2B5EF4-FFF2-40B4-BE49-F238E27FC236}">
                <a16:creationId xmlns:a16="http://schemas.microsoft.com/office/drawing/2014/main" id="{896E86E2-566D-4C1E-9037-59D229A32A98}"/>
              </a:ext>
            </a:extLst>
          </p:cNvPr>
          <p:cNvPicPr>
            <a:picLocks noChangeAspect="1"/>
          </p:cNvPicPr>
          <p:nvPr/>
        </p:nvPicPr>
        <p:blipFill>
          <a:blip r:embed="rId5"/>
          <a:stretch>
            <a:fillRect/>
          </a:stretch>
        </p:blipFill>
        <p:spPr>
          <a:xfrm>
            <a:off x="6583073" y="4191794"/>
            <a:ext cx="2143125" cy="2143125"/>
          </a:xfrm>
          <a:prstGeom prst="rect">
            <a:avLst/>
          </a:prstGeom>
        </p:spPr>
      </p:pic>
      <p:pic>
        <p:nvPicPr>
          <p:cNvPr id="11" name="Kuva 10">
            <a:extLst>
              <a:ext uri="{FF2B5EF4-FFF2-40B4-BE49-F238E27FC236}">
                <a16:creationId xmlns:a16="http://schemas.microsoft.com/office/drawing/2014/main" id="{E8F4A7F6-15E9-4DE8-AC1E-C43806BAC3AF}"/>
              </a:ext>
            </a:extLst>
          </p:cNvPr>
          <p:cNvPicPr>
            <a:picLocks noChangeAspect="1"/>
          </p:cNvPicPr>
          <p:nvPr/>
        </p:nvPicPr>
        <p:blipFill>
          <a:blip r:embed="rId6"/>
          <a:stretch>
            <a:fillRect/>
          </a:stretch>
        </p:blipFill>
        <p:spPr>
          <a:xfrm>
            <a:off x="3260580" y="4789091"/>
            <a:ext cx="3114675" cy="1466850"/>
          </a:xfrm>
          <a:prstGeom prst="rect">
            <a:avLst/>
          </a:prstGeom>
        </p:spPr>
      </p:pic>
    </p:spTree>
    <p:extLst>
      <p:ext uri="{BB962C8B-B14F-4D97-AF65-F5344CB8AC3E}">
        <p14:creationId xmlns:p14="http://schemas.microsoft.com/office/powerpoint/2010/main" val="312959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91131B7-BFDF-428D-8988-D6C6EA97BDCD}"/>
              </a:ext>
            </a:extLst>
          </p:cNvPr>
          <p:cNvSpPr>
            <a:spLocks noGrp="1"/>
          </p:cNvSpPr>
          <p:nvPr>
            <p:ph type="title"/>
          </p:nvPr>
        </p:nvSpPr>
        <p:spPr/>
        <p:txBody>
          <a:bodyPr/>
          <a:lstStyle/>
          <a:p>
            <a:r>
              <a:rPr lang="fi-FI" dirty="0"/>
              <a:t>			Insuliinin annostelu</a:t>
            </a:r>
          </a:p>
        </p:txBody>
      </p:sp>
      <p:sp>
        <p:nvSpPr>
          <p:cNvPr id="3" name="Sisällön paikkamerkki 2">
            <a:extLst>
              <a:ext uri="{FF2B5EF4-FFF2-40B4-BE49-F238E27FC236}">
                <a16:creationId xmlns:a16="http://schemas.microsoft.com/office/drawing/2014/main" id="{D4730B3E-20FA-444E-B319-A1A34E241215}"/>
              </a:ext>
            </a:extLst>
          </p:cNvPr>
          <p:cNvSpPr>
            <a:spLocks noGrp="1"/>
          </p:cNvSpPr>
          <p:nvPr>
            <p:ph idx="1"/>
          </p:nvPr>
        </p:nvSpPr>
        <p:spPr/>
        <p:txBody>
          <a:bodyPr>
            <a:normAutofit fontScale="92500" lnSpcReduction="20000"/>
          </a:bodyPr>
          <a:lstStyle/>
          <a:p>
            <a:r>
              <a:rPr lang="fi-FI" dirty="0"/>
              <a:t>Yleensä insuliinintarve on normaalipainoisella tyypin 1 diabeetikolla yhteensä 0.5 - 0.8 yks./kg/vrk (perusinsuliini ja ateriainsuliini).</a:t>
            </a:r>
          </a:p>
          <a:p>
            <a:r>
              <a:rPr lang="fi-FI" dirty="0"/>
              <a:t>Diabeteksen alkuvuosina (kun omaa insuliinineritystä on jäljellä) tai kovin insuliiniherkillä henkilöillä tarve voi olla pienempi (0.2 - 0.6 yks./kg/vrk).</a:t>
            </a:r>
          </a:p>
          <a:p>
            <a:endParaRPr lang="fi-FI" dirty="0"/>
          </a:p>
          <a:p>
            <a:r>
              <a:rPr lang="fi-FI" dirty="0"/>
              <a:t>Lapsella tuoreessa diabeteksessa tarve voi olla suuri erityisesti </a:t>
            </a:r>
            <a:r>
              <a:rPr lang="fi-FI" dirty="0" err="1"/>
              <a:t>ketoasidoosin</a:t>
            </a:r>
            <a:r>
              <a:rPr lang="fi-FI" dirty="0"/>
              <a:t> tai kunnon ketoosin jälkeen ja usein vähenee nopeasti siten, että hyvässä osittaisessa remissiossa insuliinin tarve voi olla alle 0,5 yks/kg/vrk.</a:t>
            </a:r>
          </a:p>
          <a:p>
            <a:r>
              <a:rPr lang="fi-FI" dirty="0"/>
              <a:t>Remission jälkeen tarve suurenee </a:t>
            </a:r>
            <a:r>
              <a:rPr lang="fi-FI" dirty="0" err="1"/>
              <a:t>ad</a:t>
            </a:r>
            <a:r>
              <a:rPr lang="fi-FI" dirty="0"/>
              <a:t> 0,6-1 yks/kg/vrk ja murrosiässä insuliiniresistenssin vuoksi jopa </a:t>
            </a:r>
            <a:r>
              <a:rPr lang="fi-FI" dirty="0" err="1"/>
              <a:t>ad</a:t>
            </a:r>
            <a:r>
              <a:rPr lang="fi-FI" dirty="0"/>
              <a:t> 1,5 yks/kg/vrk pienentyäkseen jälleen aikuisiässä.</a:t>
            </a:r>
          </a:p>
          <a:p>
            <a:endParaRPr lang="fi-FI" dirty="0"/>
          </a:p>
          <a:p>
            <a:endParaRPr lang="fi-FI" dirty="0"/>
          </a:p>
        </p:txBody>
      </p:sp>
    </p:spTree>
    <p:extLst>
      <p:ext uri="{BB962C8B-B14F-4D97-AF65-F5344CB8AC3E}">
        <p14:creationId xmlns:p14="http://schemas.microsoft.com/office/powerpoint/2010/main" val="3504779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AC26BF99-C5E0-4130-A938-0CA4E29E223E}"/>
              </a:ext>
            </a:extLst>
          </p:cNvPr>
          <p:cNvSpPr>
            <a:spLocks noGrp="1"/>
          </p:cNvSpPr>
          <p:nvPr>
            <p:ph type="title"/>
          </p:nvPr>
        </p:nvSpPr>
        <p:spPr>
          <a:xfrm>
            <a:off x="589560" y="856180"/>
            <a:ext cx="4560584" cy="1128068"/>
          </a:xfrm>
        </p:spPr>
        <p:txBody>
          <a:bodyPr anchor="ctr">
            <a:normAutofit/>
          </a:bodyPr>
          <a:lstStyle/>
          <a:p>
            <a:r>
              <a:rPr lang="fi-FI" sz="3700" dirty="0"/>
              <a:t>	    Aikuisen ateriainsuliinin tarve</a:t>
            </a:r>
          </a:p>
        </p:txBody>
      </p:sp>
      <p:grpSp>
        <p:nvGrpSpPr>
          <p:cNvPr id="21"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2"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isällön paikkamerkki 2">
            <a:extLst>
              <a:ext uri="{FF2B5EF4-FFF2-40B4-BE49-F238E27FC236}">
                <a16:creationId xmlns:a16="http://schemas.microsoft.com/office/drawing/2014/main" id="{45D5C967-8E8D-41C7-B9C4-5609472B998C}"/>
              </a:ext>
            </a:extLst>
          </p:cNvPr>
          <p:cNvSpPr>
            <a:spLocks noGrp="1"/>
          </p:cNvSpPr>
          <p:nvPr>
            <p:ph idx="1"/>
          </p:nvPr>
        </p:nvSpPr>
        <p:spPr>
          <a:xfrm>
            <a:off x="590719" y="2330505"/>
            <a:ext cx="4559425" cy="3979585"/>
          </a:xfrm>
        </p:spPr>
        <p:txBody>
          <a:bodyPr anchor="ctr">
            <a:normAutofit/>
          </a:bodyPr>
          <a:lstStyle/>
          <a:p>
            <a:r>
              <a:rPr lang="fi-FI" sz="2000" dirty="0"/>
              <a:t>Ateriainsuliinin tarve yleensä 0,5-2 </a:t>
            </a:r>
            <a:r>
              <a:rPr lang="fi-FI" sz="2000" dirty="0" err="1"/>
              <a:t>ky</a:t>
            </a:r>
            <a:r>
              <a:rPr lang="fi-FI" sz="2000" dirty="0"/>
              <a:t>/10 </a:t>
            </a:r>
            <a:r>
              <a:rPr lang="fi-FI" sz="2000" dirty="0" err="1"/>
              <a:t>hhg</a:t>
            </a:r>
            <a:r>
              <a:rPr lang="fi-FI" sz="2000" dirty="0"/>
              <a:t> (1 </a:t>
            </a:r>
            <a:r>
              <a:rPr lang="fi-FI" sz="2000" dirty="0" err="1"/>
              <a:t>ky</a:t>
            </a:r>
            <a:r>
              <a:rPr lang="fi-FI" sz="2000" dirty="0"/>
              <a:t>)</a:t>
            </a:r>
          </a:p>
          <a:p>
            <a:endParaRPr lang="fi-FI" sz="2000" dirty="0"/>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Kuva 4">
            <a:extLst>
              <a:ext uri="{FF2B5EF4-FFF2-40B4-BE49-F238E27FC236}">
                <a16:creationId xmlns:a16="http://schemas.microsoft.com/office/drawing/2014/main" id="{FF096DED-A7EE-4A2B-A523-794719807053}"/>
              </a:ext>
            </a:extLst>
          </p:cNvPr>
          <p:cNvPicPr>
            <a:picLocks noChangeAspect="1"/>
          </p:cNvPicPr>
          <p:nvPr/>
        </p:nvPicPr>
        <p:blipFill rotWithShape="1">
          <a:blip r:embed="rId2"/>
          <a:srcRect l="12717" r="14042" b="2"/>
          <a:stretch/>
        </p:blipFill>
        <p:spPr>
          <a:xfrm>
            <a:off x="5977788" y="799352"/>
            <a:ext cx="5425410" cy="5259296"/>
          </a:xfrm>
          <a:prstGeom prst="rect">
            <a:avLst/>
          </a:prstGeom>
        </p:spPr>
      </p:pic>
    </p:spTree>
    <p:extLst>
      <p:ext uri="{BB962C8B-B14F-4D97-AF65-F5344CB8AC3E}">
        <p14:creationId xmlns:p14="http://schemas.microsoft.com/office/powerpoint/2010/main" val="1710301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A3BD1F4C-EDAE-4660-9097-A31C60993B2C}"/>
              </a:ext>
            </a:extLst>
          </p:cNvPr>
          <p:cNvSpPr>
            <a:spLocks noGrp="1"/>
          </p:cNvSpPr>
          <p:nvPr>
            <p:ph idx="1"/>
          </p:nvPr>
        </p:nvSpPr>
        <p:spPr>
          <a:xfrm>
            <a:off x="838200" y="701040"/>
            <a:ext cx="10515600" cy="6156960"/>
          </a:xfrm>
        </p:spPr>
        <p:txBody>
          <a:bodyPr/>
          <a:lstStyle/>
          <a:p>
            <a:pPr>
              <a:buFontTx/>
              <a:buChar char="-"/>
            </a:pPr>
            <a:r>
              <a:rPr lang="fi-FI" dirty="0"/>
              <a:t>Keskimääräisen arvion mukaan 1 </a:t>
            </a:r>
            <a:r>
              <a:rPr lang="fi-FI" dirty="0" err="1"/>
              <a:t>ky</a:t>
            </a:r>
            <a:r>
              <a:rPr lang="fi-FI" dirty="0"/>
              <a:t> insuliinia vastaa noin 10 </a:t>
            </a:r>
            <a:r>
              <a:rPr lang="fi-FI" dirty="0" err="1"/>
              <a:t>hhg</a:t>
            </a:r>
            <a:r>
              <a:rPr lang="fi-FI" dirty="0"/>
              <a:t>, kun puhutaan ennen aterioita otettavasta ateriainsuliinista</a:t>
            </a:r>
          </a:p>
          <a:p>
            <a:pPr>
              <a:buFontTx/>
              <a:buChar char="-"/>
            </a:pPr>
            <a:r>
              <a:rPr lang="fi-FI" dirty="0"/>
              <a:t>1 </a:t>
            </a:r>
            <a:r>
              <a:rPr lang="fi-FI" dirty="0" err="1"/>
              <a:t>ky</a:t>
            </a:r>
            <a:r>
              <a:rPr lang="fi-FI" dirty="0"/>
              <a:t> insuliinia alentaa verensokeria noin 2 </a:t>
            </a:r>
            <a:r>
              <a:rPr lang="fi-FI" dirty="0" err="1"/>
              <a:t>mmol</a:t>
            </a:r>
            <a:r>
              <a:rPr lang="fi-FI" dirty="0"/>
              <a:t>/l </a:t>
            </a:r>
          </a:p>
        </p:txBody>
      </p:sp>
      <p:sp>
        <p:nvSpPr>
          <p:cNvPr id="4" name="Tasakylkinen kolmio 3">
            <a:extLst>
              <a:ext uri="{FF2B5EF4-FFF2-40B4-BE49-F238E27FC236}">
                <a16:creationId xmlns:a16="http://schemas.microsoft.com/office/drawing/2014/main" id="{72120984-986D-4C58-9117-47F200DA52DA}"/>
              </a:ext>
            </a:extLst>
          </p:cNvPr>
          <p:cNvSpPr/>
          <p:nvPr/>
        </p:nvSpPr>
        <p:spPr>
          <a:xfrm>
            <a:off x="4031672" y="2473035"/>
            <a:ext cx="4561609" cy="272242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tx1"/>
              </a:solidFill>
            </a:endParaRPr>
          </a:p>
        </p:txBody>
      </p:sp>
      <p:sp>
        <p:nvSpPr>
          <p:cNvPr id="9" name="Pyöristetty suorakulmio 8"/>
          <p:cNvSpPr/>
          <p:nvPr/>
        </p:nvSpPr>
        <p:spPr>
          <a:xfrm>
            <a:off x="8128000" y="5008880"/>
            <a:ext cx="1127760" cy="6197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10 </a:t>
            </a:r>
            <a:r>
              <a:rPr lang="fi-FI" dirty="0" err="1"/>
              <a:t>hhg</a:t>
            </a:r>
            <a:endParaRPr lang="fi-FI" dirty="0"/>
          </a:p>
        </p:txBody>
      </p:sp>
      <p:sp>
        <p:nvSpPr>
          <p:cNvPr id="11" name="Pyöristetty suorakulmio 10"/>
          <p:cNvSpPr/>
          <p:nvPr/>
        </p:nvSpPr>
        <p:spPr>
          <a:xfrm>
            <a:off x="5669280" y="1960880"/>
            <a:ext cx="135128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1 </a:t>
            </a:r>
            <a:r>
              <a:rPr lang="fi-FI" dirty="0" err="1"/>
              <a:t>ky</a:t>
            </a:r>
            <a:endParaRPr lang="fi-FI" dirty="0"/>
          </a:p>
        </p:txBody>
      </p:sp>
      <p:sp>
        <p:nvSpPr>
          <p:cNvPr id="12" name="Pyöristetty suorakulmio 11"/>
          <p:cNvSpPr/>
          <p:nvPr/>
        </p:nvSpPr>
        <p:spPr>
          <a:xfrm>
            <a:off x="2997200" y="4927600"/>
            <a:ext cx="1255913" cy="701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 </a:t>
            </a:r>
          </a:p>
          <a:p>
            <a:pPr algn="ctr"/>
            <a:r>
              <a:rPr lang="fi-FI" dirty="0"/>
              <a:t>2 </a:t>
            </a:r>
            <a:r>
              <a:rPr lang="fi-FI" dirty="0" err="1"/>
              <a:t>mmol</a:t>
            </a:r>
            <a:r>
              <a:rPr lang="fi-FI" dirty="0"/>
              <a:t>/l</a:t>
            </a:r>
          </a:p>
        </p:txBody>
      </p:sp>
    </p:spTree>
    <p:extLst>
      <p:ext uri="{BB962C8B-B14F-4D97-AF65-F5344CB8AC3E}">
        <p14:creationId xmlns:p14="http://schemas.microsoft.com/office/powerpoint/2010/main" val="2638560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ällön paikkamerkki 3"/>
          <p:cNvGraphicFramePr>
            <a:graphicFrameLocks noGrp="1"/>
          </p:cNvGraphicFramePr>
          <p:nvPr>
            <p:ph idx="1"/>
            <p:extLst>
              <p:ext uri="{D42A27DB-BD31-4B8C-83A1-F6EECF244321}">
                <p14:modId xmlns:p14="http://schemas.microsoft.com/office/powerpoint/2010/main" val="512770504"/>
              </p:ext>
            </p:extLst>
          </p:nvPr>
        </p:nvGraphicFramePr>
        <p:xfrm>
          <a:off x="838200" y="1290323"/>
          <a:ext cx="10515600" cy="4082624"/>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734553370"/>
                    </a:ext>
                  </a:extLst>
                </a:gridCol>
                <a:gridCol w="3505200">
                  <a:extLst>
                    <a:ext uri="{9D8B030D-6E8A-4147-A177-3AD203B41FA5}">
                      <a16:colId xmlns:a16="http://schemas.microsoft.com/office/drawing/2014/main" val="2717721090"/>
                    </a:ext>
                  </a:extLst>
                </a:gridCol>
                <a:gridCol w="3505200">
                  <a:extLst>
                    <a:ext uri="{9D8B030D-6E8A-4147-A177-3AD203B41FA5}">
                      <a16:colId xmlns:a16="http://schemas.microsoft.com/office/drawing/2014/main" val="4151621647"/>
                    </a:ext>
                  </a:extLst>
                </a:gridCol>
              </a:tblGrid>
              <a:tr h="430318">
                <a:tc>
                  <a:txBody>
                    <a:bodyPr/>
                    <a:lstStyle/>
                    <a:p>
                      <a:r>
                        <a:rPr lang="fi-FI" dirty="0"/>
                        <a:t>Jos verensokeri ennen ateriaa on tasoa</a:t>
                      </a:r>
                    </a:p>
                  </a:txBody>
                  <a:tcPr/>
                </a:tc>
                <a:tc>
                  <a:txBody>
                    <a:bodyPr/>
                    <a:lstStyle/>
                    <a:p>
                      <a:endParaRPr lang="fi-FI" dirty="0"/>
                    </a:p>
                    <a:p>
                      <a:r>
                        <a:rPr lang="fi-FI" dirty="0"/>
                        <a:t>                       -&gt;</a:t>
                      </a:r>
                    </a:p>
                  </a:txBody>
                  <a:tcPr/>
                </a:tc>
                <a:tc>
                  <a:txBody>
                    <a:bodyPr/>
                    <a:lstStyle/>
                    <a:p>
                      <a:r>
                        <a:rPr lang="fi-FI" dirty="0"/>
                        <a:t>pistetään ylimääräisiä yksiköitä</a:t>
                      </a:r>
                    </a:p>
                  </a:txBody>
                  <a:tcPr/>
                </a:tc>
                <a:extLst>
                  <a:ext uri="{0D108BD9-81ED-4DB2-BD59-A6C34878D82A}">
                    <a16:rowId xmlns:a16="http://schemas.microsoft.com/office/drawing/2014/main" val="1452025337"/>
                  </a:ext>
                </a:extLst>
              </a:tr>
              <a:tr h="430318">
                <a:tc>
                  <a:txBody>
                    <a:bodyPr/>
                    <a:lstStyle/>
                    <a:p>
                      <a:r>
                        <a:rPr lang="fi-FI" dirty="0"/>
                        <a:t>                            4</a:t>
                      </a:r>
                    </a:p>
                  </a:txBody>
                  <a:tcPr/>
                </a:tc>
                <a:tc>
                  <a:txBody>
                    <a:bodyPr/>
                    <a:lstStyle/>
                    <a:p>
                      <a:r>
                        <a:rPr lang="fi-FI" dirty="0"/>
                        <a:t>                       -&gt;</a:t>
                      </a:r>
                    </a:p>
                  </a:txBody>
                  <a:tcPr/>
                </a:tc>
                <a:tc>
                  <a:txBody>
                    <a:bodyPr/>
                    <a:lstStyle/>
                    <a:p>
                      <a:r>
                        <a:rPr lang="fi-FI" dirty="0"/>
                        <a:t>                             0</a:t>
                      </a:r>
                    </a:p>
                  </a:txBody>
                  <a:tcPr/>
                </a:tc>
                <a:extLst>
                  <a:ext uri="{0D108BD9-81ED-4DB2-BD59-A6C34878D82A}">
                    <a16:rowId xmlns:a16="http://schemas.microsoft.com/office/drawing/2014/main" val="1107316077"/>
                  </a:ext>
                </a:extLst>
              </a:tr>
              <a:tr h="430318">
                <a:tc>
                  <a:txBody>
                    <a:bodyPr/>
                    <a:lstStyle/>
                    <a:p>
                      <a:r>
                        <a:rPr lang="fi-FI" dirty="0"/>
                        <a:t>                            6</a:t>
                      </a:r>
                    </a:p>
                  </a:txBody>
                  <a:tcPr/>
                </a:tc>
                <a:tc>
                  <a:txBody>
                    <a:bodyPr/>
                    <a:lstStyle/>
                    <a:p>
                      <a:r>
                        <a:rPr lang="fi-FI" dirty="0"/>
                        <a:t>                       -&gt;</a:t>
                      </a:r>
                    </a:p>
                  </a:txBody>
                  <a:tcPr/>
                </a:tc>
                <a:tc>
                  <a:txBody>
                    <a:bodyPr/>
                    <a:lstStyle/>
                    <a:p>
                      <a:r>
                        <a:rPr lang="fi-FI" dirty="0"/>
                        <a:t>                             0</a:t>
                      </a:r>
                    </a:p>
                  </a:txBody>
                  <a:tcPr/>
                </a:tc>
                <a:extLst>
                  <a:ext uri="{0D108BD9-81ED-4DB2-BD59-A6C34878D82A}">
                    <a16:rowId xmlns:a16="http://schemas.microsoft.com/office/drawing/2014/main" val="1119674342"/>
                  </a:ext>
                </a:extLst>
              </a:tr>
              <a:tr h="430318">
                <a:tc>
                  <a:txBody>
                    <a:bodyPr/>
                    <a:lstStyle/>
                    <a:p>
                      <a:r>
                        <a:rPr lang="fi-FI" dirty="0"/>
                        <a:t>                            8</a:t>
                      </a:r>
                    </a:p>
                  </a:txBody>
                  <a:tcPr/>
                </a:tc>
                <a:tc>
                  <a:txBody>
                    <a:bodyPr/>
                    <a:lstStyle/>
                    <a:p>
                      <a:r>
                        <a:rPr lang="fi-FI" dirty="0"/>
                        <a:t>                       -&gt;</a:t>
                      </a:r>
                    </a:p>
                  </a:txBody>
                  <a:tcPr/>
                </a:tc>
                <a:tc>
                  <a:txBody>
                    <a:bodyPr/>
                    <a:lstStyle/>
                    <a:p>
                      <a:r>
                        <a:rPr lang="fi-FI" dirty="0"/>
                        <a:t>                           0-1</a:t>
                      </a:r>
                    </a:p>
                  </a:txBody>
                  <a:tcPr/>
                </a:tc>
                <a:extLst>
                  <a:ext uri="{0D108BD9-81ED-4DB2-BD59-A6C34878D82A}">
                    <a16:rowId xmlns:a16="http://schemas.microsoft.com/office/drawing/2014/main" val="4110314728"/>
                  </a:ext>
                </a:extLst>
              </a:tr>
              <a:tr h="430318">
                <a:tc>
                  <a:txBody>
                    <a:bodyPr/>
                    <a:lstStyle/>
                    <a:p>
                      <a:r>
                        <a:rPr lang="fi-FI" dirty="0"/>
                        <a:t>                           10</a:t>
                      </a:r>
                    </a:p>
                  </a:txBody>
                  <a:tcPr/>
                </a:tc>
                <a:tc>
                  <a:txBody>
                    <a:bodyPr/>
                    <a:lstStyle/>
                    <a:p>
                      <a:r>
                        <a:rPr lang="fi-FI" dirty="0"/>
                        <a:t>                       -&gt;</a:t>
                      </a:r>
                    </a:p>
                  </a:txBody>
                  <a:tcPr/>
                </a:tc>
                <a:tc>
                  <a:txBody>
                    <a:bodyPr/>
                    <a:lstStyle/>
                    <a:p>
                      <a:r>
                        <a:rPr lang="fi-FI" dirty="0"/>
                        <a:t>                             2</a:t>
                      </a:r>
                    </a:p>
                  </a:txBody>
                  <a:tcPr/>
                </a:tc>
                <a:extLst>
                  <a:ext uri="{0D108BD9-81ED-4DB2-BD59-A6C34878D82A}">
                    <a16:rowId xmlns:a16="http://schemas.microsoft.com/office/drawing/2014/main" val="2605850449"/>
                  </a:ext>
                </a:extLst>
              </a:tr>
              <a:tr h="430318">
                <a:tc>
                  <a:txBody>
                    <a:bodyPr/>
                    <a:lstStyle/>
                    <a:p>
                      <a:r>
                        <a:rPr lang="fi-FI" dirty="0"/>
                        <a:t>                           12</a:t>
                      </a:r>
                    </a:p>
                  </a:txBody>
                  <a:tcPr/>
                </a:tc>
                <a:tc>
                  <a:txBody>
                    <a:bodyPr/>
                    <a:lstStyle/>
                    <a:p>
                      <a:r>
                        <a:rPr lang="fi-FI" dirty="0"/>
                        <a:t>                       -&gt;</a:t>
                      </a:r>
                    </a:p>
                  </a:txBody>
                  <a:tcPr/>
                </a:tc>
                <a:tc>
                  <a:txBody>
                    <a:bodyPr/>
                    <a:lstStyle/>
                    <a:p>
                      <a:r>
                        <a:rPr lang="fi-FI" dirty="0"/>
                        <a:t>                             3</a:t>
                      </a:r>
                    </a:p>
                  </a:txBody>
                  <a:tcPr/>
                </a:tc>
                <a:extLst>
                  <a:ext uri="{0D108BD9-81ED-4DB2-BD59-A6C34878D82A}">
                    <a16:rowId xmlns:a16="http://schemas.microsoft.com/office/drawing/2014/main" val="4179913572"/>
                  </a:ext>
                </a:extLst>
              </a:tr>
              <a:tr h="430318">
                <a:tc>
                  <a:txBody>
                    <a:bodyPr/>
                    <a:lstStyle/>
                    <a:p>
                      <a:r>
                        <a:rPr lang="fi-FI" dirty="0"/>
                        <a:t>                           14</a:t>
                      </a:r>
                    </a:p>
                  </a:txBody>
                  <a:tcPr/>
                </a:tc>
                <a:tc>
                  <a:txBody>
                    <a:bodyPr/>
                    <a:lstStyle/>
                    <a:p>
                      <a:r>
                        <a:rPr lang="fi-FI" dirty="0"/>
                        <a:t>                       -&gt;</a:t>
                      </a:r>
                    </a:p>
                  </a:txBody>
                  <a:tcPr/>
                </a:tc>
                <a:tc>
                  <a:txBody>
                    <a:bodyPr/>
                    <a:lstStyle/>
                    <a:p>
                      <a:r>
                        <a:rPr lang="fi-FI" dirty="0"/>
                        <a:t>                        </a:t>
                      </a:r>
                      <a:r>
                        <a:rPr lang="fi-FI" baseline="0" dirty="0"/>
                        <a:t>     4</a:t>
                      </a:r>
                      <a:r>
                        <a:rPr lang="fi-FI" dirty="0"/>
                        <a:t>     </a:t>
                      </a:r>
                    </a:p>
                  </a:txBody>
                  <a:tcPr/>
                </a:tc>
                <a:extLst>
                  <a:ext uri="{0D108BD9-81ED-4DB2-BD59-A6C34878D82A}">
                    <a16:rowId xmlns:a16="http://schemas.microsoft.com/office/drawing/2014/main" val="3353296473"/>
                  </a:ext>
                </a:extLst>
              </a:tr>
              <a:tr h="430318">
                <a:tc>
                  <a:txBody>
                    <a:bodyPr/>
                    <a:lstStyle/>
                    <a:p>
                      <a:r>
                        <a:rPr lang="fi-FI" dirty="0"/>
                        <a:t>                           16</a:t>
                      </a:r>
                    </a:p>
                  </a:txBody>
                  <a:tcPr/>
                </a:tc>
                <a:tc>
                  <a:txBody>
                    <a:bodyPr/>
                    <a:lstStyle/>
                    <a:p>
                      <a:r>
                        <a:rPr lang="fi-FI" dirty="0"/>
                        <a:t>                       -&gt;</a:t>
                      </a:r>
                    </a:p>
                  </a:txBody>
                  <a:tcPr/>
                </a:tc>
                <a:tc>
                  <a:txBody>
                    <a:bodyPr/>
                    <a:lstStyle/>
                    <a:p>
                      <a:r>
                        <a:rPr lang="fi-FI" dirty="0"/>
                        <a:t>                             5</a:t>
                      </a:r>
                    </a:p>
                  </a:txBody>
                  <a:tcPr/>
                </a:tc>
                <a:extLst>
                  <a:ext uri="{0D108BD9-81ED-4DB2-BD59-A6C34878D82A}">
                    <a16:rowId xmlns:a16="http://schemas.microsoft.com/office/drawing/2014/main" val="3048014085"/>
                  </a:ext>
                </a:extLst>
              </a:tr>
              <a:tr h="430318">
                <a:tc>
                  <a:txBody>
                    <a:bodyPr/>
                    <a:lstStyle/>
                    <a:p>
                      <a:r>
                        <a:rPr lang="fi-FI" dirty="0"/>
                        <a:t>                           18</a:t>
                      </a:r>
                    </a:p>
                  </a:txBody>
                  <a:tcPr/>
                </a:tc>
                <a:tc>
                  <a:txBody>
                    <a:bodyPr/>
                    <a:lstStyle/>
                    <a:p>
                      <a:r>
                        <a:rPr lang="fi-FI" dirty="0"/>
                        <a:t>                       -&gt;</a:t>
                      </a:r>
                    </a:p>
                  </a:txBody>
                  <a:tcPr/>
                </a:tc>
                <a:tc>
                  <a:txBody>
                    <a:bodyPr/>
                    <a:lstStyle/>
                    <a:p>
                      <a:r>
                        <a:rPr lang="fi-FI" dirty="0"/>
                        <a:t>                             6</a:t>
                      </a:r>
                    </a:p>
                  </a:txBody>
                  <a:tcPr/>
                </a:tc>
                <a:extLst>
                  <a:ext uri="{0D108BD9-81ED-4DB2-BD59-A6C34878D82A}">
                    <a16:rowId xmlns:a16="http://schemas.microsoft.com/office/drawing/2014/main" val="3920842364"/>
                  </a:ext>
                </a:extLst>
              </a:tr>
            </a:tbl>
          </a:graphicData>
        </a:graphic>
      </p:graphicFrame>
    </p:spTree>
    <p:extLst>
      <p:ext uri="{BB962C8B-B14F-4D97-AF65-F5344CB8AC3E}">
        <p14:creationId xmlns:p14="http://schemas.microsoft.com/office/powerpoint/2010/main" val="2922890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55532867-656A-444D-A3B7-1C39792A10A9}"/>
              </a:ext>
            </a:extLst>
          </p:cNvPr>
          <p:cNvSpPr>
            <a:spLocks noGrp="1"/>
          </p:cNvSpPr>
          <p:nvPr>
            <p:ph type="title"/>
          </p:nvPr>
        </p:nvSpPr>
        <p:spPr>
          <a:xfrm>
            <a:off x="838201" y="345810"/>
            <a:ext cx="5120561" cy="1325563"/>
          </a:xfrm>
        </p:spPr>
        <p:txBody>
          <a:bodyPr>
            <a:normAutofit/>
          </a:bodyPr>
          <a:lstStyle/>
          <a:p>
            <a:r>
              <a:rPr lang="fi-FI" dirty="0"/>
              <a:t>      Verensokerin      tavoitearvot</a:t>
            </a:r>
          </a:p>
        </p:txBody>
      </p:sp>
      <p:sp>
        <p:nvSpPr>
          <p:cNvPr id="3" name="Sisällön paikkamerkki 2">
            <a:extLst>
              <a:ext uri="{FF2B5EF4-FFF2-40B4-BE49-F238E27FC236}">
                <a16:creationId xmlns:a16="http://schemas.microsoft.com/office/drawing/2014/main" id="{3FA2F745-AEA2-4FA8-84CD-D7A5BE961574}"/>
              </a:ext>
            </a:extLst>
          </p:cNvPr>
          <p:cNvSpPr>
            <a:spLocks noGrp="1"/>
          </p:cNvSpPr>
          <p:nvPr>
            <p:ph idx="1"/>
          </p:nvPr>
        </p:nvSpPr>
        <p:spPr>
          <a:xfrm>
            <a:off x="838201" y="1825625"/>
            <a:ext cx="5092194" cy="4351338"/>
          </a:xfrm>
        </p:spPr>
        <p:txBody>
          <a:bodyPr>
            <a:normAutofit fontScale="92500" lnSpcReduction="10000"/>
          </a:bodyPr>
          <a:lstStyle/>
          <a:p>
            <a:pPr marL="0" indent="0">
              <a:buNone/>
            </a:pPr>
            <a:r>
              <a:rPr lang="fi-FI" sz="2200" dirty="0"/>
              <a:t>Tyypin 1 diabeetikon verensokerin tavoitearvot ovat yksilölliset, mutta useimmille sopivat nämä tavoitteet:</a:t>
            </a:r>
          </a:p>
          <a:p>
            <a:r>
              <a:rPr lang="fi-FI" sz="2200" dirty="0"/>
              <a:t>ennen ateriaa 4–7 </a:t>
            </a:r>
            <a:r>
              <a:rPr lang="fi-FI" sz="2200" dirty="0" err="1"/>
              <a:t>mmol</a:t>
            </a:r>
            <a:r>
              <a:rPr lang="fi-FI" sz="2200" dirty="0"/>
              <a:t>/l</a:t>
            </a:r>
          </a:p>
          <a:p>
            <a:r>
              <a:rPr lang="fi-FI" sz="2200" dirty="0"/>
              <a:t>2 tuntia aterian aloittamisen jälkeen alle 8–10 </a:t>
            </a:r>
            <a:r>
              <a:rPr lang="fi-FI" sz="2200" dirty="0" err="1"/>
              <a:t>mmol</a:t>
            </a:r>
            <a:r>
              <a:rPr lang="fi-FI" sz="2200" dirty="0"/>
              <a:t>/l</a:t>
            </a:r>
          </a:p>
          <a:p>
            <a:r>
              <a:rPr lang="fi-FI" sz="2200" dirty="0"/>
              <a:t>nukkumaan mentäessä 6–8 </a:t>
            </a:r>
            <a:r>
              <a:rPr lang="fi-FI" sz="2200" dirty="0" err="1"/>
              <a:t>mmol</a:t>
            </a:r>
            <a:r>
              <a:rPr lang="fi-FI" sz="2200" dirty="0"/>
              <a:t>/l</a:t>
            </a:r>
          </a:p>
          <a:p>
            <a:r>
              <a:rPr lang="fi-FI" sz="2200" dirty="0"/>
              <a:t>yöllä 4–7 </a:t>
            </a:r>
            <a:r>
              <a:rPr lang="fi-FI" sz="2200" dirty="0" err="1"/>
              <a:t>mmol</a:t>
            </a:r>
            <a:r>
              <a:rPr lang="fi-FI" sz="2200" dirty="0"/>
              <a:t>/l</a:t>
            </a:r>
          </a:p>
          <a:p>
            <a:pPr marL="0" indent="0">
              <a:buNone/>
            </a:pPr>
            <a:endParaRPr lang="fi-FI" sz="2200" dirty="0"/>
          </a:p>
          <a:p>
            <a:r>
              <a:rPr lang="fi-FI" sz="2200" dirty="0"/>
              <a:t>Edellä mainitut arvot ovat plasma-arvoja.</a:t>
            </a:r>
          </a:p>
          <a:p>
            <a:endParaRPr lang="fi-FI" sz="2200" dirty="0"/>
          </a:p>
          <a:p>
            <a:r>
              <a:rPr lang="fi-FI" sz="2200" dirty="0"/>
              <a:t>Huom. myös ketoaineiden mittaus tarvittaessa!</a:t>
            </a:r>
          </a:p>
        </p:txBody>
      </p:sp>
      <p:sp>
        <p:nvSpPr>
          <p:cNvPr id="14" name="Oval 13">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Kuva 6" descr="Kuva, joka sisältää kohteen laite, objekti, kello, mittari&#10;&#10;Kuvaus luotu automaattisesti">
            <a:extLst>
              <a:ext uri="{FF2B5EF4-FFF2-40B4-BE49-F238E27FC236}">
                <a16:creationId xmlns:a16="http://schemas.microsoft.com/office/drawing/2014/main" id="{E95F2B57-8D58-4529-9947-15799C1A8E35}"/>
              </a:ext>
            </a:extLst>
          </p:cNvPr>
          <p:cNvPicPr>
            <a:picLocks noChangeAspect="1"/>
          </p:cNvPicPr>
          <p:nvPr/>
        </p:nvPicPr>
        <p:blipFill rotWithShape="1">
          <a:blip r:embed="rId2"/>
          <a:srcRect b="3740"/>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16" name="Arc 15">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5" name="Kuva 4" descr="Kuva, joka sisältää kohteen henkilö, pitäminen, matkapuhelin, puhelin&#10;&#10;Kuvaus luotu automaattisesti">
            <a:extLst>
              <a:ext uri="{FF2B5EF4-FFF2-40B4-BE49-F238E27FC236}">
                <a16:creationId xmlns:a16="http://schemas.microsoft.com/office/drawing/2014/main" id="{39E7177B-697D-402C-BAF1-7D45BC3A16DC}"/>
              </a:ext>
            </a:extLst>
          </p:cNvPr>
          <p:cNvPicPr>
            <a:picLocks noChangeAspect="1"/>
          </p:cNvPicPr>
          <p:nvPr/>
        </p:nvPicPr>
        <p:blipFill rotWithShape="1">
          <a:blip r:embed="rId3"/>
          <a:srcRect l="26810" r="2990" b="1"/>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1547067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A73A9F9-AFC0-4C71-909E-D5F3A28F0270}"/>
              </a:ext>
            </a:extLst>
          </p:cNvPr>
          <p:cNvSpPr>
            <a:spLocks noGrp="1"/>
          </p:cNvSpPr>
          <p:nvPr>
            <p:ph type="title"/>
          </p:nvPr>
        </p:nvSpPr>
        <p:spPr/>
        <p:txBody>
          <a:bodyPr/>
          <a:lstStyle/>
          <a:p>
            <a:r>
              <a:rPr lang="fi-FI" dirty="0"/>
              <a:t>		Insuliinin säilyttäminen</a:t>
            </a:r>
          </a:p>
        </p:txBody>
      </p:sp>
      <p:sp>
        <p:nvSpPr>
          <p:cNvPr id="3" name="Sisällön paikkamerkki 2">
            <a:extLst>
              <a:ext uri="{FF2B5EF4-FFF2-40B4-BE49-F238E27FC236}">
                <a16:creationId xmlns:a16="http://schemas.microsoft.com/office/drawing/2014/main" id="{62B8FACF-2A4C-4550-BE88-086C6095CCA7}"/>
              </a:ext>
            </a:extLst>
          </p:cNvPr>
          <p:cNvSpPr>
            <a:spLocks noGrp="1"/>
          </p:cNvSpPr>
          <p:nvPr>
            <p:ph idx="1"/>
          </p:nvPr>
        </p:nvSpPr>
        <p:spPr/>
        <p:txBody>
          <a:bodyPr/>
          <a:lstStyle/>
          <a:p>
            <a:r>
              <a:rPr lang="fi-FI" dirty="0"/>
              <a:t>Insuliini säilytetään tavallisesti jääkaapissa, +2–8 asteessa. Käytössä oleva insuliini säilytetään huoneenlämmössä mutta auringonvalolta ja lämmönlähteiltä suojattuna. Insuliini säilyy huoneenlämmössä valmisteesta riippuen 4-8 viikkoa. Tarkista säilyvyys pakkausselosteesta.</a:t>
            </a:r>
          </a:p>
          <a:p>
            <a:endParaRPr lang="fi-FI" dirty="0"/>
          </a:p>
          <a:p>
            <a:r>
              <a:rPr lang="fi-FI" dirty="0"/>
              <a:t>Insuliinia on varjeltava kuumuudelta ja jäätymiseltä. Insuliini ei saa jäätyä eikä lämmetä yli +30 celsiusasteeseen. Yli 30 asteen lämmössä insuliini alkaa menettää tehoaan. Jäätyminen ja yli 50 asteen lämpö pilaavat insuliinin heti.</a:t>
            </a:r>
          </a:p>
        </p:txBody>
      </p:sp>
    </p:spTree>
    <p:extLst>
      <p:ext uri="{BB962C8B-B14F-4D97-AF65-F5344CB8AC3E}">
        <p14:creationId xmlns:p14="http://schemas.microsoft.com/office/powerpoint/2010/main" val="2169505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595BB5-FBFE-4185-9D63-179ECE0E4D47}"/>
              </a:ext>
            </a:extLst>
          </p:cNvPr>
          <p:cNvSpPr>
            <a:spLocks noGrp="1"/>
          </p:cNvSpPr>
          <p:nvPr>
            <p:ph type="title"/>
          </p:nvPr>
        </p:nvSpPr>
        <p:spPr/>
        <p:txBody>
          <a:bodyPr/>
          <a:lstStyle/>
          <a:p>
            <a:r>
              <a:rPr lang="fi-FI" dirty="0"/>
              <a:t>		Insuliinin annosteluvälineet</a:t>
            </a:r>
          </a:p>
        </p:txBody>
      </p:sp>
      <p:sp>
        <p:nvSpPr>
          <p:cNvPr id="3" name="Sisällön paikkamerkki 2">
            <a:extLst>
              <a:ext uri="{FF2B5EF4-FFF2-40B4-BE49-F238E27FC236}">
                <a16:creationId xmlns:a16="http://schemas.microsoft.com/office/drawing/2014/main" id="{53AD495F-18BB-48EA-BE35-2CA696C5E9FC}"/>
              </a:ext>
            </a:extLst>
          </p:cNvPr>
          <p:cNvSpPr>
            <a:spLocks noGrp="1"/>
          </p:cNvSpPr>
          <p:nvPr>
            <p:ph idx="1"/>
          </p:nvPr>
        </p:nvSpPr>
        <p:spPr/>
        <p:txBody>
          <a:bodyPr>
            <a:noAutofit/>
          </a:bodyPr>
          <a:lstStyle/>
          <a:p>
            <a:r>
              <a:rPr lang="fi-FI" sz="2000" dirty="0"/>
              <a:t>Insuliini voidaan annostella </a:t>
            </a:r>
            <a:r>
              <a:rPr lang="fi-FI" sz="2000" b="1" dirty="0"/>
              <a:t>ruiskulla, insuliinikynällä tai insuliinipumpulla</a:t>
            </a:r>
            <a:r>
              <a:rPr lang="fi-FI" sz="2000" dirty="0"/>
              <a:t>.</a:t>
            </a:r>
          </a:p>
          <a:p>
            <a:r>
              <a:rPr lang="fi-FI" sz="2000" dirty="0"/>
              <a:t>Insuliinin annosteluun käytettävä väline valitaan yksilöllisesti.</a:t>
            </a:r>
          </a:p>
          <a:p>
            <a:pPr marL="0" indent="0">
              <a:buNone/>
            </a:pPr>
            <a:r>
              <a:rPr lang="fi-FI" sz="2000" dirty="0"/>
              <a:t>Neulan pituus</a:t>
            </a:r>
          </a:p>
          <a:p>
            <a:r>
              <a:rPr lang="fi-FI" sz="2000" dirty="0"/>
              <a:t>Neulan pituuden ratkaisee pistospaikan rasvakudoksen määrä: mitä vähemmän rasvakudosta, sitä lyhyempi neula. Sopivan pituinen neula mahdollistaa sen, että pistos menee oikeaan paikkaan eli rasvakudokseen. Suositeltava neulan pituus on 4-6 mm.</a:t>
            </a:r>
          </a:p>
          <a:p>
            <a:pPr marL="0" indent="0">
              <a:buNone/>
            </a:pPr>
            <a:r>
              <a:rPr lang="fi-FI" sz="2000" dirty="0"/>
              <a:t>Ruisku</a:t>
            </a:r>
          </a:p>
          <a:p>
            <a:r>
              <a:rPr lang="fi-FI" sz="2000" dirty="0"/>
              <a:t>Perinteinen ruisku on edelleen käyttökelpoinen insuliinin annostelussa, koska se on kevyt ja pienen kokonsa vuoksi kätevä. Varsinkin pienillä lapsilla ruisku on yleinen pistosväline.</a:t>
            </a:r>
          </a:p>
          <a:p>
            <a:pPr marL="0" indent="0">
              <a:buNone/>
            </a:pPr>
            <a:r>
              <a:rPr lang="fi-FI" sz="2000" dirty="0"/>
              <a:t>Insuliinikynä</a:t>
            </a:r>
          </a:p>
          <a:p>
            <a:r>
              <a:rPr lang="fi-FI" sz="2000" dirty="0"/>
              <a:t>Insuliinikynä on nimensä mukaisesti kynän kaltainen annosteluväline. Siihen kuuluvat insuliinisäiliö, annostelumekanismi ja neula. Kyniä on kahdenlaisia: vaihtoampullilla täytettäviä ja esitäytettyjä.</a:t>
            </a:r>
          </a:p>
        </p:txBody>
      </p:sp>
    </p:spTree>
    <p:extLst>
      <p:ext uri="{BB962C8B-B14F-4D97-AF65-F5344CB8AC3E}">
        <p14:creationId xmlns:p14="http://schemas.microsoft.com/office/powerpoint/2010/main" val="1864217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DD956DDD-754D-4868-9D94-CCA82080635E}"/>
              </a:ext>
            </a:extLst>
          </p:cNvPr>
          <p:cNvPicPr>
            <a:picLocks noChangeAspect="1"/>
          </p:cNvPicPr>
          <p:nvPr/>
        </p:nvPicPr>
        <p:blipFill>
          <a:blip r:embed="rId2"/>
          <a:stretch>
            <a:fillRect/>
          </a:stretch>
        </p:blipFill>
        <p:spPr>
          <a:xfrm>
            <a:off x="1115616" y="1651065"/>
            <a:ext cx="3292524" cy="1008081"/>
          </a:xfrm>
          <a:prstGeom prst="rect">
            <a:avLst/>
          </a:prstGeom>
        </p:spPr>
      </p:pic>
      <p:cxnSp>
        <p:nvCxnSpPr>
          <p:cNvPr id="14" name="Straight Connector 13">
            <a:extLst>
              <a:ext uri="{FF2B5EF4-FFF2-40B4-BE49-F238E27FC236}">
                <a16:creationId xmlns:a16="http://schemas.microsoft.com/office/drawing/2014/main" id="{D4BDCD00-BA97-40D8-93CD-0A9CA931BE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02080" y="3429000"/>
            <a:ext cx="2636520"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7" name="Kuva 6">
            <a:extLst>
              <a:ext uri="{FF2B5EF4-FFF2-40B4-BE49-F238E27FC236}">
                <a16:creationId xmlns:a16="http://schemas.microsoft.com/office/drawing/2014/main" id="{CB96BDC8-F9CA-4910-A5D5-C47CBBC29B24}"/>
              </a:ext>
            </a:extLst>
          </p:cNvPr>
          <p:cNvPicPr>
            <a:picLocks noChangeAspect="1"/>
          </p:cNvPicPr>
          <p:nvPr/>
        </p:nvPicPr>
        <p:blipFill>
          <a:blip r:embed="rId3"/>
          <a:stretch>
            <a:fillRect/>
          </a:stretch>
        </p:blipFill>
        <p:spPr>
          <a:xfrm>
            <a:off x="1129115" y="3867053"/>
            <a:ext cx="3279025" cy="1665536"/>
          </a:xfrm>
          <a:prstGeom prst="rect">
            <a:avLst/>
          </a:prstGeom>
        </p:spPr>
      </p:pic>
      <p:cxnSp>
        <p:nvCxnSpPr>
          <p:cNvPr id="16" name="Straight Connector 15">
            <a:extLst>
              <a:ext uri="{FF2B5EF4-FFF2-40B4-BE49-F238E27FC236}">
                <a16:creationId xmlns:a16="http://schemas.microsoft.com/office/drawing/2014/main" id="{2D631E40-F51C-4828-B23B-DF90351329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5" name="Sisällön paikkamerkki 4">
            <a:extLst>
              <a:ext uri="{FF2B5EF4-FFF2-40B4-BE49-F238E27FC236}">
                <a16:creationId xmlns:a16="http://schemas.microsoft.com/office/drawing/2014/main" id="{0B47B9C8-BA53-4304-965A-90E4056F13D8}"/>
              </a:ext>
            </a:extLst>
          </p:cNvPr>
          <p:cNvPicPr>
            <a:picLocks noGrp="1" noChangeAspect="1"/>
          </p:cNvPicPr>
          <p:nvPr>
            <p:ph idx="1"/>
          </p:nvPr>
        </p:nvPicPr>
        <p:blipFill>
          <a:blip r:embed="rId4"/>
          <a:stretch>
            <a:fillRect/>
          </a:stretch>
        </p:blipFill>
        <p:spPr>
          <a:xfrm>
            <a:off x="4886676" y="1276268"/>
            <a:ext cx="6184580" cy="4299317"/>
          </a:xfrm>
          <a:prstGeom prst="rect">
            <a:avLst/>
          </a:prstGeom>
        </p:spPr>
      </p:pic>
    </p:spTree>
    <p:extLst>
      <p:ext uri="{BB962C8B-B14F-4D97-AF65-F5344CB8AC3E}">
        <p14:creationId xmlns:p14="http://schemas.microsoft.com/office/powerpoint/2010/main" val="2718617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7164E779-E37E-4654-80BF-97C03E7B11FC}"/>
              </a:ext>
            </a:extLst>
          </p:cNvPr>
          <p:cNvSpPr>
            <a:spLocks noGrp="1"/>
          </p:cNvSpPr>
          <p:nvPr>
            <p:ph idx="1"/>
          </p:nvPr>
        </p:nvSpPr>
        <p:spPr>
          <a:xfrm>
            <a:off x="838200" y="602673"/>
            <a:ext cx="10515600" cy="5574290"/>
          </a:xfrm>
        </p:spPr>
        <p:txBody>
          <a:bodyPr>
            <a:normAutofit/>
          </a:bodyPr>
          <a:lstStyle/>
          <a:p>
            <a:r>
              <a:rPr lang="fi-FI" sz="2400" b="1" dirty="0"/>
              <a:t>Insuliinipumppu</a:t>
            </a:r>
            <a:r>
              <a:rPr lang="fi-FI" sz="2400" dirty="0"/>
              <a:t> on laite, joka letkun ja neulan välityksellä ruiskuttaa jatkuvasti pikavaikutteista insuliinia ihon alle. Pumppu säädetään annostelemaan insuliinia ympäri vuorokauden tarpeen mukaan: aamuyöstä ja aamupäivästä insuliinin tarve on suurimmillaan ja tällöin pumppu voidaan säätää annostelemaan insuliinia enemmän ja taas iltaa kohti vähemmän. </a:t>
            </a:r>
          </a:p>
          <a:p>
            <a:r>
              <a:rPr lang="fi-FI" sz="2400" dirty="0"/>
              <a:t>Pumpussa myös perusinsuliini on aina pikavaikutteista. Aterioiden vaatima lisäinsuliini otetaan nappia painamalla.</a:t>
            </a:r>
          </a:p>
          <a:p>
            <a:r>
              <a:rPr lang="fi-FI" sz="2400" dirty="0"/>
              <a:t>Vuorokaudessa annosteltava insuliinimäärä on yksilöllinen, usein 0,5–1,0 yksikköä kiloa kohti vuorokaudessa. Normaalipainoisen aikuisen tavanomainen vuorokauden insuliinimäärä on siten 30–60 yksikköä, mutta hentojen ja insuliiniherkkien diabeetikoiden sekä lasten huomattavasti vähemmän.</a:t>
            </a:r>
          </a:p>
          <a:p>
            <a:r>
              <a:rPr lang="fi-FI" sz="2400" dirty="0">
                <a:hlinkClick r:id="rId2"/>
              </a:rPr>
              <a:t>https://www.terveyskyla.fi/diabetestalo/omahoito/insuliinihoito/pumppuhoito</a:t>
            </a:r>
            <a:r>
              <a:rPr lang="fi-FI" sz="2400" dirty="0"/>
              <a:t> </a:t>
            </a:r>
          </a:p>
        </p:txBody>
      </p:sp>
    </p:spTree>
    <p:extLst>
      <p:ext uri="{BB962C8B-B14F-4D97-AF65-F5344CB8AC3E}">
        <p14:creationId xmlns:p14="http://schemas.microsoft.com/office/powerpoint/2010/main" val="449318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17CFB1AF-8E5C-4A47-AC53-A73C7F00AB75}"/>
              </a:ext>
            </a:extLst>
          </p:cNvPr>
          <p:cNvSpPr>
            <a:spLocks noGrp="1"/>
          </p:cNvSpPr>
          <p:nvPr>
            <p:ph type="title"/>
          </p:nvPr>
        </p:nvSpPr>
        <p:spPr>
          <a:xfrm>
            <a:off x="1179226" y="826680"/>
            <a:ext cx="9833548" cy="1325563"/>
          </a:xfrm>
        </p:spPr>
        <p:txBody>
          <a:bodyPr>
            <a:normAutofit/>
          </a:bodyPr>
          <a:lstStyle/>
          <a:p>
            <a:pPr algn="ctr"/>
            <a:r>
              <a:rPr lang="fi-FI" sz="4000" dirty="0">
                <a:solidFill>
                  <a:srgbClr val="FFFFFF"/>
                </a:solidFill>
              </a:rPr>
              <a:t>INSULIINI -</a:t>
            </a:r>
            <a:br>
              <a:rPr lang="fi-FI" sz="4000" dirty="0">
                <a:solidFill>
                  <a:srgbClr val="FFFFFF"/>
                </a:solidFill>
              </a:rPr>
            </a:br>
            <a:r>
              <a:rPr lang="fi-FI" sz="4000" dirty="0">
                <a:solidFill>
                  <a:srgbClr val="FFFFFF"/>
                </a:solidFill>
              </a:rPr>
              <a:t>elintärkeä hormoni</a:t>
            </a:r>
          </a:p>
        </p:txBody>
      </p:sp>
      <p:sp>
        <p:nvSpPr>
          <p:cNvPr id="3" name="Sisällön paikkamerkki 2">
            <a:extLst>
              <a:ext uri="{FF2B5EF4-FFF2-40B4-BE49-F238E27FC236}">
                <a16:creationId xmlns:a16="http://schemas.microsoft.com/office/drawing/2014/main" id="{B419028E-7FB3-4EEC-B614-2D2371AFD625}"/>
              </a:ext>
            </a:extLst>
          </p:cNvPr>
          <p:cNvSpPr>
            <a:spLocks noGrp="1"/>
          </p:cNvSpPr>
          <p:nvPr>
            <p:ph idx="1"/>
          </p:nvPr>
        </p:nvSpPr>
        <p:spPr>
          <a:xfrm>
            <a:off x="1179226" y="3092970"/>
            <a:ext cx="9833548" cy="2693976"/>
          </a:xfrm>
        </p:spPr>
        <p:txBody>
          <a:bodyPr>
            <a:normAutofit/>
          </a:bodyPr>
          <a:lstStyle/>
          <a:p>
            <a:r>
              <a:rPr lang="fi-FI" sz="2000" dirty="0">
                <a:solidFill>
                  <a:srgbClr val="000000"/>
                </a:solidFill>
              </a:rPr>
              <a:t>Insuliini on haiman erittämä elintärkeä hormoni. Se säätelee energia-aineenvaihduntaa eli elimistön sokerin ja rasvan käyttöä ja varastoitumista sekä valkuaisaineiden eli proteiinien rakentumista.</a:t>
            </a:r>
          </a:p>
          <a:p>
            <a:endParaRPr lang="fi-FI" sz="2000" dirty="0">
              <a:solidFill>
                <a:srgbClr val="000000"/>
              </a:solidFill>
            </a:endParaRPr>
          </a:p>
          <a:p>
            <a:r>
              <a:rPr lang="fi-FI" sz="2000" dirty="0">
                <a:solidFill>
                  <a:srgbClr val="000000"/>
                </a:solidFill>
              </a:rPr>
              <a:t>Ihminen ei pysty elämään ilman insuliinia. Jos haima on lakannut tuottamasta insuliinia tai insuliinia erittyy huomattavan vähän, puuttuva tai riittämätön insuliini on korvattava annostelemalla insuliinia päivittäin pistoksina tai insuliinipumpun avulla.</a:t>
            </a:r>
          </a:p>
        </p:txBody>
      </p:sp>
    </p:spTree>
    <p:extLst>
      <p:ext uri="{BB962C8B-B14F-4D97-AF65-F5344CB8AC3E}">
        <p14:creationId xmlns:p14="http://schemas.microsoft.com/office/powerpoint/2010/main" val="2691801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46982EB-2C09-4DAE-9361-2B40690F9BB4}"/>
              </a:ext>
            </a:extLst>
          </p:cNvPr>
          <p:cNvSpPr>
            <a:spLocks noGrp="1"/>
          </p:cNvSpPr>
          <p:nvPr>
            <p:ph type="title"/>
          </p:nvPr>
        </p:nvSpPr>
        <p:spPr/>
        <p:txBody>
          <a:bodyPr>
            <a:normAutofit/>
          </a:bodyPr>
          <a:lstStyle/>
          <a:p>
            <a:r>
              <a:rPr lang="fi-FI" dirty="0"/>
              <a:t>		Insuliinin pistopaikat</a:t>
            </a:r>
            <a:br>
              <a:rPr lang="fi-FI" dirty="0"/>
            </a:br>
            <a:r>
              <a:rPr lang="fi-FI" sz="2000" dirty="0">
                <a:hlinkClick r:id="rId2"/>
              </a:rPr>
              <a:t>https://www.terveyskyla.fi/diabetestalo/omahoito/insuliinihoito/pist%C3%A4minen-ja-pistopaikat/pistospaikat-ja-insuliinin-imeytyminen</a:t>
            </a:r>
            <a:r>
              <a:rPr lang="fi-FI" sz="2000" dirty="0"/>
              <a:t> </a:t>
            </a:r>
          </a:p>
        </p:txBody>
      </p:sp>
      <p:pic>
        <p:nvPicPr>
          <p:cNvPr id="5" name="Sisällön paikkamerkki 4">
            <a:extLst>
              <a:ext uri="{FF2B5EF4-FFF2-40B4-BE49-F238E27FC236}">
                <a16:creationId xmlns:a16="http://schemas.microsoft.com/office/drawing/2014/main" id="{D5B8C7B2-7C58-46BE-A23B-335C6D31EF8B}"/>
              </a:ext>
            </a:extLst>
          </p:cNvPr>
          <p:cNvPicPr>
            <a:picLocks noGrp="1" noChangeAspect="1"/>
          </p:cNvPicPr>
          <p:nvPr>
            <p:ph idx="1"/>
          </p:nvPr>
        </p:nvPicPr>
        <p:blipFill>
          <a:blip r:embed="rId3"/>
          <a:stretch>
            <a:fillRect/>
          </a:stretch>
        </p:blipFill>
        <p:spPr>
          <a:xfrm>
            <a:off x="2120209" y="2109355"/>
            <a:ext cx="5805790" cy="4260272"/>
          </a:xfrm>
        </p:spPr>
      </p:pic>
    </p:spTree>
    <p:extLst>
      <p:ext uri="{BB962C8B-B14F-4D97-AF65-F5344CB8AC3E}">
        <p14:creationId xmlns:p14="http://schemas.microsoft.com/office/powerpoint/2010/main" val="1157403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7CCECC-3A00-4984-8CE6-AC70A71EB5D5}"/>
              </a:ext>
            </a:extLst>
          </p:cNvPr>
          <p:cNvSpPr>
            <a:spLocks noGrp="1"/>
          </p:cNvSpPr>
          <p:nvPr>
            <p:ph type="title"/>
          </p:nvPr>
        </p:nvSpPr>
        <p:spPr/>
        <p:txBody>
          <a:bodyPr/>
          <a:lstStyle/>
          <a:p>
            <a:r>
              <a:rPr lang="fi-FI" dirty="0"/>
              <a:t>		Insuliinin pistäminen</a:t>
            </a:r>
          </a:p>
        </p:txBody>
      </p:sp>
      <p:sp>
        <p:nvSpPr>
          <p:cNvPr id="3" name="Sisällön paikkamerkki 2">
            <a:extLst>
              <a:ext uri="{FF2B5EF4-FFF2-40B4-BE49-F238E27FC236}">
                <a16:creationId xmlns:a16="http://schemas.microsoft.com/office/drawing/2014/main" id="{F95DCDC3-C0A9-4826-9175-1512F0082518}"/>
              </a:ext>
            </a:extLst>
          </p:cNvPr>
          <p:cNvSpPr>
            <a:spLocks noGrp="1"/>
          </p:cNvSpPr>
          <p:nvPr>
            <p:ph idx="1"/>
          </p:nvPr>
        </p:nvSpPr>
        <p:spPr>
          <a:xfrm>
            <a:off x="838200" y="1278082"/>
            <a:ext cx="10515600" cy="4898881"/>
          </a:xfrm>
        </p:spPr>
        <p:txBody>
          <a:bodyPr>
            <a:noAutofit/>
          </a:bodyPr>
          <a:lstStyle/>
          <a:p>
            <a:r>
              <a:rPr lang="fi-FI" sz="1800" dirty="0"/>
              <a:t>Ennen pistosta tarkistetaan, että kynästä tulee insuliinia.</a:t>
            </a:r>
          </a:p>
          <a:p>
            <a:r>
              <a:rPr lang="fi-FI" sz="1800" dirty="0"/>
              <a:t>Pistospaikkoina käytetään vatsan aluetta (laajasti), reisien ulkosyrjää ja pakaroiden yläosaa. Pistospaikkaa tulee vaihtaa joka kerta. Paikkaa, jossa on </a:t>
            </a:r>
            <a:r>
              <a:rPr lang="fi-FI" sz="1800" dirty="0" err="1"/>
              <a:t>lipohypertrofiaa</a:t>
            </a:r>
            <a:r>
              <a:rPr lang="fi-FI" sz="1800" dirty="0"/>
              <a:t>, ei tule pistää.</a:t>
            </a:r>
          </a:p>
          <a:p>
            <a:r>
              <a:rPr lang="fi-FI" sz="1800" dirty="0"/>
              <a:t>Suositeltava neulan pituus on 4–6 mm.</a:t>
            </a:r>
          </a:p>
          <a:p>
            <a:pPr marL="0" indent="0">
              <a:buNone/>
            </a:pPr>
            <a:r>
              <a:rPr lang="fi-FI" sz="1800" b="1" dirty="0"/>
              <a:t>Oikean pistostekniikan ohjaus:</a:t>
            </a:r>
          </a:p>
          <a:p>
            <a:r>
              <a:rPr lang="fi-FI" sz="1800" dirty="0"/>
              <a:t>ihopoimun nosto peukalon ja etusormen väliin</a:t>
            </a:r>
          </a:p>
          <a:p>
            <a:r>
              <a:rPr lang="fi-FI" sz="1800" dirty="0"/>
              <a:t>pistos yleensä kohtisuoraan</a:t>
            </a:r>
          </a:p>
          <a:p>
            <a:r>
              <a:rPr lang="fi-FI" sz="1800" dirty="0"/>
              <a:t>rauhallinen painallus ja</a:t>
            </a:r>
          </a:p>
          <a:p>
            <a:r>
              <a:rPr lang="fi-FI" sz="1800" dirty="0"/>
              <a:t>neula pidetään paikallaan noin 10 sekunnin ajan insuliinin takaisinvirtauksen estämiseksi.</a:t>
            </a:r>
          </a:p>
          <a:p>
            <a:r>
              <a:rPr lang="fi-FI" sz="1800" dirty="0"/>
              <a:t>Neula vaihdetaan joka pistoskerran jälkeen.</a:t>
            </a:r>
          </a:p>
          <a:p>
            <a:r>
              <a:rPr lang="fi-FI" sz="1800" dirty="0"/>
              <a:t>NPH-insuliini tulee sekoittaa ennen joka pistosta.</a:t>
            </a:r>
          </a:p>
          <a:p>
            <a:r>
              <a:rPr lang="fi-FI" sz="1800" dirty="0"/>
              <a:t>Jos potilaalla on pistospelkoa tai ongelmia pistopaikkojen kanssa, voidaan pistämisen apuna käyttää injektioporttia (i-Port). Se asetetaan paikalleen asetinlaitteen avulla ja pistokset annetaan sen kautta 5–8 mm:n neulalla. Portti vaihdetaan 3 vuorokauden välein.</a:t>
            </a:r>
          </a:p>
          <a:p>
            <a:r>
              <a:rPr lang="fi-FI" sz="1800" dirty="0">
                <a:hlinkClick r:id="rId2"/>
              </a:rPr>
              <a:t>https://www.medtronic-diabetes.fi/fi/i-port-advance</a:t>
            </a:r>
            <a:r>
              <a:rPr lang="fi-FI" sz="1800" dirty="0"/>
              <a:t> </a:t>
            </a:r>
          </a:p>
          <a:p>
            <a:r>
              <a:rPr lang="fi-FI" sz="1800" dirty="0"/>
              <a:t>Neulojen ja sensoreiden hävityksessä noudatetaan jokaisen kunnan jätehuoltosääntöjä.</a:t>
            </a:r>
          </a:p>
        </p:txBody>
      </p:sp>
    </p:spTree>
    <p:extLst>
      <p:ext uri="{BB962C8B-B14F-4D97-AF65-F5344CB8AC3E}">
        <p14:creationId xmlns:p14="http://schemas.microsoft.com/office/powerpoint/2010/main" val="1566363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9523D5D-A0F0-450F-B42E-C2FCF82EC884}"/>
              </a:ext>
            </a:extLst>
          </p:cNvPr>
          <p:cNvSpPr>
            <a:spLocks noGrp="1"/>
          </p:cNvSpPr>
          <p:nvPr>
            <p:ph idx="1"/>
          </p:nvPr>
        </p:nvSpPr>
        <p:spPr/>
        <p:txBody>
          <a:bodyPr/>
          <a:lstStyle/>
          <a:p>
            <a:r>
              <a:rPr lang="fi-FI" dirty="0"/>
              <a:t>Mikäli insuliinin kerta-annos on yli 40 yksikköä:</a:t>
            </a:r>
          </a:p>
          <a:p>
            <a:pPr marL="0" indent="0">
              <a:buNone/>
            </a:pPr>
            <a:r>
              <a:rPr lang="fi-FI" dirty="0"/>
              <a:t>- jaa insuliiniannos kahteen osaan</a:t>
            </a:r>
          </a:p>
          <a:p>
            <a:pPr marL="0" indent="0">
              <a:buNone/>
            </a:pPr>
            <a:r>
              <a:rPr lang="fi-FI" dirty="0"/>
              <a:t>- pistä annokset eri kohtiin</a:t>
            </a:r>
          </a:p>
        </p:txBody>
      </p:sp>
    </p:spTree>
    <p:extLst>
      <p:ext uri="{BB962C8B-B14F-4D97-AF65-F5344CB8AC3E}">
        <p14:creationId xmlns:p14="http://schemas.microsoft.com/office/powerpoint/2010/main" val="1250301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isällön paikkamerkki 4">
            <a:extLst>
              <a:ext uri="{FF2B5EF4-FFF2-40B4-BE49-F238E27FC236}">
                <a16:creationId xmlns:a16="http://schemas.microsoft.com/office/drawing/2014/main" id="{54DA38FA-28C0-49F7-BD4F-DB4DFB626913}"/>
              </a:ext>
            </a:extLst>
          </p:cNvPr>
          <p:cNvPicPr>
            <a:picLocks noGrp="1" noChangeAspect="1"/>
          </p:cNvPicPr>
          <p:nvPr>
            <p:ph idx="1"/>
          </p:nvPr>
        </p:nvPicPr>
        <p:blipFill rotWithShape="1">
          <a:blip r:embed="rId3"/>
          <a:srcRect l="3060" r="17215" b="-1"/>
          <a:stretch/>
        </p:blipFill>
        <p:spPr>
          <a:xfrm>
            <a:off x="737756" y="1845426"/>
            <a:ext cx="10612992" cy="4450303"/>
          </a:xfrm>
          <a:prstGeom prst="rect">
            <a:avLst/>
          </a:prstGeom>
        </p:spPr>
      </p:pic>
    </p:spTree>
    <p:extLst>
      <p:ext uri="{BB962C8B-B14F-4D97-AF65-F5344CB8AC3E}">
        <p14:creationId xmlns:p14="http://schemas.microsoft.com/office/powerpoint/2010/main" val="3386217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970F0B16-BBBE-4EBE-937D-EA26E6C169EB}"/>
              </a:ext>
            </a:extLst>
          </p:cNvPr>
          <p:cNvSpPr>
            <a:spLocks noGrp="1"/>
          </p:cNvSpPr>
          <p:nvPr>
            <p:ph idx="1"/>
          </p:nvPr>
        </p:nvSpPr>
        <p:spPr/>
        <p:txBody>
          <a:bodyPr/>
          <a:lstStyle/>
          <a:p>
            <a:r>
              <a:rPr lang="fi-FI">
                <a:hlinkClick r:id="rId2"/>
              </a:rPr>
              <a:t>https://www.youtube.com/watch?v=xTvSEQHAq0Q</a:t>
            </a:r>
            <a:r>
              <a:rPr lang="fi-FI"/>
              <a:t> </a:t>
            </a:r>
          </a:p>
        </p:txBody>
      </p:sp>
    </p:spTree>
    <p:extLst>
      <p:ext uri="{BB962C8B-B14F-4D97-AF65-F5344CB8AC3E}">
        <p14:creationId xmlns:p14="http://schemas.microsoft.com/office/powerpoint/2010/main" val="2771094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B12AA987-CE28-4504-BE18-01D7739532E8}"/>
              </a:ext>
            </a:extLst>
          </p:cNvPr>
          <p:cNvSpPr>
            <a:spLocks noGrp="1"/>
          </p:cNvSpPr>
          <p:nvPr>
            <p:ph type="title"/>
          </p:nvPr>
        </p:nvSpPr>
        <p:spPr>
          <a:xfrm>
            <a:off x="1179226" y="394856"/>
            <a:ext cx="9833548" cy="1257299"/>
          </a:xfrm>
        </p:spPr>
        <p:txBody>
          <a:bodyPr>
            <a:normAutofit/>
          </a:bodyPr>
          <a:lstStyle/>
          <a:p>
            <a:pPr algn="ctr"/>
            <a:r>
              <a:rPr lang="fi-FI" sz="4000" dirty="0">
                <a:solidFill>
                  <a:srgbClr val="FFFFFF"/>
                </a:solidFill>
              </a:rPr>
              <a:t>HYPOGLYKEMIA</a:t>
            </a:r>
          </a:p>
        </p:txBody>
      </p:sp>
      <p:pic>
        <p:nvPicPr>
          <p:cNvPr id="5" name="Kuva 4">
            <a:extLst>
              <a:ext uri="{FF2B5EF4-FFF2-40B4-BE49-F238E27FC236}">
                <a16:creationId xmlns:a16="http://schemas.microsoft.com/office/drawing/2014/main" id="{6CB66678-A631-4518-AA14-F36300F77673}"/>
              </a:ext>
            </a:extLst>
          </p:cNvPr>
          <p:cNvPicPr>
            <a:picLocks noChangeAspect="1"/>
          </p:cNvPicPr>
          <p:nvPr/>
        </p:nvPicPr>
        <p:blipFill>
          <a:blip r:embed="rId3"/>
          <a:stretch>
            <a:fillRect/>
          </a:stretch>
        </p:blipFill>
        <p:spPr>
          <a:xfrm>
            <a:off x="3751119" y="1745672"/>
            <a:ext cx="4368944" cy="5112328"/>
          </a:xfrm>
          <a:prstGeom prst="rect">
            <a:avLst/>
          </a:prstGeom>
        </p:spPr>
      </p:pic>
    </p:spTree>
    <p:extLst>
      <p:ext uri="{BB962C8B-B14F-4D97-AF65-F5344CB8AC3E}">
        <p14:creationId xmlns:p14="http://schemas.microsoft.com/office/powerpoint/2010/main" val="24100925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304714EE-9909-4DDF-962C-B64793D852FD}"/>
              </a:ext>
            </a:extLst>
          </p:cNvPr>
          <p:cNvSpPr>
            <a:spLocks noGrp="1"/>
          </p:cNvSpPr>
          <p:nvPr>
            <p:ph idx="1"/>
          </p:nvPr>
        </p:nvSpPr>
        <p:spPr>
          <a:xfrm>
            <a:off x="838200" y="976745"/>
            <a:ext cx="10515600" cy="5200218"/>
          </a:xfrm>
        </p:spPr>
        <p:txBody>
          <a:bodyPr>
            <a:normAutofit fontScale="92500" lnSpcReduction="10000"/>
          </a:bodyPr>
          <a:lstStyle/>
          <a:p>
            <a:r>
              <a:rPr lang="fi-FI" dirty="0">
                <a:hlinkClick r:id="rId2"/>
              </a:rPr>
              <a:t>https://www.diabetes.fi/diabetes/ensiapu#Ensiapuvideo</a:t>
            </a:r>
            <a:r>
              <a:rPr lang="fi-FI" dirty="0"/>
              <a:t> </a:t>
            </a:r>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r>
              <a:rPr lang="fi-FI" dirty="0"/>
              <a:t>Hypoglykemia on hengenvaarallinen vain erittäin harvoin. Riskin voivat aiheuttaa massiivisen suuri liika-annos insuliinia ja humalatila.</a:t>
            </a:r>
          </a:p>
          <a:p>
            <a:endParaRPr lang="fi-FI" dirty="0"/>
          </a:p>
          <a:p>
            <a:endParaRPr lang="fi-FI" dirty="0"/>
          </a:p>
          <a:p>
            <a:endParaRPr lang="fi-FI" dirty="0"/>
          </a:p>
        </p:txBody>
      </p:sp>
      <p:pic>
        <p:nvPicPr>
          <p:cNvPr id="7" name="Kuva 6">
            <a:extLst>
              <a:ext uri="{FF2B5EF4-FFF2-40B4-BE49-F238E27FC236}">
                <a16:creationId xmlns:a16="http://schemas.microsoft.com/office/drawing/2014/main" id="{F07A6C87-11AA-48C4-AE3E-BA8D2F49C70D}"/>
              </a:ext>
            </a:extLst>
          </p:cNvPr>
          <p:cNvPicPr>
            <a:picLocks noChangeAspect="1"/>
          </p:cNvPicPr>
          <p:nvPr/>
        </p:nvPicPr>
        <p:blipFill>
          <a:blip r:embed="rId3"/>
          <a:stretch>
            <a:fillRect/>
          </a:stretch>
        </p:blipFill>
        <p:spPr>
          <a:xfrm>
            <a:off x="3238500" y="1585912"/>
            <a:ext cx="5715000" cy="3686175"/>
          </a:xfrm>
          <a:prstGeom prst="rect">
            <a:avLst/>
          </a:prstGeom>
        </p:spPr>
      </p:pic>
    </p:spTree>
    <p:extLst>
      <p:ext uri="{BB962C8B-B14F-4D97-AF65-F5344CB8AC3E}">
        <p14:creationId xmlns:p14="http://schemas.microsoft.com/office/powerpoint/2010/main" val="32982349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D41C6C51-8ED6-4FC5-989F-EF7859784332}"/>
              </a:ext>
            </a:extLst>
          </p:cNvPr>
          <p:cNvSpPr>
            <a:spLocks noGrp="1"/>
          </p:cNvSpPr>
          <p:nvPr>
            <p:ph idx="1"/>
          </p:nvPr>
        </p:nvSpPr>
        <p:spPr>
          <a:xfrm>
            <a:off x="838200" y="228600"/>
            <a:ext cx="10515600" cy="5948363"/>
          </a:xfrm>
        </p:spPr>
        <p:txBody>
          <a:bodyPr>
            <a:noAutofit/>
          </a:bodyPr>
          <a:lstStyle/>
          <a:p>
            <a:r>
              <a:rPr lang="fi-FI" sz="1600" b="1" dirty="0"/>
              <a:t>Ensiapu on sokeri</a:t>
            </a:r>
          </a:p>
          <a:p>
            <a:r>
              <a:rPr lang="fi-FI" sz="1600" b="1" dirty="0"/>
              <a:t>Älä koskaan pistä toiseen ihmiseen insuliinia, insuliini ei ole diabeetikon ensiapu.</a:t>
            </a:r>
          </a:p>
          <a:p>
            <a:pPr marL="0" indent="0">
              <a:buNone/>
            </a:pPr>
            <a:r>
              <a:rPr lang="fi-FI" sz="1600" dirty="0"/>
              <a:t>Liian matalan verensokerin eli hypoglykemian ensiavuksi on syötävä tai juotava jotakin nopeasti ja helposti saatavaa sokeria sisältävää ruokaa, esimerkiksi jokin seuraavista annoksista:</a:t>
            </a:r>
          </a:p>
          <a:p>
            <a:r>
              <a:rPr lang="fi-FI" sz="1600" dirty="0"/>
              <a:t>4–8 palaa sokeria tai rypälesokeria (</a:t>
            </a:r>
            <a:r>
              <a:rPr lang="fi-FI" sz="1600" dirty="0" err="1"/>
              <a:t>Siripiri</a:t>
            </a:r>
            <a:r>
              <a:rPr lang="fi-FI" sz="1600" dirty="0"/>
              <a:t>, </a:t>
            </a:r>
            <a:r>
              <a:rPr lang="fi-FI" sz="1600" dirty="0" err="1"/>
              <a:t>Dexal</a:t>
            </a:r>
            <a:r>
              <a:rPr lang="fi-FI" sz="1600" dirty="0"/>
              <a:t>)</a:t>
            </a:r>
          </a:p>
          <a:p>
            <a:r>
              <a:rPr lang="fi-FI" sz="1600" dirty="0"/>
              <a:t>lasillinen (1–2 desilitraa) täysmehua tai sokerillista virvoitusjuomaa</a:t>
            </a:r>
          </a:p>
          <a:p>
            <a:r>
              <a:rPr lang="fi-FI" sz="1600" dirty="0"/>
              <a:t>keskikokoinen hedelmä</a:t>
            </a:r>
          </a:p>
          <a:p>
            <a:r>
              <a:rPr lang="fi-FI" sz="1600" dirty="0"/>
              <a:t>purkki tai puikko jäätelöä</a:t>
            </a:r>
          </a:p>
          <a:p>
            <a:r>
              <a:rPr lang="fi-FI" sz="1600" dirty="0"/>
              <a:t>ruokalusikallinen hunajaa, 1–2 ruokalusikallista rusinoita</a:t>
            </a:r>
          </a:p>
          <a:p>
            <a:r>
              <a:rPr lang="fi-FI" sz="1600" dirty="0"/>
              <a:t>muuta nopeasti syötävää sokeripitoista</a:t>
            </a:r>
          </a:p>
          <a:p>
            <a:endParaRPr lang="fi-FI" sz="1600" dirty="0"/>
          </a:p>
          <a:p>
            <a:r>
              <a:rPr lang="fi-FI" sz="1600" dirty="0"/>
              <a:t>Elleivät oireet helpotu noin 10 minuutissa, on otettava toinen annos.</a:t>
            </a:r>
          </a:p>
          <a:p>
            <a:r>
              <a:rPr lang="fi-FI" sz="1600" dirty="0"/>
              <a:t>Diabeetikon on hyvä pitää aina mukana sokeri/hiilihydraattipitoista syötävää tai juotavaa yllättävien tilanteiden varalta.</a:t>
            </a:r>
          </a:p>
          <a:p>
            <a:r>
              <a:rPr lang="fi-FI" sz="1600" dirty="0"/>
              <a:t>Jos insuliinituntemuksiin ei reagoida, uhkana on tajuttomuus eli insuliinisokki.</a:t>
            </a:r>
          </a:p>
          <a:p>
            <a:r>
              <a:rPr lang="fi-FI" sz="1600" dirty="0"/>
              <a:t>Jos diabeetikko on tajuton, on hälytettävä ambulanssi hätänumerosta 112.</a:t>
            </a:r>
          </a:p>
          <a:p>
            <a:r>
              <a:rPr lang="fi-FI" sz="1600" dirty="0"/>
              <a:t>Tarkista, että hengitys kulkee vapaasti ja käännä tajuton kylkiasentoon.</a:t>
            </a:r>
          </a:p>
          <a:p>
            <a:r>
              <a:rPr lang="fi-FI" sz="1600" dirty="0"/>
              <a:t>Tajuttomalle EI KOSKAAN saa antaa syömistä tai juomista tukehtumisvaaran vuoksi.</a:t>
            </a:r>
          </a:p>
        </p:txBody>
      </p:sp>
    </p:spTree>
    <p:extLst>
      <p:ext uri="{BB962C8B-B14F-4D97-AF65-F5344CB8AC3E}">
        <p14:creationId xmlns:p14="http://schemas.microsoft.com/office/powerpoint/2010/main" val="1006979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FACB7AA8-305A-40C7-A5F5-C3C2DCD83C2C}"/>
              </a:ext>
            </a:extLst>
          </p:cNvPr>
          <p:cNvSpPr>
            <a:spLocks noGrp="1"/>
          </p:cNvSpPr>
          <p:nvPr>
            <p:ph idx="1"/>
          </p:nvPr>
        </p:nvSpPr>
        <p:spPr/>
        <p:txBody>
          <a:bodyPr/>
          <a:lstStyle/>
          <a:p>
            <a:r>
              <a:rPr lang="fi-FI" dirty="0"/>
              <a:t>Terveen ihmisen elimistö säätelee veren glukoosi- eli sokeripitoisuutta tarkasti. </a:t>
            </a:r>
          </a:p>
          <a:p>
            <a:r>
              <a:rPr lang="fi-FI" dirty="0"/>
              <a:t>Haiman </a:t>
            </a:r>
            <a:r>
              <a:rPr lang="fi-FI" dirty="0" err="1"/>
              <a:t>Langerhansin</a:t>
            </a:r>
            <a:r>
              <a:rPr lang="fi-FI" dirty="0"/>
              <a:t> saarekkeiden insuliinia erittävät beetasolut aistivat verensokerin muutoksia. Ne pystyvät automaattisesti säätämään verensokeria laskevan insuliinin ja verensokeria nostavan glukagonin erityksen elimistön tarvetta vastaavaksi. </a:t>
            </a:r>
          </a:p>
          <a:p>
            <a:r>
              <a:rPr lang="fi-FI" dirty="0"/>
              <a:t>Verensokerin noustessa insuliinineritys kiihtyy ja glukagonin eritys vähenee, sokeritason laskiessa tapahtuu päinvastoin. Näin verensokeri pysyy aina normaalina.</a:t>
            </a:r>
          </a:p>
        </p:txBody>
      </p:sp>
    </p:spTree>
    <p:extLst>
      <p:ext uri="{BB962C8B-B14F-4D97-AF65-F5344CB8AC3E}">
        <p14:creationId xmlns:p14="http://schemas.microsoft.com/office/powerpoint/2010/main" val="2927716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Kuva 4">
            <a:extLst>
              <a:ext uri="{FF2B5EF4-FFF2-40B4-BE49-F238E27FC236}">
                <a16:creationId xmlns:a16="http://schemas.microsoft.com/office/drawing/2014/main" id="{0B8D9B6E-1D81-435A-8615-847EF345BF19}"/>
              </a:ext>
            </a:extLst>
          </p:cNvPr>
          <p:cNvPicPr>
            <a:picLocks noChangeAspect="1"/>
          </p:cNvPicPr>
          <p:nvPr/>
        </p:nvPicPr>
        <p:blipFill rotWithShape="1">
          <a:blip r:embed="rId3">
            <a:alphaModFix/>
          </a:blip>
          <a:srcRect l="3319" r="19172"/>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Sisällön paikkamerkki 2">
            <a:extLst>
              <a:ext uri="{FF2B5EF4-FFF2-40B4-BE49-F238E27FC236}">
                <a16:creationId xmlns:a16="http://schemas.microsoft.com/office/drawing/2014/main" id="{23B70358-04D5-40EB-8AC3-F7B567EA1EFA}"/>
              </a:ext>
            </a:extLst>
          </p:cNvPr>
          <p:cNvSpPr>
            <a:spLocks noGrp="1"/>
          </p:cNvSpPr>
          <p:nvPr>
            <p:ph idx="1"/>
          </p:nvPr>
        </p:nvSpPr>
        <p:spPr>
          <a:xfrm>
            <a:off x="6090574" y="2421682"/>
            <a:ext cx="4977578" cy="3639289"/>
          </a:xfrm>
        </p:spPr>
        <p:txBody>
          <a:bodyPr anchor="ctr">
            <a:noAutofit/>
          </a:bodyPr>
          <a:lstStyle/>
          <a:p>
            <a:r>
              <a:rPr lang="fi-FI" sz="2000" dirty="0">
                <a:solidFill>
                  <a:srgbClr val="000000"/>
                </a:solidFill>
              </a:rPr>
              <a:t>Insuliinia erittyy kahdella tavalla:</a:t>
            </a:r>
          </a:p>
          <a:p>
            <a:pPr lvl="1">
              <a:buFont typeface="Wingdings" panose="05000000000000000000" pitchFamily="2" charset="2"/>
              <a:buChar char="Ø"/>
            </a:pPr>
            <a:r>
              <a:rPr lang="fi-FI" sz="2000" dirty="0">
                <a:solidFill>
                  <a:srgbClr val="000000"/>
                </a:solidFill>
              </a:rPr>
              <a:t>Insuliinin peruseritys tapahtuu pienin sykäyksin. Veren insuliinipitoisuus on aterioiden välillä ja yöllä pieni; tarvittava verensokeri saadaan maksan varastoista. Verensokeri pysyy näin normaalisti tasolla 3,5–5,5 </a:t>
            </a:r>
            <a:r>
              <a:rPr lang="fi-FI" sz="2000" dirty="0" err="1">
                <a:solidFill>
                  <a:srgbClr val="000000"/>
                </a:solidFill>
              </a:rPr>
              <a:t>mmol</a:t>
            </a:r>
            <a:r>
              <a:rPr lang="fi-FI" sz="2000" dirty="0">
                <a:solidFill>
                  <a:srgbClr val="000000"/>
                </a:solidFill>
              </a:rPr>
              <a:t>/l.</a:t>
            </a:r>
          </a:p>
          <a:p>
            <a:pPr lvl="1">
              <a:buFont typeface="Wingdings" panose="05000000000000000000" pitchFamily="2" charset="2"/>
              <a:buChar char="Ø"/>
            </a:pPr>
            <a:r>
              <a:rPr lang="fi-FI" sz="2000" dirty="0">
                <a:solidFill>
                  <a:srgbClr val="000000"/>
                </a:solidFill>
              </a:rPr>
              <a:t>Kun ihminen syö, insuliinia erittyy nopeasti suurempi, aterian hiilihydraattimäärää vastaava määrä, joka estää sokerin vapautumisen maksasta ja lisää kudosten sokerinottoa. Verensokeri ei normaalisti nouse yli 8 </a:t>
            </a:r>
            <a:r>
              <a:rPr lang="fi-FI" sz="2000" dirty="0" err="1">
                <a:solidFill>
                  <a:srgbClr val="000000"/>
                </a:solidFill>
              </a:rPr>
              <a:t>mmol</a:t>
            </a:r>
            <a:r>
              <a:rPr lang="fi-FI" sz="2000" dirty="0">
                <a:solidFill>
                  <a:srgbClr val="000000"/>
                </a:solidFill>
              </a:rPr>
              <a:t>/l aterian jälkeenkään.</a:t>
            </a:r>
          </a:p>
        </p:txBody>
      </p:sp>
    </p:spTree>
    <p:extLst>
      <p:ext uri="{BB962C8B-B14F-4D97-AF65-F5344CB8AC3E}">
        <p14:creationId xmlns:p14="http://schemas.microsoft.com/office/powerpoint/2010/main" val="455163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62E4889-A530-48E1-BB2F-87F69E9AB507}"/>
              </a:ext>
            </a:extLst>
          </p:cNvPr>
          <p:cNvSpPr>
            <a:spLocks noGrp="1"/>
          </p:cNvSpPr>
          <p:nvPr>
            <p:ph type="title"/>
          </p:nvPr>
        </p:nvSpPr>
        <p:spPr/>
        <p:txBody>
          <a:bodyPr/>
          <a:lstStyle/>
          <a:p>
            <a:r>
              <a:rPr lang="fi-FI" dirty="0"/>
              <a:t>Insuliinin ainutlaatuinen tehtävä</a:t>
            </a:r>
          </a:p>
        </p:txBody>
      </p:sp>
      <p:sp>
        <p:nvSpPr>
          <p:cNvPr id="3" name="Sisällön paikkamerkki 2">
            <a:extLst>
              <a:ext uri="{FF2B5EF4-FFF2-40B4-BE49-F238E27FC236}">
                <a16:creationId xmlns:a16="http://schemas.microsoft.com/office/drawing/2014/main" id="{C1A2BC39-889A-4D0F-BCC3-3604AEBB6EE1}"/>
              </a:ext>
            </a:extLst>
          </p:cNvPr>
          <p:cNvSpPr>
            <a:spLocks noGrp="1"/>
          </p:cNvSpPr>
          <p:nvPr>
            <p:ph idx="1"/>
          </p:nvPr>
        </p:nvSpPr>
        <p:spPr/>
        <p:txBody>
          <a:bodyPr>
            <a:normAutofit lnSpcReduction="10000"/>
          </a:bodyPr>
          <a:lstStyle/>
          <a:p>
            <a:r>
              <a:rPr lang="fi-FI" dirty="0"/>
              <a:t>Insuliini on ainoa verensokeria laskeva hormoni</a:t>
            </a:r>
          </a:p>
          <a:p>
            <a:pPr lvl="1">
              <a:buFont typeface="Wingdings" panose="05000000000000000000" pitchFamily="2" charset="2"/>
              <a:buChar char="Ø"/>
            </a:pPr>
            <a:r>
              <a:rPr lang="fi-FI" dirty="0"/>
              <a:t>se alentaa verensokeria lisäämällä sokerin pääsyä lihassoluihin ja sokerin palamista energiaksi sekä edistämällä sokerin varastoitumista maksaan ja lihaksiin ja rasvahappojen varastoitumista rasvakudokseen.</a:t>
            </a:r>
          </a:p>
          <a:p>
            <a:endParaRPr lang="fi-FI" dirty="0"/>
          </a:p>
          <a:p>
            <a:r>
              <a:rPr lang="fi-FI" dirty="0"/>
              <a:t>Elimistössä on myös verensokeria nostavia hormoneja</a:t>
            </a:r>
          </a:p>
          <a:p>
            <a:pPr lvl="1">
              <a:buFont typeface="Wingdings" panose="05000000000000000000" pitchFamily="2" charset="2"/>
              <a:buChar char="Ø"/>
            </a:pPr>
            <a:r>
              <a:rPr lang="fi-FI" dirty="0"/>
              <a:t>haiman </a:t>
            </a:r>
            <a:r>
              <a:rPr lang="fi-FI" dirty="0" err="1"/>
              <a:t>Langerhansin</a:t>
            </a:r>
            <a:r>
              <a:rPr lang="fi-FI" dirty="0"/>
              <a:t> saarekkeiden alfasolujen erittämä </a:t>
            </a:r>
            <a:r>
              <a:rPr lang="fi-FI" b="1" dirty="0"/>
              <a:t>glukagoni</a:t>
            </a:r>
            <a:r>
              <a:rPr lang="fi-FI" dirty="0"/>
              <a:t>, lisämunuaisten erittämät ”stressihormonit” adrenaliini, noradrenaliini ja tulehdushormoni kortisoli sekä aivolisäkkeen erittämä kasvuhormoni. Niitä kutsutaan insuliinin vastavaikuttajahormoneiksi. Ne nostavat verensokeria lisäämällä sokerin uudismuodostusta maksassa tai sokerin vapautumista maksasta vereen.</a:t>
            </a:r>
          </a:p>
        </p:txBody>
      </p:sp>
    </p:spTree>
    <p:extLst>
      <p:ext uri="{BB962C8B-B14F-4D97-AF65-F5344CB8AC3E}">
        <p14:creationId xmlns:p14="http://schemas.microsoft.com/office/powerpoint/2010/main" val="1304431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1AD5227-81C7-48BE-B09C-A34180F9C6D6}"/>
              </a:ext>
            </a:extLst>
          </p:cNvPr>
          <p:cNvSpPr>
            <a:spLocks noGrp="1"/>
          </p:cNvSpPr>
          <p:nvPr>
            <p:ph type="title"/>
          </p:nvPr>
        </p:nvSpPr>
        <p:spPr/>
        <p:txBody>
          <a:bodyPr/>
          <a:lstStyle/>
          <a:p>
            <a:r>
              <a:rPr lang="fi-FI" dirty="0"/>
              <a:t>Insuliininpuutos</a:t>
            </a:r>
          </a:p>
        </p:txBody>
      </p:sp>
      <p:sp>
        <p:nvSpPr>
          <p:cNvPr id="3" name="Sisällön paikkamerkki 2">
            <a:extLst>
              <a:ext uri="{FF2B5EF4-FFF2-40B4-BE49-F238E27FC236}">
                <a16:creationId xmlns:a16="http://schemas.microsoft.com/office/drawing/2014/main" id="{8565454D-4C54-4750-853A-419BBEC05A4E}"/>
              </a:ext>
            </a:extLst>
          </p:cNvPr>
          <p:cNvSpPr>
            <a:spLocks noGrp="1"/>
          </p:cNvSpPr>
          <p:nvPr>
            <p:ph idx="1"/>
          </p:nvPr>
        </p:nvSpPr>
        <p:spPr/>
        <p:txBody>
          <a:bodyPr>
            <a:normAutofit fontScale="70000" lnSpcReduction="20000"/>
          </a:bodyPr>
          <a:lstStyle/>
          <a:p>
            <a:r>
              <a:rPr lang="fi-FI" dirty="0"/>
              <a:t>Jos elimistössä ei ole riittävästi insuliinia, sokerin pääsy verestä solujen polttoaineeksi estyy. Solujen energianpuutos on paikattava jotenkin, ja siksi kehon rasvakudos alkaa vapauttaa vereen rasvahappoja kiihtyvään tahtiin.</a:t>
            </a:r>
          </a:p>
          <a:p>
            <a:endParaRPr lang="fi-FI" dirty="0"/>
          </a:p>
          <a:p>
            <a:r>
              <a:rPr lang="fi-FI" dirty="0"/>
              <a:t>Solut eivät kuitenkaan insuliinin puutteessa pysty polttamaan rasvahappoja täydellisesti ottaessaan niistä energiaa. Epätäydellisestä palamisesta jää vereen niin kutsuttuja ketoaineita eli happoja, jotka laskevat veren happamuusastetta. Lopulta täydellisessä insuliininpuutoksessa kehittyy hengenvaarallinen tila, </a:t>
            </a:r>
            <a:r>
              <a:rPr lang="fi-FI" dirty="0" err="1"/>
              <a:t>ketoasidoosi</a:t>
            </a:r>
            <a:r>
              <a:rPr lang="fi-FI" dirty="0"/>
              <a:t> eli happomyrkytys.</a:t>
            </a:r>
          </a:p>
          <a:p>
            <a:endParaRPr lang="fi-FI" dirty="0"/>
          </a:p>
          <a:p>
            <a:r>
              <a:rPr lang="fi-FI" dirty="0"/>
              <a:t>Insuliinin puuttuessa kokonaan happomyrkytys saattaa kehittyä jo kuudessa tunnissa, ja tila voi johtaa vuorokaudessa koomaan.</a:t>
            </a:r>
          </a:p>
          <a:p>
            <a:endParaRPr lang="fi-FI" dirty="0"/>
          </a:p>
          <a:p>
            <a:r>
              <a:rPr lang="fi-FI" dirty="0"/>
              <a:t>Tyypin 1 diabetesta sairastavilla haiman beetasolut ovat vaurioituneet, ja insuliinineritys loppuu asteittain – toisilla nopeammin, toisilla hitaammin. Haiman puuttuva insuliinineritys täytyy korvata insuliinipistoksin tai insuliinipumpun avulla.</a:t>
            </a:r>
          </a:p>
        </p:txBody>
      </p:sp>
    </p:spTree>
    <p:extLst>
      <p:ext uri="{BB962C8B-B14F-4D97-AF65-F5344CB8AC3E}">
        <p14:creationId xmlns:p14="http://schemas.microsoft.com/office/powerpoint/2010/main" val="807256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8F4F93-4A11-4FDA-91EF-1FB55EDA509F}"/>
              </a:ext>
            </a:extLst>
          </p:cNvPr>
          <p:cNvSpPr>
            <a:spLocks noGrp="1"/>
          </p:cNvSpPr>
          <p:nvPr>
            <p:ph type="title"/>
          </p:nvPr>
        </p:nvSpPr>
        <p:spPr/>
        <p:txBody>
          <a:bodyPr/>
          <a:lstStyle/>
          <a:p>
            <a:r>
              <a:rPr lang="fi-FI" dirty="0"/>
              <a:t>Insuliinihoito</a:t>
            </a:r>
          </a:p>
        </p:txBody>
      </p:sp>
      <p:sp>
        <p:nvSpPr>
          <p:cNvPr id="3" name="Sisällön paikkamerkki 2">
            <a:extLst>
              <a:ext uri="{FF2B5EF4-FFF2-40B4-BE49-F238E27FC236}">
                <a16:creationId xmlns:a16="http://schemas.microsoft.com/office/drawing/2014/main" id="{F4DB88F7-B296-41EE-897F-79F12B9DA3D0}"/>
              </a:ext>
            </a:extLst>
          </p:cNvPr>
          <p:cNvSpPr>
            <a:spLocks noGrp="1"/>
          </p:cNvSpPr>
          <p:nvPr>
            <p:ph idx="1"/>
          </p:nvPr>
        </p:nvSpPr>
        <p:spPr/>
        <p:txBody>
          <a:bodyPr>
            <a:noAutofit/>
          </a:bodyPr>
          <a:lstStyle/>
          <a:p>
            <a:r>
              <a:rPr lang="fi-FI" sz="2000" dirty="0"/>
              <a:t>Insuliini annostellaan </a:t>
            </a:r>
            <a:r>
              <a:rPr lang="fi-FI" sz="2000" b="1" dirty="0"/>
              <a:t>ihonalaiseen rasvakudokseen </a:t>
            </a:r>
            <a:r>
              <a:rPr lang="fi-FI" sz="2000" dirty="0"/>
              <a:t>yksilöllisen tarpeen mukaan. Insuliinihoito pyrkii jäljittelemään mahdollisimman tarkasti terveen kehon insuliinintuotantoa.</a:t>
            </a:r>
          </a:p>
          <a:p>
            <a:endParaRPr lang="fi-FI" sz="2000" dirty="0"/>
          </a:p>
          <a:p>
            <a:r>
              <a:rPr lang="fi-FI" sz="2000" dirty="0"/>
              <a:t>Elimistö tarvitsee perusinsuliinia aterioiden välillä ja yöllä maksan sokerintuotannon ja rasva-aineenvaihdunnan säätelyyn. Syömisen yhteydessä tarvitaan ateriainsuliinia aterian aiheuttaman verensokerin nousun estämiseksi ja jotta elimistö pystyy hyödyntämään ruuasta tulevat ravintoaineet eli polttamaan ne energiaksi tai varastoimaan ne. Jos verensokeri nousee tilapäisesti, nousu pitäisi korjata annostelemalla lisää pikainsuliinia erityisesti aterian yhteydessä.</a:t>
            </a:r>
          </a:p>
          <a:p>
            <a:endParaRPr lang="fi-FI" sz="2000" dirty="0"/>
          </a:p>
          <a:p>
            <a:r>
              <a:rPr lang="fi-FI" sz="2000" dirty="0"/>
              <a:t>Tavoitteena on, että diabetesta sairastava oppii itse muuttamaan insuliiniannoksiaan päivärytmin, ruokailun, stressin, liikunnan ja verensokerinmittausten perusteella. Tarkoituksena on, että jokainen voi syödä oman tarpeensa ja mieltymystensä mukaan, kunhan kiinnittää sokeritasapainon ohella huomiota myös painonhallintaan ja sydämen terveyttä edistäviin ruokatottumuksiin.</a:t>
            </a:r>
          </a:p>
        </p:txBody>
      </p:sp>
    </p:spTree>
    <p:extLst>
      <p:ext uri="{BB962C8B-B14F-4D97-AF65-F5344CB8AC3E}">
        <p14:creationId xmlns:p14="http://schemas.microsoft.com/office/powerpoint/2010/main" val="3210731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1">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3C5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Kuva 6">
            <a:extLst>
              <a:ext uri="{FF2B5EF4-FFF2-40B4-BE49-F238E27FC236}">
                <a16:creationId xmlns:a16="http://schemas.microsoft.com/office/drawing/2014/main" id="{6A9E328D-7F5B-4282-9E8C-F2C464590704}"/>
              </a:ext>
            </a:extLst>
          </p:cNvPr>
          <p:cNvPicPr>
            <a:picLocks noChangeAspect="1"/>
          </p:cNvPicPr>
          <p:nvPr/>
        </p:nvPicPr>
        <p:blipFill>
          <a:blip r:embed="rId2"/>
          <a:stretch>
            <a:fillRect/>
          </a:stretch>
        </p:blipFill>
        <p:spPr>
          <a:xfrm>
            <a:off x="848751" y="803049"/>
            <a:ext cx="2938505" cy="2470743"/>
          </a:xfrm>
          <a:prstGeom prst="rect">
            <a:avLst/>
          </a:prstGeom>
        </p:spPr>
      </p:pic>
      <p:pic>
        <p:nvPicPr>
          <p:cNvPr id="5" name="Kuva 4">
            <a:extLst>
              <a:ext uri="{FF2B5EF4-FFF2-40B4-BE49-F238E27FC236}">
                <a16:creationId xmlns:a16="http://schemas.microsoft.com/office/drawing/2014/main" id="{1B7D953F-1B9E-4B74-A389-876D20810616}"/>
              </a:ext>
            </a:extLst>
          </p:cNvPr>
          <p:cNvPicPr>
            <a:picLocks noChangeAspect="1"/>
          </p:cNvPicPr>
          <p:nvPr/>
        </p:nvPicPr>
        <p:blipFill>
          <a:blip r:embed="rId3"/>
          <a:stretch>
            <a:fillRect/>
          </a:stretch>
        </p:blipFill>
        <p:spPr>
          <a:xfrm>
            <a:off x="804672" y="3749263"/>
            <a:ext cx="3026663" cy="1862561"/>
          </a:xfrm>
          <a:prstGeom prst="rect">
            <a:avLst/>
          </a:prstGeom>
          <a:effectLst/>
        </p:spPr>
      </p:pic>
      <p:sp>
        <p:nvSpPr>
          <p:cNvPr id="3" name="Sisällön paikkamerkki 2">
            <a:extLst>
              <a:ext uri="{FF2B5EF4-FFF2-40B4-BE49-F238E27FC236}">
                <a16:creationId xmlns:a16="http://schemas.microsoft.com/office/drawing/2014/main" id="{62108505-EB42-45E4-8D3E-E8B4B99E1DB3}"/>
              </a:ext>
            </a:extLst>
          </p:cNvPr>
          <p:cNvSpPr>
            <a:spLocks noGrp="1"/>
          </p:cNvSpPr>
          <p:nvPr>
            <p:ph idx="1"/>
          </p:nvPr>
        </p:nvSpPr>
        <p:spPr>
          <a:xfrm>
            <a:off x="5116880" y="2438400"/>
            <a:ext cx="6422848" cy="3785419"/>
          </a:xfrm>
        </p:spPr>
        <p:txBody>
          <a:bodyPr>
            <a:normAutofit/>
          </a:bodyPr>
          <a:lstStyle/>
          <a:p>
            <a:r>
              <a:rPr lang="fi-FI" sz="1900" dirty="0"/>
              <a:t>Koska insuliinihoidolla jäljitellään terveen haiman toimintaa, tarvitaan sekä </a:t>
            </a:r>
            <a:r>
              <a:rPr lang="fi-FI" sz="1900" dirty="0" err="1"/>
              <a:t>perusinsulinisaatio</a:t>
            </a:r>
            <a:r>
              <a:rPr lang="fi-FI" sz="1900" dirty="0"/>
              <a:t> ja </a:t>
            </a:r>
            <a:r>
              <a:rPr lang="fi-FI" sz="1900" dirty="0" err="1"/>
              <a:t>ateriainsulinisaatio</a:t>
            </a:r>
            <a:r>
              <a:rPr lang="fi-FI" sz="1900" dirty="0"/>
              <a:t> joko monipistos- tai insuliinipumppuhoidolla</a:t>
            </a:r>
          </a:p>
          <a:p>
            <a:endParaRPr lang="fi-FI" sz="1900" dirty="0"/>
          </a:p>
          <a:p>
            <a:r>
              <a:rPr lang="fi-FI" sz="1900" dirty="0"/>
              <a:t>Monipistoshoito = perusinsuliini (pitkävaikutteinen insuliini) + ateriainsuliini (pikainsuliini)</a:t>
            </a:r>
          </a:p>
          <a:p>
            <a:r>
              <a:rPr lang="fi-FI" sz="1900" dirty="0"/>
              <a:t>Insuliinipumppuhoito = pikainsuliinilla sekä perus- että ateriainsuliini</a:t>
            </a:r>
          </a:p>
        </p:txBody>
      </p:sp>
    </p:spTree>
    <p:extLst>
      <p:ext uri="{BB962C8B-B14F-4D97-AF65-F5344CB8AC3E}">
        <p14:creationId xmlns:p14="http://schemas.microsoft.com/office/powerpoint/2010/main" val="275903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E1024C-D2A9-4CFE-80F3-FF61263FF5CC}"/>
              </a:ext>
            </a:extLst>
          </p:cNvPr>
          <p:cNvSpPr>
            <a:spLocks noGrp="1"/>
          </p:cNvSpPr>
          <p:nvPr>
            <p:ph type="title"/>
          </p:nvPr>
        </p:nvSpPr>
        <p:spPr>
          <a:xfrm>
            <a:off x="838200" y="126165"/>
            <a:ext cx="10515600" cy="1564523"/>
          </a:xfrm>
        </p:spPr>
        <p:txBody>
          <a:bodyPr/>
          <a:lstStyle/>
          <a:p>
            <a:r>
              <a:rPr lang="fi-FI" dirty="0"/>
              <a:t>		Pitkävaikutteiset insuliinit 						(=perusinsuliinit)</a:t>
            </a:r>
          </a:p>
        </p:txBody>
      </p:sp>
      <p:sp>
        <p:nvSpPr>
          <p:cNvPr id="3" name="Sisällön paikkamerkki 2">
            <a:extLst>
              <a:ext uri="{FF2B5EF4-FFF2-40B4-BE49-F238E27FC236}">
                <a16:creationId xmlns:a16="http://schemas.microsoft.com/office/drawing/2014/main" id="{A2F4214B-8F8D-4DF3-AE73-1F741AFF7182}"/>
              </a:ext>
            </a:extLst>
          </p:cNvPr>
          <p:cNvSpPr>
            <a:spLocks noGrp="1"/>
          </p:cNvSpPr>
          <p:nvPr>
            <p:ph idx="1"/>
          </p:nvPr>
        </p:nvSpPr>
        <p:spPr>
          <a:xfrm>
            <a:off x="838200" y="1451728"/>
            <a:ext cx="10515600" cy="4725235"/>
          </a:xfrm>
        </p:spPr>
        <p:txBody>
          <a:bodyPr>
            <a:normAutofit/>
          </a:bodyPr>
          <a:lstStyle/>
          <a:p>
            <a:r>
              <a:rPr lang="fi-FI" sz="2400" dirty="0" err="1"/>
              <a:t>detemirinsuliini</a:t>
            </a:r>
            <a:r>
              <a:rPr lang="fi-FI" sz="2400" dirty="0"/>
              <a:t> 100 </a:t>
            </a:r>
            <a:r>
              <a:rPr lang="fi-FI" sz="2400" dirty="0" err="1"/>
              <a:t>ky</a:t>
            </a:r>
            <a:r>
              <a:rPr lang="fi-FI" sz="2400" dirty="0"/>
              <a:t>/ml (kauppanimi </a:t>
            </a:r>
            <a:r>
              <a:rPr lang="fi-FI" sz="2400" dirty="0" err="1"/>
              <a:t>Levemir</a:t>
            </a:r>
            <a:r>
              <a:rPr lang="fi-FI" sz="2400" dirty="0"/>
              <a:t>)</a:t>
            </a:r>
          </a:p>
          <a:p>
            <a:r>
              <a:rPr lang="fi-FI" sz="2400" dirty="0" err="1"/>
              <a:t>glargiini</a:t>
            </a:r>
            <a:r>
              <a:rPr lang="fi-FI" sz="2400" dirty="0"/>
              <a:t>-insuliini 100 yks/ml (kauppanimet </a:t>
            </a:r>
            <a:r>
              <a:rPr lang="fi-FI" sz="2400" dirty="0" err="1"/>
              <a:t>Abasaglar</a:t>
            </a:r>
            <a:r>
              <a:rPr lang="fi-FI" sz="2400" dirty="0"/>
              <a:t> ja </a:t>
            </a:r>
            <a:r>
              <a:rPr lang="fi-FI" sz="2400" dirty="0" err="1"/>
              <a:t>Lantus</a:t>
            </a:r>
            <a:r>
              <a:rPr lang="fi-FI" sz="2400" dirty="0"/>
              <a:t>)</a:t>
            </a:r>
          </a:p>
          <a:p>
            <a:r>
              <a:rPr lang="fi-FI" sz="2400" dirty="0" err="1"/>
              <a:t>glargiini</a:t>
            </a:r>
            <a:r>
              <a:rPr lang="fi-FI" sz="2400" dirty="0"/>
              <a:t>-insuliini 300 yks/ml (kauppanimi </a:t>
            </a:r>
            <a:r>
              <a:rPr lang="fi-FI" sz="2400" dirty="0" err="1"/>
              <a:t>Toujeo</a:t>
            </a:r>
            <a:r>
              <a:rPr lang="fi-FI" sz="2400" dirty="0"/>
              <a:t>)</a:t>
            </a:r>
          </a:p>
          <a:p>
            <a:r>
              <a:rPr lang="fi-FI" sz="2400" dirty="0" err="1"/>
              <a:t>degludekinsuliini</a:t>
            </a:r>
            <a:r>
              <a:rPr lang="fi-FI" sz="2400" dirty="0"/>
              <a:t> 100 yks/ml ja 200 yks/ml (kauppanimi </a:t>
            </a:r>
            <a:r>
              <a:rPr lang="fi-FI" sz="2400" dirty="0" err="1"/>
              <a:t>Tresiba</a:t>
            </a:r>
            <a:r>
              <a:rPr lang="fi-FI" sz="2400" dirty="0"/>
              <a:t>)</a:t>
            </a:r>
          </a:p>
          <a:p>
            <a:r>
              <a:rPr lang="fi-FI" sz="2400" dirty="0"/>
              <a:t>NPH-insuliinit 100 yks/ml (kauppanimet </a:t>
            </a:r>
            <a:r>
              <a:rPr lang="fi-FI" sz="2400" dirty="0" err="1"/>
              <a:t>Protaphane</a:t>
            </a:r>
            <a:r>
              <a:rPr lang="fi-FI" sz="2400" dirty="0"/>
              <a:t>, </a:t>
            </a:r>
            <a:r>
              <a:rPr lang="fi-FI" sz="2400" dirty="0" err="1"/>
              <a:t>Humulin</a:t>
            </a:r>
            <a:r>
              <a:rPr lang="fi-FI" sz="2400" dirty="0"/>
              <a:t> NPH ja </a:t>
            </a:r>
            <a:r>
              <a:rPr lang="fi-FI" sz="2400" dirty="0" err="1"/>
              <a:t>Insuman</a:t>
            </a:r>
            <a:r>
              <a:rPr lang="fi-FI" sz="2400" dirty="0"/>
              <a:t>).</a:t>
            </a:r>
          </a:p>
          <a:p>
            <a:endParaRPr lang="fi-FI" sz="2400" dirty="0"/>
          </a:p>
          <a:p>
            <a:r>
              <a:rPr lang="fi-FI" sz="2400" dirty="0"/>
              <a:t>Pitkävaikutteisten insuliinien vaikutusajat ja -tavat eroavat toisistaan.</a:t>
            </a:r>
          </a:p>
          <a:p>
            <a:endParaRPr lang="fi-FI" sz="2400" dirty="0"/>
          </a:p>
        </p:txBody>
      </p:sp>
      <p:pic>
        <p:nvPicPr>
          <p:cNvPr id="5" name="Kuva 4">
            <a:extLst>
              <a:ext uri="{FF2B5EF4-FFF2-40B4-BE49-F238E27FC236}">
                <a16:creationId xmlns:a16="http://schemas.microsoft.com/office/drawing/2014/main" id="{5798E2EB-B819-4F33-B255-F4CB7A7B20A1}"/>
              </a:ext>
            </a:extLst>
          </p:cNvPr>
          <p:cNvPicPr>
            <a:picLocks noChangeAspect="1"/>
          </p:cNvPicPr>
          <p:nvPr/>
        </p:nvPicPr>
        <p:blipFill>
          <a:blip r:embed="rId2"/>
          <a:stretch>
            <a:fillRect/>
          </a:stretch>
        </p:blipFill>
        <p:spPr>
          <a:xfrm>
            <a:off x="1253715" y="4714875"/>
            <a:ext cx="2143125" cy="2143125"/>
          </a:xfrm>
          <a:prstGeom prst="rect">
            <a:avLst/>
          </a:prstGeom>
        </p:spPr>
      </p:pic>
      <p:pic>
        <p:nvPicPr>
          <p:cNvPr id="7" name="Kuva 6">
            <a:extLst>
              <a:ext uri="{FF2B5EF4-FFF2-40B4-BE49-F238E27FC236}">
                <a16:creationId xmlns:a16="http://schemas.microsoft.com/office/drawing/2014/main" id="{69A3DE73-7828-498A-8C07-F062BEA2410A}"/>
              </a:ext>
            </a:extLst>
          </p:cNvPr>
          <p:cNvPicPr>
            <a:picLocks noChangeAspect="1"/>
          </p:cNvPicPr>
          <p:nvPr/>
        </p:nvPicPr>
        <p:blipFill>
          <a:blip r:embed="rId3"/>
          <a:stretch>
            <a:fillRect/>
          </a:stretch>
        </p:blipFill>
        <p:spPr>
          <a:xfrm>
            <a:off x="3733293" y="4714875"/>
            <a:ext cx="3305175" cy="1381125"/>
          </a:xfrm>
          <a:prstGeom prst="rect">
            <a:avLst/>
          </a:prstGeom>
        </p:spPr>
      </p:pic>
      <p:pic>
        <p:nvPicPr>
          <p:cNvPr id="9" name="Kuva 8">
            <a:extLst>
              <a:ext uri="{FF2B5EF4-FFF2-40B4-BE49-F238E27FC236}">
                <a16:creationId xmlns:a16="http://schemas.microsoft.com/office/drawing/2014/main" id="{36DB73D5-7EA3-422A-AB61-087503C6E5AB}"/>
              </a:ext>
            </a:extLst>
          </p:cNvPr>
          <p:cNvPicPr>
            <a:picLocks noChangeAspect="1"/>
          </p:cNvPicPr>
          <p:nvPr/>
        </p:nvPicPr>
        <p:blipFill>
          <a:blip r:embed="rId4"/>
          <a:stretch>
            <a:fillRect/>
          </a:stretch>
        </p:blipFill>
        <p:spPr>
          <a:xfrm>
            <a:off x="8025990" y="4492558"/>
            <a:ext cx="3743325" cy="1219200"/>
          </a:xfrm>
          <a:prstGeom prst="rect">
            <a:avLst/>
          </a:prstGeom>
        </p:spPr>
      </p:pic>
      <p:pic>
        <p:nvPicPr>
          <p:cNvPr id="11" name="Kuva 10">
            <a:extLst>
              <a:ext uri="{FF2B5EF4-FFF2-40B4-BE49-F238E27FC236}">
                <a16:creationId xmlns:a16="http://schemas.microsoft.com/office/drawing/2014/main" id="{27112CC4-89A6-44C6-AAFC-AB7FCCE4F4FB}"/>
              </a:ext>
            </a:extLst>
          </p:cNvPr>
          <p:cNvPicPr>
            <a:picLocks noChangeAspect="1"/>
          </p:cNvPicPr>
          <p:nvPr/>
        </p:nvPicPr>
        <p:blipFill>
          <a:blip r:embed="rId5"/>
          <a:stretch>
            <a:fillRect/>
          </a:stretch>
        </p:blipFill>
        <p:spPr>
          <a:xfrm>
            <a:off x="7374921" y="5406272"/>
            <a:ext cx="3305176" cy="1325563"/>
          </a:xfrm>
          <a:prstGeom prst="rect">
            <a:avLst/>
          </a:prstGeom>
        </p:spPr>
      </p:pic>
    </p:spTree>
    <p:extLst>
      <p:ext uri="{BB962C8B-B14F-4D97-AF65-F5344CB8AC3E}">
        <p14:creationId xmlns:p14="http://schemas.microsoft.com/office/powerpoint/2010/main" val="3906725598"/>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TotalTime>
  <Words>1670</Words>
  <Application>Microsoft Office PowerPoint</Application>
  <PresentationFormat>Laajakuva</PresentationFormat>
  <Paragraphs>174</Paragraphs>
  <Slides>27</Slides>
  <Notes>1</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27</vt:i4>
      </vt:variant>
    </vt:vector>
  </HeadingPairs>
  <TitlesOfParts>
    <vt:vector size="32" baseType="lpstr">
      <vt:lpstr>Arial</vt:lpstr>
      <vt:lpstr>Calibri</vt:lpstr>
      <vt:lpstr>Calibri Light</vt:lpstr>
      <vt:lpstr>Wingdings</vt:lpstr>
      <vt:lpstr>Office-teema</vt:lpstr>
      <vt:lpstr>DIABETES Insuliinihoito</vt:lpstr>
      <vt:lpstr>INSULIINI - elintärkeä hormoni</vt:lpstr>
      <vt:lpstr>PowerPoint-esitys</vt:lpstr>
      <vt:lpstr>PowerPoint-esitys</vt:lpstr>
      <vt:lpstr>Insuliinin ainutlaatuinen tehtävä</vt:lpstr>
      <vt:lpstr>Insuliininpuutos</vt:lpstr>
      <vt:lpstr>Insuliinihoito</vt:lpstr>
      <vt:lpstr>PowerPoint-esitys</vt:lpstr>
      <vt:lpstr>  Pitkävaikutteiset insuliinit       (=perusinsuliinit)</vt:lpstr>
      <vt:lpstr>  Pikavaikutteiset insuliinit    (=ateriainsuliinit)</vt:lpstr>
      <vt:lpstr>   Insuliinin annostelu</vt:lpstr>
      <vt:lpstr>     Aikuisen ateriainsuliinin tarve</vt:lpstr>
      <vt:lpstr>PowerPoint-esitys</vt:lpstr>
      <vt:lpstr>PowerPoint-esitys</vt:lpstr>
      <vt:lpstr>      Verensokerin      tavoitearvot</vt:lpstr>
      <vt:lpstr>  Insuliinin säilyttäminen</vt:lpstr>
      <vt:lpstr>  Insuliinin annosteluvälineet</vt:lpstr>
      <vt:lpstr>PowerPoint-esitys</vt:lpstr>
      <vt:lpstr>PowerPoint-esitys</vt:lpstr>
      <vt:lpstr>  Insuliinin pistopaikat https://www.terveyskyla.fi/diabetestalo/omahoito/insuliinihoito/pist%C3%A4minen-ja-pistopaikat/pistospaikat-ja-insuliinin-imeytyminen </vt:lpstr>
      <vt:lpstr>  Insuliinin pistäminen</vt:lpstr>
      <vt:lpstr>PowerPoint-esitys</vt:lpstr>
      <vt:lpstr>PowerPoint-esitys</vt:lpstr>
      <vt:lpstr>PowerPoint-esitys</vt:lpstr>
      <vt:lpstr>HYPOGLYKEMIA</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DIABETES Insuliinihoito</dc:title>
  <dc:creator>Johanna Puttonen</dc:creator>
  <cp:lastModifiedBy>Johanna Puttonen</cp:lastModifiedBy>
  <cp:revision>3</cp:revision>
  <dcterms:created xsi:type="dcterms:W3CDTF">2020-09-11T14:02:26Z</dcterms:created>
  <dcterms:modified xsi:type="dcterms:W3CDTF">2021-02-05T13:14:53Z</dcterms:modified>
</cp:coreProperties>
</file>