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9" r:id="rId11"/>
    <p:sldId id="270" r:id="rId12"/>
    <p:sldId id="271" r:id="rId13"/>
    <p:sldId id="272" r:id="rId14"/>
    <p:sldId id="273" r:id="rId15"/>
    <p:sldId id="265" r:id="rId16"/>
    <p:sldId id="274" r:id="rId17"/>
    <p:sldId id="275" r:id="rId18"/>
    <p:sldId id="276" r:id="rId19"/>
    <p:sldId id="277" r:id="rId20"/>
    <p:sldId id="278" r:id="rId21"/>
    <p:sldId id="266" r:id="rId22"/>
    <p:sldId id="279" r:id="rId23"/>
    <p:sldId id="280" r:id="rId24"/>
    <p:sldId id="281" r:id="rId25"/>
    <p:sldId id="282" r:id="rId26"/>
    <p:sldId id="283" r:id="rId27"/>
    <p:sldId id="284" r:id="rId28"/>
    <p:sldId id="267" r:id="rId29"/>
    <p:sldId id="285" r:id="rId30"/>
    <p:sldId id="286" r:id="rId31"/>
    <p:sldId id="287" r:id="rId32"/>
    <p:sldId id="288" r:id="rId33"/>
    <p:sldId id="289" r:id="rId34"/>
    <p:sldId id="290" r:id="rId35"/>
    <p:sldId id="268" r:id="rId36"/>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387" y="3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fi-FI"/>
              <a:t>Muokkaa perustyyl. napsautt.</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D672AF66-0BE7-423D-A1D1-0E9F1936AD3A}" type="datetimeFigureOut">
              <a:rPr lang="fi-FI" smtClean="0"/>
              <a:pPr/>
              <a:t>4.1.2021</a:t>
            </a:fld>
            <a:endParaRPr lang="fi-FI"/>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fi-FI"/>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48F91F16-78E2-4C6D-9D0C-86236917104C}" type="slidenum">
              <a:rPr lang="fi-FI" smtClean="0"/>
              <a:pPr/>
              <a:t>‹#›</a:t>
            </a:fld>
            <a:endParaRPr lang="fi-FI"/>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p:txBody>
          <a:bodyPr/>
          <a:lstStyle/>
          <a:p>
            <a:fld id="{D672AF66-0BE7-423D-A1D1-0E9F1936AD3A}" type="datetimeFigureOut">
              <a:rPr lang="fi-FI" smtClean="0"/>
              <a:pPr/>
              <a:t>4.1.2021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8F91F16-78E2-4C6D-9D0C-86236917104C}" type="slidenum">
              <a:rPr lang="fi-FI" smtClean="0"/>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fi-FI"/>
              <a:t>Muokkaa perustyyl. napsautt.</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p:txBody>
          <a:bodyPr/>
          <a:lstStyle/>
          <a:p>
            <a:fld id="{D672AF66-0BE7-423D-A1D1-0E9F1936AD3A}" type="datetimeFigureOut">
              <a:rPr lang="fi-FI" smtClean="0"/>
              <a:pPr/>
              <a:t>4.1.2021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8F91F16-78E2-4C6D-9D0C-86236917104C}"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D672AF66-0BE7-423D-A1D1-0E9F1936AD3A}" type="datetimeFigureOut">
              <a:rPr lang="fi-FI" smtClean="0"/>
              <a:pPr/>
              <a:t>4.1.2021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8F91F16-78E2-4C6D-9D0C-86236917104C}" type="slidenum">
              <a:rPr lang="fi-FI" smtClean="0"/>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fi-FI"/>
              <a:t>Muokkaa perustyyl. napsautt.</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D672AF66-0BE7-423D-A1D1-0E9F1936AD3A}" type="datetimeFigureOut">
              <a:rPr lang="fi-FI" smtClean="0"/>
              <a:pPr/>
              <a:t>4.1.2021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8F91F16-78E2-4C6D-9D0C-86236917104C}" type="slidenum">
              <a:rPr lang="fi-FI" smtClean="0"/>
              <a:pPr/>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a:p>
        </p:txBody>
      </p:sp>
      <p:sp>
        <p:nvSpPr>
          <p:cNvPr id="5" name="Date Placeholder 4"/>
          <p:cNvSpPr>
            <a:spLocks noGrp="1"/>
          </p:cNvSpPr>
          <p:nvPr>
            <p:ph type="dt" sz="half" idx="10"/>
          </p:nvPr>
        </p:nvSpPr>
        <p:spPr/>
        <p:txBody>
          <a:bodyPr/>
          <a:lstStyle/>
          <a:p>
            <a:fld id="{D672AF66-0BE7-423D-A1D1-0E9F1936AD3A}" type="datetimeFigureOut">
              <a:rPr lang="fi-FI" smtClean="0"/>
              <a:pPr/>
              <a:t>4.1.2021</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8F91F16-78E2-4C6D-9D0C-86236917104C}" type="slidenum">
              <a:rPr lang="fi-FI" smtClean="0"/>
              <a:pPr/>
              <a:t>‹#›</a:t>
            </a:fld>
            <a:endParaRPr lang="fi-FI"/>
          </a:p>
        </p:txBody>
      </p:sp>
      <p:sp>
        <p:nvSpPr>
          <p:cNvPr id="9" name="Content Placeholder 8"/>
          <p:cNvSpPr>
            <a:spLocks noGrp="1"/>
          </p:cNvSpPr>
          <p:nvPr>
            <p:ph sz="quarter" idx="13"/>
          </p:nvPr>
        </p:nvSpPr>
        <p:spPr>
          <a:xfrm>
            <a:off x="1042416" y="2313432"/>
            <a:ext cx="3419856" cy="349300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perustyyl. napsautt.</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D672AF66-0BE7-423D-A1D1-0E9F1936AD3A}" type="datetimeFigureOut">
              <a:rPr lang="fi-FI" smtClean="0"/>
              <a:pPr/>
              <a:t>4.1.2021</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48F91F16-78E2-4C6D-9D0C-86236917104C}" type="slidenum">
              <a:rPr lang="fi-FI" smtClean="0"/>
              <a:pPr/>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a:p>
        </p:txBody>
      </p:sp>
      <p:sp>
        <p:nvSpPr>
          <p:cNvPr id="3" name="Date Placeholder 2"/>
          <p:cNvSpPr>
            <a:spLocks noGrp="1"/>
          </p:cNvSpPr>
          <p:nvPr>
            <p:ph type="dt" sz="half" idx="10"/>
          </p:nvPr>
        </p:nvSpPr>
        <p:spPr/>
        <p:txBody>
          <a:bodyPr/>
          <a:lstStyle/>
          <a:p>
            <a:fld id="{D672AF66-0BE7-423D-A1D1-0E9F1936AD3A}" type="datetimeFigureOut">
              <a:rPr lang="fi-FI" smtClean="0"/>
              <a:pPr/>
              <a:t>4.1.2021</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48F91F16-78E2-4C6D-9D0C-86236917104C}" type="slidenum">
              <a:rPr lang="fi-FI" smtClean="0"/>
              <a:pPr/>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72AF66-0BE7-423D-A1D1-0E9F1936AD3A}" type="datetimeFigureOut">
              <a:rPr lang="fi-FI" smtClean="0"/>
              <a:pPr/>
              <a:t>4.1.2021</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48F91F16-78E2-4C6D-9D0C-86236917104C}" type="slidenum">
              <a:rPr lang="fi-FI" smtClean="0"/>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D672AF66-0BE7-423D-A1D1-0E9F1936AD3A}" type="datetimeFigureOut">
              <a:rPr lang="fi-FI" smtClean="0"/>
              <a:pPr/>
              <a:t>4.1.2021</a:t>
            </a:fld>
            <a:endParaRPr lang="fi-FI"/>
          </a:p>
        </p:txBody>
      </p:sp>
      <p:sp>
        <p:nvSpPr>
          <p:cNvPr id="7" name="Slide Number Placeholder 6"/>
          <p:cNvSpPr>
            <a:spLocks noGrp="1"/>
          </p:cNvSpPr>
          <p:nvPr>
            <p:ph type="sldNum" sz="quarter" idx="12"/>
          </p:nvPr>
        </p:nvSpPr>
        <p:spPr/>
        <p:txBody>
          <a:bodyPr/>
          <a:lstStyle/>
          <a:p>
            <a:fld id="{48F91F16-78E2-4C6D-9D0C-86236917104C}" type="slidenum">
              <a:rPr lang="fi-FI" smtClean="0"/>
              <a:pPr/>
              <a:t>‹#›</a:t>
            </a:fld>
            <a:endParaRPr lang="fi-FI"/>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fi-FI"/>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fi-FI"/>
              <a:t>Muokkaa perustyyl. napsautt.</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fi-FI"/>
              <a:t>Muokkaa perustyyl. napsautt.</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D672AF66-0BE7-423D-A1D1-0E9F1936AD3A}" type="datetimeFigureOut">
              <a:rPr lang="fi-FI" smtClean="0"/>
              <a:pPr/>
              <a:t>4.1.2021</a:t>
            </a:fld>
            <a:endParaRPr lang="fi-FI"/>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fi-FI"/>
          </a:p>
        </p:txBody>
      </p:sp>
      <p:sp>
        <p:nvSpPr>
          <p:cNvPr id="7" name="Slide Number Placeholder 6"/>
          <p:cNvSpPr>
            <a:spLocks noGrp="1"/>
          </p:cNvSpPr>
          <p:nvPr>
            <p:ph type="sldNum" sz="quarter" idx="12"/>
          </p:nvPr>
        </p:nvSpPr>
        <p:spPr/>
        <p:txBody>
          <a:bodyPr/>
          <a:lstStyle/>
          <a:p>
            <a:fld id="{48F91F16-78E2-4C6D-9D0C-86236917104C}" type="slidenum">
              <a:rPr lang="fi-FI" smtClean="0"/>
              <a:pPr/>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fi-FI"/>
              <a:t>Muokkaa perustyyl. napsautt.</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D672AF66-0BE7-423D-A1D1-0E9F1936AD3A}" type="datetimeFigureOut">
              <a:rPr lang="fi-FI" smtClean="0"/>
              <a:pPr/>
              <a:t>4.1.2021</a:t>
            </a:fld>
            <a:endParaRPr lang="fi-FI"/>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fi-FI"/>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48F91F16-78E2-4C6D-9D0C-86236917104C}" type="slidenum">
              <a:rPr lang="fi-FI" smtClean="0"/>
              <a:pPr/>
              <a:t>‹#›</a:t>
            </a:fld>
            <a:endParaRPr lang="fi-FI"/>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eksote.fi/Fi/Terveyspalvelut/Potilaillejaomaisille/Potilasohjeet/Documents/ULOSTEENSIIRTO%20JA%20KOTISIIVOUSOHJE.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rmAutofit fontScale="90000"/>
          </a:bodyPr>
          <a:lstStyle/>
          <a:p>
            <a:r>
              <a:rPr lang="fi-FI" dirty="0"/>
              <a:t>Hoitoon liittyvät infektiot</a:t>
            </a:r>
          </a:p>
        </p:txBody>
      </p:sp>
    </p:spTree>
    <p:extLst>
      <p:ext uri="{BB962C8B-B14F-4D97-AF65-F5344CB8AC3E}">
        <p14:creationId xmlns:p14="http://schemas.microsoft.com/office/powerpoint/2010/main" val="487409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043492" y="1772816"/>
            <a:ext cx="6777317" cy="4059813"/>
          </a:xfrm>
        </p:spPr>
        <p:txBody>
          <a:bodyPr>
            <a:normAutofit lnSpcReduction="10000"/>
          </a:bodyPr>
          <a:lstStyle/>
          <a:p>
            <a:r>
              <a:rPr lang="fi-FI" dirty="0"/>
              <a:t>Sairastuminen liittyy lähes aina edeltävään mikrobilääkehoitoon.</a:t>
            </a:r>
          </a:p>
          <a:p>
            <a:r>
              <a:rPr lang="fi-FI" dirty="0"/>
              <a:t>Vuodeosastoilla ja muissa hoitolaitoksissa tauti voi levitä myös potilaasta toiseen kosketustartuntana käsien välityksellä.</a:t>
            </a:r>
          </a:p>
          <a:p>
            <a:r>
              <a:rPr lang="fi-FI" dirty="0"/>
              <a:t>Tartunta saadaan bakteerin itiöistä, jotka säilyvät hengissä myös elimistön ulkopuolella erilaisilla pinnoilla. Pesemättömistä käsistä itiöt kulkeutuvat suun kautta suolistoon ja alkavat lisääntyä.</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043492" y="1916832"/>
            <a:ext cx="6777317" cy="3915797"/>
          </a:xfrm>
        </p:spPr>
        <p:txBody>
          <a:bodyPr>
            <a:normAutofit lnSpcReduction="10000"/>
          </a:bodyPr>
          <a:lstStyle/>
          <a:p>
            <a:r>
              <a:rPr lang="fi-FI" dirty="0"/>
              <a:t>Toksiinia tuottava C. </a:t>
            </a:r>
            <a:r>
              <a:rPr lang="fi-FI" dirty="0" err="1"/>
              <a:t>difficile</a:t>
            </a:r>
            <a:r>
              <a:rPr lang="fi-FI" dirty="0"/>
              <a:t> -bakteeri aiheuttaa vesiripulia, johon liittyy usein mahakipuja ja kuumeilua. Oireet alkavat mikrobilääkehoidon aikana tai joskus vasta sen loputtua. </a:t>
            </a:r>
          </a:p>
          <a:p>
            <a:r>
              <a:rPr lang="fi-FI" dirty="0"/>
              <a:t>Vakavin taudin muoto on </a:t>
            </a:r>
            <a:r>
              <a:rPr lang="fi-FI" dirty="0" err="1"/>
              <a:t>pseudomembranoottinen</a:t>
            </a:r>
            <a:r>
              <a:rPr lang="fi-FI" dirty="0"/>
              <a:t> </a:t>
            </a:r>
            <a:r>
              <a:rPr lang="fi-FI" dirty="0" err="1"/>
              <a:t>enterokoliitti</a:t>
            </a:r>
            <a:r>
              <a:rPr lang="fi-FI" dirty="0"/>
              <a:t>, jossa suolta tähystettäessä nähdään suolen seinämässä </a:t>
            </a:r>
            <a:r>
              <a:rPr lang="fi-FI" dirty="0" err="1"/>
              <a:t>katteisia</a:t>
            </a:r>
            <a:r>
              <a:rPr lang="fi-FI" dirty="0"/>
              <a:t>, tulehtuneita alueita. Vakava taudinmuoto voi olla henkeä uhkaava.</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r>
              <a:rPr lang="fi-FI" dirty="0"/>
              <a:t>Edeltävä mikrobilääkehoito </a:t>
            </a:r>
            <a:r>
              <a:rPr lang="fi-FI" dirty="0" err="1"/>
              <a:t>ripuloivalla</a:t>
            </a:r>
            <a:r>
              <a:rPr lang="fi-FI" dirty="0"/>
              <a:t> potilaalla herättää yleensä tautiepäilyn. Diagnoosi tehdään osoittamalla ripuliulostenäytteestä </a:t>
            </a:r>
            <a:r>
              <a:rPr lang="fi-FI" i="1" dirty="0"/>
              <a:t>C. </a:t>
            </a:r>
            <a:r>
              <a:rPr lang="fi-FI" i="1" dirty="0" err="1"/>
              <a:t>difficile</a:t>
            </a:r>
            <a:r>
              <a:rPr lang="fi-FI" dirty="0"/>
              <a:t> -bakteerin tuottamia toksiineja tai viljelemällä toksiinia tuottava</a:t>
            </a:r>
            <a:r>
              <a:rPr lang="fi-FI" i="1" dirty="0"/>
              <a:t> C. </a:t>
            </a:r>
            <a:r>
              <a:rPr lang="fi-FI" i="1" dirty="0" err="1"/>
              <a:t>difficile</a:t>
            </a:r>
            <a:r>
              <a:rPr lang="fi-FI" dirty="0"/>
              <a:t> - bakteerikanta. Pelkkä positiivinen löydös oireettomalla potilaalla ei vaadi hoitoa.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043492" y="1556792"/>
            <a:ext cx="6777317" cy="4275837"/>
          </a:xfrm>
        </p:spPr>
        <p:txBody>
          <a:bodyPr>
            <a:normAutofit fontScale="85000" lnSpcReduction="10000"/>
          </a:bodyPr>
          <a:lstStyle/>
          <a:p>
            <a:r>
              <a:rPr lang="fi-FI" dirty="0"/>
              <a:t>Lievässä, kuumeettomassa ripulissa hoidoksi riittää usein mikrobilääkehoidon lopettaminen. </a:t>
            </a:r>
          </a:p>
          <a:p>
            <a:r>
              <a:rPr lang="fi-FI" dirty="0"/>
              <a:t>Vaikeammin oireilevat ja kuumeilevat hoidetaan ensisijaisesti suun kautta annettavalla </a:t>
            </a:r>
            <a:r>
              <a:rPr lang="fi-FI" dirty="0" err="1"/>
              <a:t>metronidatsolilla</a:t>
            </a:r>
            <a:r>
              <a:rPr lang="fi-FI" dirty="0"/>
              <a:t>. </a:t>
            </a:r>
          </a:p>
          <a:p>
            <a:r>
              <a:rPr lang="fi-FI" dirty="0"/>
              <a:t>Riittävä nesteytys on tärkeää ja nestehoitoa voidaan joutua antamaan suonensisäisesti sairaalassa. </a:t>
            </a:r>
          </a:p>
          <a:p>
            <a:r>
              <a:rPr lang="fi-FI" dirty="0"/>
              <a:t>Vakavissa, henkeä uhkaavissa infektioissa voidaan joutua jopa paksusuolen poistoon leikkauksella.</a:t>
            </a:r>
          </a:p>
          <a:p>
            <a:r>
              <a:rPr lang="fi-FI" dirty="0"/>
              <a:t>Ulosteensiirto (</a:t>
            </a:r>
            <a:r>
              <a:rPr lang="fi-FI" dirty="0">
                <a:hlinkClick r:id="rId2"/>
              </a:rPr>
              <a:t>http://www.eksote.fi/Fi/Terveyspalvelut/Potilaillejaomaisille/Potilasohjeet/Documents/ULOSTEENSIIRTO%20JA%20KOTISIIVOUSOHJE.pdf</a:t>
            </a:r>
            <a:r>
              <a:rPr lang="fi-FI" dirty="0"/>
              <a:t>) </a:t>
            </a:r>
          </a:p>
          <a:p>
            <a:endParaRPr lang="fi-FI"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043492" y="980728"/>
            <a:ext cx="6777317" cy="4851901"/>
          </a:xfrm>
        </p:spPr>
        <p:txBody>
          <a:bodyPr>
            <a:normAutofit fontScale="85000" lnSpcReduction="20000"/>
          </a:bodyPr>
          <a:lstStyle/>
          <a:p>
            <a:r>
              <a:rPr lang="fi-FI" dirty="0"/>
              <a:t>Tarpeettomien mikrobilääkehoitojen välttäminen suojaa taudilta. Pitkät, toistuvat mikrobilääkekuurit ja korkea ikä lisäävät sairastumisen riskiä.</a:t>
            </a:r>
          </a:p>
          <a:p>
            <a:r>
              <a:rPr lang="fi-FI" dirty="0" err="1"/>
              <a:t>Käsihuuhteen</a:t>
            </a:r>
            <a:r>
              <a:rPr lang="fi-FI" dirty="0"/>
              <a:t> alkoholi ei tapa C. </a:t>
            </a:r>
            <a:r>
              <a:rPr lang="fi-FI" dirty="0" err="1"/>
              <a:t>difficile</a:t>
            </a:r>
            <a:r>
              <a:rPr lang="fi-FI" dirty="0"/>
              <a:t> -itiöitä ja siksi käsien pesu saippualla wc-käyntien jälkeen ja ennen ruokailua on tärkeää. </a:t>
            </a:r>
          </a:p>
          <a:p>
            <a:r>
              <a:rPr lang="fi-FI" dirty="0"/>
              <a:t>Hyvä käsihygienia on tärkeää ihmisestä toiseen tapahtuvan tartunnan ehkäisyssä. </a:t>
            </a:r>
          </a:p>
          <a:p>
            <a:r>
              <a:rPr lang="fi-FI" dirty="0" err="1"/>
              <a:t>Ripuloiva</a:t>
            </a:r>
            <a:r>
              <a:rPr lang="fi-FI" dirty="0"/>
              <a:t> potilas erittää runsaasti bakteeria ja sen itiöitä. Ripulipotilasta hoitavan henkilökunnan tulisi käyttää hoitotyössä suojakäsineitä. Käsineiden poisoton jälkeen kädet pestään vedellä ja saippualla sekä käytetään alkoholipohjaista </a:t>
            </a:r>
            <a:r>
              <a:rPr lang="fi-FI" dirty="0" err="1"/>
              <a:t>käsihuuhdetta</a:t>
            </a:r>
            <a:r>
              <a:rPr lang="fi-FI" dirty="0"/>
              <a:t>.</a:t>
            </a:r>
          </a:p>
          <a:p>
            <a:r>
              <a:rPr lang="fi-FI" dirty="0"/>
              <a:t>Potilaat hoidetaan mahdollisuuksien mukaan yhden hengen huoneissa kosketuseristyksessä. Eristys voidaan purkaa kahden oireettoman päivän kuluttua.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ESBL</a:t>
            </a:r>
          </a:p>
        </p:txBody>
      </p:sp>
      <p:sp>
        <p:nvSpPr>
          <p:cNvPr id="3" name="Sisällön paikkamerkki 2"/>
          <p:cNvSpPr>
            <a:spLocks noGrp="1"/>
          </p:cNvSpPr>
          <p:nvPr>
            <p:ph idx="1"/>
          </p:nvPr>
        </p:nvSpPr>
        <p:spPr/>
        <p:txBody>
          <a:bodyPr>
            <a:normAutofit fontScale="92500" lnSpcReduction="20000"/>
          </a:bodyPr>
          <a:lstStyle/>
          <a:p>
            <a:r>
              <a:rPr lang="fi-FI" dirty="0"/>
              <a:t>ESBL on bakteerin hankkima ominaisuus. Bakteerit, joilla voi olla </a:t>
            </a:r>
            <a:r>
              <a:rPr lang="fi-FI" dirty="0" err="1"/>
              <a:t>ESBL-ominaisuus</a:t>
            </a:r>
            <a:r>
              <a:rPr lang="fi-FI" dirty="0"/>
              <a:t>, ovat esim. </a:t>
            </a:r>
            <a:r>
              <a:rPr lang="fi-FI" dirty="0" err="1"/>
              <a:t>Escherischia</a:t>
            </a:r>
            <a:r>
              <a:rPr lang="fi-FI" dirty="0"/>
              <a:t> </a:t>
            </a:r>
            <a:r>
              <a:rPr lang="fi-FI" dirty="0" err="1"/>
              <a:t>coli</a:t>
            </a:r>
            <a:r>
              <a:rPr lang="fi-FI" dirty="0"/>
              <a:t> ja </a:t>
            </a:r>
            <a:r>
              <a:rPr lang="fi-FI" dirty="0" err="1"/>
              <a:t>Klebsiella</a:t>
            </a:r>
            <a:r>
              <a:rPr lang="fi-FI" dirty="0"/>
              <a:t> </a:t>
            </a:r>
            <a:r>
              <a:rPr lang="fi-FI" dirty="0" err="1"/>
              <a:t>pneumoniae</a:t>
            </a:r>
            <a:r>
              <a:rPr lang="fi-FI" dirty="0"/>
              <a:t>. Näitä bakteereja löytyy kaikkien henkilöiden ulosteesta ja ne ovat tavallisia infektioiden aiheuttajia. </a:t>
            </a:r>
          </a:p>
          <a:p>
            <a:r>
              <a:rPr lang="fi-FI" dirty="0" err="1"/>
              <a:t>ESBL-ominaisuus</a:t>
            </a:r>
            <a:r>
              <a:rPr lang="fi-FI" dirty="0"/>
              <a:t> tekee bakteerin vastustuskykyiseksi tavallisesti hoidossa käytetyille antibiooteille. Näitä bakteereja kutsutaan </a:t>
            </a:r>
            <a:r>
              <a:rPr lang="fi-FI" dirty="0" err="1"/>
              <a:t>ESBL-bakteereiksi</a:t>
            </a:r>
            <a:r>
              <a:rPr lang="fi-FI" dirty="0"/>
              <a:t>, sillä ne tuottavat antibiootteja pilkkovia entsyymejä (</a:t>
            </a:r>
            <a:r>
              <a:rPr lang="fi-FI" dirty="0" err="1"/>
              <a:t>extended</a:t>
            </a:r>
            <a:r>
              <a:rPr lang="fi-FI" dirty="0"/>
              <a:t> </a:t>
            </a:r>
            <a:r>
              <a:rPr lang="fi-FI" dirty="0" err="1"/>
              <a:t>spectrum</a:t>
            </a:r>
            <a:r>
              <a:rPr lang="fi-FI" dirty="0"/>
              <a:t> </a:t>
            </a:r>
            <a:r>
              <a:rPr lang="fi-FI" dirty="0" err="1"/>
              <a:t>beta-lactamases</a:t>
            </a:r>
            <a:r>
              <a:rPr lang="fi-FI" dirty="0"/>
              <a:t>, ESBL).</a:t>
            </a:r>
          </a:p>
        </p:txBody>
      </p:sp>
    </p:spTree>
    <p:extLst>
      <p:ext uri="{BB962C8B-B14F-4D97-AF65-F5344CB8AC3E}">
        <p14:creationId xmlns:p14="http://schemas.microsoft.com/office/powerpoint/2010/main" val="19965385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r>
              <a:rPr lang="fi-FI" dirty="0"/>
              <a:t>Yleisin infektio on virtsatieinfektio. Muita infektioita ovat erilaiset vatsanalueen infektiot, kuten sappirakon tai umpilisäkkeen tulehdus ja keuhkoinfektiot.</a:t>
            </a:r>
          </a:p>
          <a:p>
            <a:r>
              <a:rPr lang="fi-FI" dirty="0"/>
              <a:t>Kun </a:t>
            </a:r>
            <a:r>
              <a:rPr lang="fi-FI" dirty="0" err="1"/>
              <a:t>ESBL-bakteeri</a:t>
            </a:r>
            <a:r>
              <a:rPr lang="fi-FI" dirty="0"/>
              <a:t> löytyy oireettoman henkilön suolistosta, on henkilö bakteerin kantaja. Infektio tarkoittaa sitä, että </a:t>
            </a:r>
            <a:r>
              <a:rPr lang="fi-FI" dirty="0" err="1"/>
              <a:t>ESBL-bakteeri</a:t>
            </a:r>
            <a:r>
              <a:rPr lang="fi-FI" dirty="0"/>
              <a:t> aiheuttaa henkilölle </a:t>
            </a:r>
            <a:r>
              <a:rPr lang="fi-FI" dirty="0" err="1"/>
              <a:t>oireisen</a:t>
            </a:r>
            <a:r>
              <a:rPr lang="fi-FI" dirty="0"/>
              <a:t> taudin.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043492" y="1700808"/>
            <a:ext cx="6777317" cy="4131821"/>
          </a:xfrm>
        </p:spPr>
        <p:txBody>
          <a:bodyPr>
            <a:normAutofit fontScale="92500" lnSpcReduction="20000"/>
          </a:bodyPr>
          <a:lstStyle/>
          <a:p>
            <a:r>
              <a:rPr lang="fi-FI" dirty="0" err="1"/>
              <a:t>ESBL-bakteeri</a:t>
            </a:r>
            <a:r>
              <a:rPr lang="fi-FI" dirty="0"/>
              <a:t> voi tarttua terveydenhoitolaitoksessa. Tavallisesti hoitajan tai lääkärin käsiin on tarttunut </a:t>
            </a:r>
            <a:r>
              <a:rPr lang="fi-FI" dirty="0" err="1"/>
              <a:t>ESBL-bakteeria</a:t>
            </a:r>
            <a:r>
              <a:rPr lang="fi-FI" dirty="0"/>
              <a:t> joko toisesta potilaasta tai hoitoympäristöstä. Hoitotoimenpiteen yhteydessä bakteeri tarttuu seuraavaan potilaaseen. Tämän kaltaisia tartuntoja pyritään sairaaloissa kaikin keinoin ehkäisemään. </a:t>
            </a:r>
          </a:p>
          <a:p>
            <a:r>
              <a:rPr lang="fi-FI" dirty="0" err="1"/>
              <a:t>ESBL-bakteeritartunnan</a:t>
            </a:r>
            <a:r>
              <a:rPr lang="fi-FI" dirty="0"/>
              <a:t> voi saada myös terveydenhuollon laitosten ulkopuolella ilman osoitettavaa syytä esim. ruoanvälityksellä tai matkaillessa maihin, joissa </a:t>
            </a:r>
            <a:r>
              <a:rPr lang="fi-FI" dirty="0" err="1"/>
              <a:t>ESBL-bakteerit</a:t>
            </a:r>
            <a:r>
              <a:rPr lang="fi-FI" dirty="0"/>
              <a:t> ovat yleisiä. Tästä syystä sairaaloissa ei voida aina tietää, kuka potilaista kantaa </a:t>
            </a:r>
            <a:r>
              <a:rPr lang="fi-FI" dirty="0" err="1"/>
              <a:t>ESBL-bakteeria</a:t>
            </a:r>
            <a:r>
              <a:rPr lang="fi-FI"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lnSpcReduction="10000"/>
          </a:bodyPr>
          <a:lstStyle/>
          <a:p>
            <a:r>
              <a:rPr lang="fi-FI" dirty="0"/>
              <a:t>Kaikkien </a:t>
            </a:r>
            <a:r>
              <a:rPr lang="fi-FI" dirty="0" err="1"/>
              <a:t>ESBL-bakteerin</a:t>
            </a:r>
            <a:r>
              <a:rPr lang="fi-FI" dirty="0"/>
              <a:t> aiheuttamien infektioiden hoitoon löytyy tehoava antibiootti. </a:t>
            </a:r>
          </a:p>
          <a:p>
            <a:r>
              <a:rPr lang="fi-FI" dirty="0" err="1"/>
              <a:t>ESBL-bakteerin</a:t>
            </a:r>
            <a:r>
              <a:rPr lang="fi-FI" dirty="0"/>
              <a:t> aiheuttamien infektioiden hoidossa käytetään eri antibiootteja kuin yleensä virtsatieinfektioita tai vatsan alueen infektioista hoidettaessa. </a:t>
            </a:r>
          </a:p>
          <a:p>
            <a:r>
              <a:rPr lang="fi-FI" dirty="0" err="1"/>
              <a:t>ESBL-bakteerin</a:t>
            </a:r>
            <a:r>
              <a:rPr lang="fi-FI" dirty="0"/>
              <a:t> oireettomat kantajat eivät tarvitse hoitoa.</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043492" y="1628800"/>
            <a:ext cx="6777317" cy="4203829"/>
          </a:xfrm>
        </p:spPr>
        <p:txBody>
          <a:bodyPr>
            <a:normAutofit fontScale="92500" lnSpcReduction="10000"/>
          </a:bodyPr>
          <a:lstStyle/>
          <a:p>
            <a:r>
              <a:rPr lang="fi-FI" dirty="0"/>
              <a:t>Sairaaloissa ja hoitolaitoksissa tartuntoja ehkäistään käsien desinfektiolla ja välineiden ja hoitoympäristön asianmukaisella puhdistamisella. </a:t>
            </a:r>
          </a:p>
          <a:p>
            <a:r>
              <a:rPr lang="fi-FI" dirty="0"/>
              <a:t>Joskus nämä toimet eivät riitä, vaan hoitohenkilökunta käyttää hoitotoimenpiteissä ja potilashuoneessa pidempiä aikoja ollessaan myös suojakäsineitä ja muuta suojavaatetusta.</a:t>
            </a:r>
          </a:p>
          <a:p>
            <a:r>
              <a:rPr lang="fi-FI" dirty="0"/>
              <a:t>Leviämisen ehkäisemiseksi potilas voidaan sijoittaa yhden hengen huoneeseen, jolloin puhutaan kosketuseristyksestä.</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043492" y="2348880"/>
            <a:ext cx="6777317" cy="3483749"/>
          </a:xfrm>
        </p:spPr>
        <p:txBody>
          <a:bodyPr/>
          <a:lstStyle/>
          <a:p>
            <a:r>
              <a:rPr lang="fi-FI" dirty="0"/>
              <a:t>Hoitoon liittyviä infektioita seurataan Suomessa valtakunnallisesti sairaalainfektio-ohjelman (SIRO) puitteissa</a:t>
            </a:r>
          </a:p>
          <a:p>
            <a:r>
              <a:rPr lang="fi-FI" dirty="0"/>
              <a:t>SIRO- seurannan tavoitteena on auttaa sairaaloita torjumaan hoitoon liittyviä infektioita</a:t>
            </a:r>
          </a:p>
        </p:txBody>
      </p:sp>
    </p:spTree>
    <p:extLst>
      <p:ext uri="{BB962C8B-B14F-4D97-AF65-F5344CB8AC3E}">
        <p14:creationId xmlns:p14="http://schemas.microsoft.com/office/powerpoint/2010/main" val="20650694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r>
              <a:rPr lang="fi-FI" dirty="0"/>
              <a:t>Sairaalainfektioiden torjunnasta vastaava henkilökunta päättää, koska </a:t>
            </a:r>
            <a:r>
              <a:rPr lang="fi-FI" dirty="0" err="1"/>
              <a:t>ESBL-potilaan</a:t>
            </a:r>
            <a:r>
              <a:rPr lang="fi-FI" dirty="0"/>
              <a:t> eristäminen on turvallista lopettaa. Yleensä eristys kestää koko hoitojakson ajan.</a:t>
            </a:r>
          </a:p>
          <a:p>
            <a:pPr>
              <a:buNone/>
            </a:pPr>
            <a:r>
              <a:rPr lang="fi-FI" dirty="0"/>
              <a:t>-&gt; yhteistyö hygieniahoitajan kanssa!</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MRSA</a:t>
            </a:r>
          </a:p>
        </p:txBody>
      </p:sp>
      <p:sp>
        <p:nvSpPr>
          <p:cNvPr id="3" name="Sisällön paikkamerkki 2"/>
          <p:cNvSpPr>
            <a:spLocks noGrp="1"/>
          </p:cNvSpPr>
          <p:nvPr>
            <p:ph idx="1"/>
          </p:nvPr>
        </p:nvSpPr>
        <p:spPr/>
        <p:txBody>
          <a:bodyPr>
            <a:normAutofit fontScale="85000" lnSpcReduction="10000"/>
          </a:bodyPr>
          <a:lstStyle/>
          <a:p>
            <a:r>
              <a:rPr lang="fi-FI" dirty="0" err="1"/>
              <a:t>Staphylococcus</a:t>
            </a:r>
            <a:r>
              <a:rPr lang="fi-FI" dirty="0"/>
              <a:t> </a:t>
            </a:r>
            <a:r>
              <a:rPr lang="fi-FI" dirty="0" err="1"/>
              <a:t>aureus</a:t>
            </a:r>
            <a:r>
              <a:rPr lang="fi-FI" dirty="0"/>
              <a:t> -bakteeri on yleinen bakteeri, jota löytyy terveiden henkilöiden iholta ja nenän limakalvolta. Usein sitä kutsutaan pelkästään stafylokokiksi.</a:t>
            </a:r>
          </a:p>
          <a:p>
            <a:r>
              <a:rPr lang="fi-FI" dirty="0"/>
              <a:t>Stafylokokki-infektioita hoidetaan yleensä penisilliinin sukuisilla antibiooteilla. Jotkut stafylokokit ovat kuitenkin kehittyneet vastustuskykyiseksi näille tavallisille stafylokokkiantibiooteille. </a:t>
            </a:r>
          </a:p>
          <a:p>
            <a:r>
              <a:rPr lang="fi-FI" dirty="0"/>
              <a:t>Antibiooteille vastustuskykyisiä stafylokokkeja kutsutaan </a:t>
            </a:r>
            <a:r>
              <a:rPr lang="fi-FI" dirty="0" err="1"/>
              <a:t>metisilliinille</a:t>
            </a:r>
            <a:r>
              <a:rPr lang="fi-FI" dirty="0"/>
              <a:t> resistenteiksi </a:t>
            </a:r>
            <a:r>
              <a:rPr lang="fi-FI" dirty="0" err="1"/>
              <a:t>Staphylococcus</a:t>
            </a:r>
            <a:r>
              <a:rPr lang="fi-FI" dirty="0"/>
              <a:t> </a:t>
            </a:r>
            <a:r>
              <a:rPr lang="fi-FI" dirty="0" err="1"/>
              <a:t>aureuksiksi</a:t>
            </a:r>
            <a:r>
              <a:rPr lang="fi-FI" dirty="0"/>
              <a:t> eli </a:t>
            </a:r>
            <a:r>
              <a:rPr lang="fi-FI" dirty="0" err="1"/>
              <a:t>MRSA:ksi</a:t>
            </a:r>
            <a:r>
              <a:rPr lang="fi-FI" dirty="0"/>
              <a:t>.</a:t>
            </a:r>
          </a:p>
        </p:txBody>
      </p:sp>
    </p:spTree>
    <p:extLst>
      <p:ext uri="{BB962C8B-B14F-4D97-AF65-F5344CB8AC3E}">
        <p14:creationId xmlns:p14="http://schemas.microsoft.com/office/powerpoint/2010/main" val="42271991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fontScale="92500" lnSpcReduction="10000"/>
          </a:bodyPr>
          <a:lstStyle/>
          <a:p>
            <a:r>
              <a:rPr lang="fi-FI" dirty="0"/>
              <a:t>Suurin osa stafylokokkien aiheuttamista infektioista on lieviä (märkänäppylät, paiseet ja muut ihoinfektiot) ja ne paranevat ilman antibiootteja.</a:t>
            </a:r>
          </a:p>
          <a:p>
            <a:r>
              <a:rPr lang="fi-FI" dirty="0"/>
              <a:t>Stafylokokki voi aiheuttaa myös vakavia infektioita (leikkaushaavainfektio, keuhkokuume) erityisesti sairaalapotilaille.</a:t>
            </a:r>
          </a:p>
          <a:p>
            <a:r>
              <a:rPr lang="fi-FI" dirty="0"/>
              <a:t>Koska MRSA on stafylokokki, se aiheuttaa samantyyppisiä infektioita kuin tavallinen stafylokokki.</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fontScale="92500" lnSpcReduction="20000"/>
          </a:bodyPr>
          <a:lstStyle/>
          <a:p>
            <a:r>
              <a:rPr lang="fi-FI" dirty="0" err="1"/>
              <a:t>Kantajuus</a:t>
            </a:r>
            <a:r>
              <a:rPr lang="fi-FI" dirty="0"/>
              <a:t> eli kolonisaatio tarkoittaa sitä, että stafylokokki on iholla tai limakalvolla aiheuttamatta oireista tautia. </a:t>
            </a:r>
          </a:p>
          <a:p>
            <a:r>
              <a:rPr lang="fi-FI" dirty="0"/>
              <a:t>Kullakin hetkellä noin 25−30 prosenttia ihmisistä kantaa stafylokokkibakteeria nenän limakalvolla. </a:t>
            </a:r>
          </a:p>
          <a:p>
            <a:r>
              <a:rPr lang="fi-FI" dirty="0"/>
              <a:t>Infektio tarkoittaa sitä, että stafylokokki aiheuttaa henkilölle </a:t>
            </a:r>
            <a:r>
              <a:rPr lang="fi-FI" dirty="0" err="1"/>
              <a:t>oireisen</a:t>
            </a:r>
            <a:r>
              <a:rPr lang="fi-FI" dirty="0"/>
              <a:t> taudin. </a:t>
            </a:r>
          </a:p>
          <a:p>
            <a:r>
              <a:rPr lang="fi-FI" dirty="0"/>
              <a:t>Tavallisen stafylokokin sijasta henkilö voi </a:t>
            </a:r>
            <a:r>
              <a:rPr lang="fi-FI" dirty="0" err="1"/>
              <a:t>kolonisoitua</a:t>
            </a:r>
            <a:r>
              <a:rPr lang="fi-FI" dirty="0"/>
              <a:t> </a:t>
            </a:r>
            <a:r>
              <a:rPr lang="fi-FI" dirty="0" err="1"/>
              <a:t>MRSA:lla</a:t>
            </a:r>
            <a:r>
              <a:rPr lang="fi-FI" dirty="0"/>
              <a:t> tai MRSA voi aiheuttaa </a:t>
            </a:r>
            <a:r>
              <a:rPr lang="fi-FI" dirty="0" err="1"/>
              <a:t>oireisen</a:t>
            </a:r>
            <a:r>
              <a:rPr lang="fi-FI" dirty="0"/>
              <a:t> infektion.</a:t>
            </a:r>
          </a:p>
          <a:p>
            <a:endParaRPr lang="fi-FI" dirty="0"/>
          </a:p>
          <a:p>
            <a:endParaRPr lang="fi-FI"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043492" y="1628800"/>
            <a:ext cx="6777317" cy="4203829"/>
          </a:xfrm>
        </p:spPr>
        <p:txBody>
          <a:bodyPr>
            <a:normAutofit fontScale="92500" lnSpcReduction="10000"/>
          </a:bodyPr>
          <a:lstStyle/>
          <a:p>
            <a:r>
              <a:rPr lang="fi-FI" dirty="0"/>
              <a:t>MRSA voi tarttua terveydenhoitolaitoksessa. Tavallisesti tämä tapahtuu siten, että joko toisesta potilaasta tai hoitoympäristöstä hoitajan tai lääkärin käsiin on tarttunut </a:t>
            </a:r>
            <a:r>
              <a:rPr lang="fi-FI" dirty="0" err="1"/>
              <a:t>MRSA-bakteeria</a:t>
            </a:r>
            <a:r>
              <a:rPr lang="fi-FI" dirty="0"/>
              <a:t>, joka hoitotoimenpiteen yhteydessä tarttuu seuraavaan potilaaseen. Tämän kaltaisia tartuntoja pyritään sairaaloissa kaikin keinoin ehkäisemään. </a:t>
            </a:r>
          </a:p>
          <a:p>
            <a:r>
              <a:rPr lang="fi-FI" dirty="0" err="1"/>
              <a:t>MRSA-tartunnan</a:t>
            </a:r>
            <a:r>
              <a:rPr lang="fi-FI" dirty="0"/>
              <a:t> voi saada myös terveydenhuollon laitosten ulkopuolella ilman selvää osoitettavaa syytä. Tästä syystä sairaaloissa ei voida aina tietää, kuka potilaista kantaa </a:t>
            </a:r>
            <a:r>
              <a:rPr lang="fi-FI" dirty="0" err="1"/>
              <a:t>MRSAta</a:t>
            </a:r>
            <a:r>
              <a:rPr lang="fi-FI" dirty="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lnSpcReduction="10000"/>
          </a:bodyPr>
          <a:lstStyle/>
          <a:p>
            <a:r>
              <a:rPr lang="fi-FI" dirty="0"/>
              <a:t>Kaikkien stafylokokki- ja </a:t>
            </a:r>
            <a:r>
              <a:rPr lang="fi-FI" dirty="0" err="1"/>
              <a:t>MRSA-infektioiden</a:t>
            </a:r>
            <a:r>
              <a:rPr lang="fi-FI" dirty="0"/>
              <a:t> hoitoon löytyy tehoava antibiootti. </a:t>
            </a:r>
          </a:p>
          <a:p>
            <a:r>
              <a:rPr lang="fi-FI" dirty="0" err="1"/>
              <a:t>MRSA-infektion</a:t>
            </a:r>
            <a:r>
              <a:rPr lang="fi-FI" dirty="0"/>
              <a:t> hoidossa käytetään eri antibiootteja kuin tavallisen stafylokokki-infektion hoidossa. </a:t>
            </a:r>
          </a:p>
          <a:p>
            <a:r>
              <a:rPr lang="fi-FI" dirty="0"/>
              <a:t>Monet stafylokokki-ihoinfektiot paranevat ilman antibiootteja. Stafylokokin tai </a:t>
            </a:r>
            <a:r>
              <a:rPr lang="fi-FI" dirty="0" err="1"/>
              <a:t>MRSA:n</a:t>
            </a:r>
            <a:r>
              <a:rPr lang="fi-FI" dirty="0"/>
              <a:t> oireettomat kantajat eivät tarvitse hoitoa.</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fontScale="92500" lnSpcReduction="20000"/>
          </a:bodyPr>
          <a:lstStyle/>
          <a:p>
            <a:r>
              <a:rPr lang="fi-FI" dirty="0"/>
              <a:t>Sairaaloissa ja hoitolaitoksissa tartuntoja ehkäistään käsien desinfektiolla ja välineiden ja hoitoympäristön asianmukaisella puhdistamisella. </a:t>
            </a:r>
          </a:p>
          <a:p>
            <a:r>
              <a:rPr lang="fi-FI" dirty="0"/>
              <a:t>Joskus nämä toimet eivät riitä, vaan hoitohenkilökunta käyttää hoitotoimenpiteissä ja potilashuoneessa pidempiä aikoja ollessaan myös suojakäsineitä ja muuta suojavaatetusta. </a:t>
            </a:r>
          </a:p>
          <a:p>
            <a:r>
              <a:rPr lang="fi-FI" dirty="0"/>
              <a:t>Leviämisen ehkäisemiseksi potilas voidaan sijoittaa yhden hengen huoneeseen, jolloin puhutaan kosketuseristyksestä.</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r>
              <a:rPr lang="fi-FI" dirty="0"/>
              <a:t>Sairaalainfektioiden torjunnasta vastaava henkilökunta päättää, koska </a:t>
            </a:r>
            <a:r>
              <a:rPr lang="fi-FI" dirty="0" err="1"/>
              <a:t>MRSA-potilaan</a:t>
            </a:r>
            <a:r>
              <a:rPr lang="fi-FI" dirty="0"/>
              <a:t> eristäminen on turvallista lopettaa. </a:t>
            </a:r>
          </a:p>
          <a:p>
            <a:r>
              <a:rPr lang="fi-FI" dirty="0"/>
              <a:t>Yleensä eristys kestää koko hoitojakson ajan.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VRE</a:t>
            </a:r>
          </a:p>
        </p:txBody>
      </p:sp>
      <p:sp>
        <p:nvSpPr>
          <p:cNvPr id="3" name="Sisällön paikkamerkki 2"/>
          <p:cNvSpPr>
            <a:spLocks noGrp="1"/>
          </p:cNvSpPr>
          <p:nvPr>
            <p:ph idx="1"/>
          </p:nvPr>
        </p:nvSpPr>
        <p:spPr/>
        <p:txBody>
          <a:bodyPr>
            <a:normAutofit lnSpcReduction="10000"/>
          </a:bodyPr>
          <a:lstStyle/>
          <a:p>
            <a:r>
              <a:rPr lang="fi-FI" dirty="0" err="1"/>
              <a:t>Enterokokit</a:t>
            </a:r>
            <a:r>
              <a:rPr lang="fi-FI" dirty="0"/>
              <a:t> ovat terveiden henkilöiden suoliston </a:t>
            </a:r>
            <a:r>
              <a:rPr lang="fi-FI" dirty="0" err="1"/>
              <a:t>mikrobistoon</a:t>
            </a:r>
            <a:r>
              <a:rPr lang="fi-FI" dirty="0"/>
              <a:t> kuuluvia bakteereita. Tavallisimmat </a:t>
            </a:r>
            <a:r>
              <a:rPr lang="fi-FI" dirty="0" err="1"/>
              <a:t>enterokokkilajit</a:t>
            </a:r>
            <a:r>
              <a:rPr lang="fi-FI" dirty="0"/>
              <a:t> ovat E. </a:t>
            </a:r>
            <a:r>
              <a:rPr lang="fi-FI" dirty="0" err="1"/>
              <a:t>faecalis</a:t>
            </a:r>
            <a:r>
              <a:rPr lang="fi-FI" dirty="0"/>
              <a:t> ja E. </a:t>
            </a:r>
            <a:r>
              <a:rPr lang="fi-FI" dirty="0" err="1"/>
              <a:t>faecium</a:t>
            </a:r>
            <a:r>
              <a:rPr lang="fi-FI" dirty="0"/>
              <a:t>.</a:t>
            </a:r>
          </a:p>
          <a:p>
            <a:r>
              <a:rPr lang="fi-FI" dirty="0" err="1"/>
              <a:t>Vankomysiini-antibiooottia</a:t>
            </a:r>
            <a:r>
              <a:rPr lang="fi-FI" dirty="0"/>
              <a:t> käytetään sairaaloissa vakavien </a:t>
            </a:r>
            <a:r>
              <a:rPr lang="fi-FI" dirty="0" err="1"/>
              <a:t>enterokokin</a:t>
            </a:r>
            <a:r>
              <a:rPr lang="fi-FI" dirty="0"/>
              <a:t> aiheuttamien infektioiden hoidossa. Kun </a:t>
            </a:r>
            <a:r>
              <a:rPr lang="fi-FI" dirty="0" err="1"/>
              <a:t>enterokokki</a:t>
            </a:r>
            <a:r>
              <a:rPr lang="fi-FI" dirty="0"/>
              <a:t> kehittää vastustuskyvyn </a:t>
            </a:r>
            <a:r>
              <a:rPr lang="fi-FI" dirty="0" err="1"/>
              <a:t>vankomysiinille</a:t>
            </a:r>
            <a:r>
              <a:rPr lang="fi-FI" dirty="0"/>
              <a:t>, puhutaan </a:t>
            </a:r>
            <a:r>
              <a:rPr lang="fi-FI" dirty="0" err="1"/>
              <a:t>VRE:stä</a:t>
            </a:r>
            <a:r>
              <a:rPr lang="fi-FI" dirty="0"/>
              <a:t> (</a:t>
            </a:r>
            <a:r>
              <a:rPr lang="fi-FI" dirty="0" err="1"/>
              <a:t>vankomysiinille</a:t>
            </a:r>
            <a:r>
              <a:rPr lang="fi-FI" dirty="0"/>
              <a:t> resistentti </a:t>
            </a:r>
            <a:r>
              <a:rPr lang="fi-FI" dirty="0" err="1"/>
              <a:t>enterokokki</a:t>
            </a:r>
            <a:r>
              <a:rPr lang="fi-FI" dirty="0"/>
              <a:t>).</a:t>
            </a:r>
          </a:p>
          <a:p>
            <a:endParaRPr lang="fi-FI" dirty="0"/>
          </a:p>
        </p:txBody>
      </p:sp>
    </p:spTree>
    <p:extLst>
      <p:ext uri="{BB962C8B-B14F-4D97-AF65-F5344CB8AC3E}">
        <p14:creationId xmlns:p14="http://schemas.microsoft.com/office/powerpoint/2010/main" val="724987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lnSpcReduction="10000"/>
          </a:bodyPr>
          <a:lstStyle/>
          <a:p>
            <a:r>
              <a:rPr lang="fi-FI" dirty="0" err="1"/>
              <a:t>Enterokokin</a:t>
            </a:r>
            <a:r>
              <a:rPr lang="fi-FI" dirty="0"/>
              <a:t> taudinaiheuttamiskyky on pieni. Se aiheuttaa infektioita vain potilaille, joiden vastustuskyky on alentunut. </a:t>
            </a:r>
          </a:p>
          <a:p>
            <a:r>
              <a:rPr lang="fi-FI" dirty="0"/>
              <a:t>Tavallisin </a:t>
            </a:r>
            <a:r>
              <a:rPr lang="fi-FI" dirty="0" err="1"/>
              <a:t>enterokokin</a:t>
            </a:r>
            <a:r>
              <a:rPr lang="fi-FI" dirty="0"/>
              <a:t> aiheuttama infektio on virtsatietulehdus. </a:t>
            </a:r>
          </a:p>
          <a:p>
            <a:r>
              <a:rPr lang="fi-FI" dirty="0"/>
              <a:t>Sairaalahoidossa oleville potilaille se voi aiheuttaa myös esim. haavainfektion tai vakavan yleisinfektion.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SIRO- ohjelman keskeiset tavoitteet</a:t>
            </a:r>
          </a:p>
        </p:txBody>
      </p:sp>
      <p:sp>
        <p:nvSpPr>
          <p:cNvPr id="3" name="Sisällön paikkamerkki 2"/>
          <p:cNvSpPr>
            <a:spLocks noGrp="1"/>
          </p:cNvSpPr>
          <p:nvPr>
            <p:ph idx="1"/>
          </p:nvPr>
        </p:nvSpPr>
        <p:spPr/>
        <p:txBody>
          <a:bodyPr>
            <a:normAutofit fontScale="92500" lnSpcReduction="20000"/>
          </a:bodyPr>
          <a:lstStyle/>
          <a:p>
            <a:r>
              <a:rPr lang="fi-FI" dirty="0"/>
              <a:t>hoitoon liittyvien infektioiden ehkäisy</a:t>
            </a:r>
          </a:p>
          <a:p>
            <a:r>
              <a:rPr lang="fi-FI" dirty="0"/>
              <a:t>seurannan ja siihen liittyvän palautteen kehittäminen</a:t>
            </a:r>
          </a:p>
          <a:p>
            <a:r>
              <a:rPr lang="fi-FI" dirty="0"/>
              <a:t>yhteiset määritelmät ja menetelmät seurantaan</a:t>
            </a:r>
          </a:p>
          <a:p>
            <a:r>
              <a:rPr lang="fi-FI" dirty="0"/>
              <a:t>esiintyvyyslukuja sairaaloiden käyttöön</a:t>
            </a:r>
          </a:p>
          <a:p>
            <a:r>
              <a:rPr lang="fi-FI" dirty="0"/>
              <a:t>yhteisiä torjuntaohjeita ja suosituksia</a:t>
            </a:r>
          </a:p>
          <a:p>
            <a:r>
              <a:rPr lang="fi-FI" dirty="0"/>
              <a:t>sairaalaepidemiaselvitykset</a:t>
            </a:r>
          </a:p>
          <a:p>
            <a:r>
              <a:rPr lang="fi-FI" dirty="0"/>
              <a:t>koulutus ja kurssitoiminta</a:t>
            </a:r>
          </a:p>
          <a:p>
            <a:r>
              <a:rPr lang="fi-FI" dirty="0"/>
              <a:t>tutkimus</a:t>
            </a:r>
          </a:p>
        </p:txBody>
      </p:sp>
    </p:spTree>
    <p:extLst>
      <p:ext uri="{BB962C8B-B14F-4D97-AF65-F5344CB8AC3E}">
        <p14:creationId xmlns:p14="http://schemas.microsoft.com/office/powerpoint/2010/main" val="2032387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fontScale="92500"/>
          </a:bodyPr>
          <a:lstStyle/>
          <a:p>
            <a:r>
              <a:rPr lang="fi-FI" dirty="0"/>
              <a:t>Kun </a:t>
            </a:r>
            <a:r>
              <a:rPr lang="fi-FI" dirty="0" err="1"/>
              <a:t>enterokokki</a:t>
            </a:r>
            <a:r>
              <a:rPr lang="fi-FI" dirty="0"/>
              <a:t> löytyy oireettoman henkilön suolistosta, henkilö on bakteerin kantaja. </a:t>
            </a:r>
          </a:p>
          <a:p>
            <a:r>
              <a:rPr lang="fi-FI" dirty="0"/>
              <a:t>Kaikki henkilöt ovat siis </a:t>
            </a:r>
            <a:r>
              <a:rPr lang="fi-FI" dirty="0" err="1"/>
              <a:t>enterokokin</a:t>
            </a:r>
            <a:r>
              <a:rPr lang="fi-FI" dirty="0"/>
              <a:t> kantajia. </a:t>
            </a:r>
          </a:p>
          <a:p>
            <a:r>
              <a:rPr lang="fi-FI" dirty="0"/>
              <a:t>Infektio tarkoittaa sitä, että </a:t>
            </a:r>
            <a:r>
              <a:rPr lang="fi-FI" dirty="0" err="1"/>
              <a:t>enterokokki</a:t>
            </a:r>
            <a:r>
              <a:rPr lang="fi-FI" dirty="0"/>
              <a:t> aiheuttaa henkilölle </a:t>
            </a:r>
            <a:r>
              <a:rPr lang="fi-FI" dirty="0" err="1"/>
              <a:t>oireisen</a:t>
            </a:r>
            <a:r>
              <a:rPr lang="fi-FI" dirty="0"/>
              <a:t> taudin. </a:t>
            </a:r>
          </a:p>
          <a:p>
            <a:r>
              <a:rPr lang="fi-FI" dirty="0"/>
              <a:t>Tavallisen </a:t>
            </a:r>
            <a:r>
              <a:rPr lang="fi-FI" dirty="0" err="1"/>
              <a:t>enterokokin</a:t>
            </a:r>
            <a:r>
              <a:rPr lang="fi-FI" dirty="0"/>
              <a:t> sijasta henkilö voi </a:t>
            </a:r>
            <a:r>
              <a:rPr lang="fi-FI" dirty="0" err="1"/>
              <a:t>kolonisoitua</a:t>
            </a:r>
            <a:r>
              <a:rPr lang="fi-FI" dirty="0"/>
              <a:t> </a:t>
            </a:r>
            <a:r>
              <a:rPr lang="fi-FI" dirty="0" err="1"/>
              <a:t>VRE:llä</a:t>
            </a:r>
            <a:r>
              <a:rPr lang="fi-FI" dirty="0"/>
              <a:t> tai VRE voi aiheuttaa </a:t>
            </a:r>
            <a:r>
              <a:rPr lang="fi-FI" dirty="0" err="1"/>
              <a:t>oireisen</a:t>
            </a:r>
            <a:r>
              <a:rPr lang="fi-FI" dirty="0"/>
              <a:t> infektion.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fontScale="85000" lnSpcReduction="10000"/>
          </a:bodyPr>
          <a:lstStyle/>
          <a:p>
            <a:r>
              <a:rPr lang="fi-FI" dirty="0"/>
              <a:t>VRE voi tarttua terveydenhoitolaitoksessa.  Tavallisesti hoitajan tai lääkärin käsiin on tarttunut </a:t>
            </a:r>
            <a:r>
              <a:rPr lang="fi-FI" dirty="0" err="1"/>
              <a:t>VRE-bakteeria</a:t>
            </a:r>
            <a:r>
              <a:rPr lang="fi-FI" dirty="0"/>
              <a:t>, joko toisesta potilaasta tai hoitoympäristöstä. Hoitotoimenpiteen yhteydessä bakteeri tarttuu seuraavaan potilaaseen. </a:t>
            </a:r>
          </a:p>
          <a:p>
            <a:r>
              <a:rPr lang="fi-FI" dirty="0"/>
              <a:t>Tämän kaltaisia tartuntoja pyritään sairaaloissa kaikin keinoin ehkäisemään. Tartunta johtaa useimmiten oireettomaan </a:t>
            </a:r>
            <a:r>
              <a:rPr lang="fi-FI" dirty="0" err="1"/>
              <a:t>VRE:n</a:t>
            </a:r>
            <a:r>
              <a:rPr lang="fi-FI" dirty="0"/>
              <a:t> </a:t>
            </a:r>
            <a:r>
              <a:rPr lang="fi-FI" dirty="0" err="1"/>
              <a:t>ulostekantajuuteen</a:t>
            </a:r>
            <a:r>
              <a:rPr lang="fi-FI" dirty="0"/>
              <a:t>. </a:t>
            </a:r>
          </a:p>
          <a:p>
            <a:r>
              <a:rPr lang="fi-FI" dirty="0"/>
              <a:t>Vain pieni osa tartunnan saaneista saa </a:t>
            </a:r>
            <a:r>
              <a:rPr lang="fi-FI" dirty="0" err="1"/>
              <a:t>VRE-infektion</a:t>
            </a:r>
            <a:r>
              <a:rPr lang="fi-FI" dirty="0"/>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lnSpcReduction="10000"/>
          </a:bodyPr>
          <a:lstStyle/>
          <a:p>
            <a:r>
              <a:rPr lang="fi-FI" dirty="0" err="1"/>
              <a:t>Enterokokit</a:t>
            </a:r>
            <a:r>
              <a:rPr lang="fi-FI" dirty="0"/>
              <a:t> ovat vastustuskykyisiä monille antibiooteille. </a:t>
            </a:r>
          </a:p>
          <a:p>
            <a:r>
              <a:rPr lang="fi-FI" dirty="0"/>
              <a:t>Infektioiden hoito suunnitellaan bakteerin lääkeherkkyyden perusteella. </a:t>
            </a:r>
          </a:p>
          <a:p>
            <a:r>
              <a:rPr lang="fi-FI" dirty="0" err="1"/>
              <a:t>VRE:n</a:t>
            </a:r>
            <a:r>
              <a:rPr lang="fi-FI" dirty="0"/>
              <a:t> oireettomat kantajat eivät tarvitse hoitoa.</a:t>
            </a:r>
          </a:p>
          <a:p>
            <a:r>
              <a:rPr lang="fi-FI" dirty="0" err="1"/>
              <a:t>VRE:n</a:t>
            </a:r>
            <a:r>
              <a:rPr lang="fi-FI" dirty="0"/>
              <a:t> aiheuttamien infektioiden hoidossa ei voida käyttää </a:t>
            </a:r>
            <a:r>
              <a:rPr lang="fi-FI" dirty="0" err="1"/>
              <a:t>enterokokki-infektioiden</a:t>
            </a:r>
            <a:r>
              <a:rPr lang="fi-FI" dirty="0"/>
              <a:t> hoidossa yleensä käytettyjä antibiootteja.</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fontScale="92500"/>
          </a:bodyPr>
          <a:lstStyle/>
          <a:p>
            <a:r>
              <a:rPr lang="fi-FI" dirty="0"/>
              <a:t>Sairaaloissa ja hoitolaitoksissa tartuntoja ehkäistään käsien desinfektiolla ja välineiden ja hoitoympäristön asianmukaisella puhdistamisella. Joskus nämä toimet eivät riitä, vaan hoitohenkilökunta käyttää lisäksi suojakäsineitä ja muuta suojavaatetusta.</a:t>
            </a:r>
          </a:p>
          <a:p>
            <a:r>
              <a:rPr lang="fi-FI" dirty="0"/>
              <a:t>Leviämisen ehkäisemiseksi potilas voidaan myös sijoittaa yhden hengen huoneeseen, jolloin puhutaan kosketuseristyksestä.</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r>
              <a:rPr lang="fi-FI" dirty="0"/>
              <a:t>Sairaalainfektioiden torjunnasta vastaava henkilökunta päättää, koska </a:t>
            </a:r>
            <a:r>
              <a:rPr lang="fi-FI" dirty="0" err="1"/>
              <a:t>VRE-potilaan</a:t>
            </a:r>
            <a:r>
              <a:rPr lang="fi-FI" dirty="0"/>
              <a:t> eristäminen on turvallista lopettaa.</a:t>
            </a:r>
          </a:p>
          <a:p>
            <a:r>
              <a:rPr lang="fi-FI" dirty="0"/>
              <a:t>Yleensä eristys kestää koko hoitojakson ajan.</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MERS- koronavirus</a:t>
            </a:r>
          </a:p>
        </p:txBody>
      </p:sp>
      <p:sp>
        <p:nvSpPr>
          <p:cNvPr id="3" name="Sisällön paikkamerkki 2"/>
          <p:cNvSpPr>
            <a:spLocks noGrp="1"/>
          </p:cNvSpPr>
          <p:nvPr>
            <p:ph idx="1"/>
          </p:nvPr>
        </p:nvSpPr>
        <p:spPr/>
        <p:txBody>
          <a:bodyPr/>
          <a:lstStyle/>
          <a:p>
            <a:r>
              <a:rPr lang="fi-FI" dirty="0"/>
              <a:t>Koronavirukset ovat joukko viruksia, joita on todettu sekä ihmisillä että eläimillä.</a:t>
            </a:r>
          </a:p>
          <a:p>
            <a:r>
              <a:rPr lang="fi-FI" dirty="0"/>
              <a:t>Ihmisillä ne aiheuttavat tavallisimmin lievän hengitystieinfektion, mutta myös vakavia, jopa kuolemaan johtavia, infektioita on todettu.</a:t>
            </a:r>
          </a:p>
        </p:txBody>
      </p:sp>
    </p:spTree>
    <p:extLst>
      <p:ext uri="{BB962C8B-B14F-4D97-AF65-F5344CB8AC3E}">
        <p14:creationId xmlns:p14="http://schemas.microsoft.com/office/powerpoint/2010/main" val="252609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Mikä on hoitoon liittyvä infektio?</a:t>
            </a:r>
          </a:p>
        </p:txBody>
      </p:sp>
      <p:sp>
        <p:nvSpPr>
          <p:cNvPr id="3" name="Sisällön paikkamerkki 2"/>
          <p:cNvSpPr>
            <a:spLocks noGrp="1"/>
          </p:cNvSpPr>
          <p:nvPr>
            <p:ph idx="1"/>
          </p:nvPr>
        </p:nvSpPr>
        <p:spPr/>
        <p:txBody>
          <a:bodyPr>
            <a:normAutofit fontScale="92500" lnSpcReduction="20000"/>
          </a:bodyPr>
          <a:lstStyle/>
          <a:p>
            <a:r>
              <a:rPr lang="fi-FI" dirty="0"/>
              <a:t>Hoitoon liittyvillä infektioilla (aikaisemmin sairaalainfektio) tarkoitetaan infektioita, jotka ilmaantuvat sairaalassa tai liittyvät sairaalassa tehtyyn toimenpiteeseen. </a:t>
            </a:r>
          </a:p>
          <a:p>
            <a:r>
              <a:rPr lang="fi-FI" dirty="0"/>
              <a:t>Toimenpiteisiin liittyvät infektiot alkavat usein vasta potilaan päästyä kotiin. Useita hoitoja, jotka aikaisemmin vaativat sairaalahoitojakson, annetaan nykyisin poliklinikoilla, terveyskeskuksissa ja vastaanotoilla - tästä syystä termi sairaalainfektio korvataankin nykyään usein termillä hoitoon liittyvä infektio. </a:t>
            </a:r>
          </a:p>
        </p:txBody>
      </p:sp>
    </p:spTree>
    <p:extLst>
      <p:ext uri="{BB962C8B-B14F-4D97-AF65-F5344CB8AC3E}">
        <p14:creationId xmlns:p14="http://schemas.microsoft.com/office/powerpoint/2010/main" val="2580527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043492" y="908720"/>
            <a:ext cx="6777317" cy="4923909"/>
          </a:xfrm>
        </p:spPr>
        <p:txBody>
          <a:bodyPr>
            <a:normAutofit fontScale="92500" lnSpcReduction="20000"/>
          </a:bodyPr>
          <a:lstStyle/>
          <a:p>
            <a:r>
              <a:rPr lang="fi-FI" dirty="0"/>
              <a:t>Yleisimpiä hoitoon liittyviä infektioita ovat leikkausalueen infektiot, virtsatieinfektiot, keuhkokuume ja vaikea yleisinfektio, jossa mikrobi kasvaa veressä.</a:t>
            </a:r>
          </a:p>
          <a:p>
            <a:endParaRPr lang="fi-FI" dirty="0"/>
          </a:p>
          <a:p>
            <a:r>
              <a:rPr lang="fi-FI" dirty="0"/>
              <a:t>Pelkkä mikrobitartunta sairaalassa ei aiheuta hoitoon liittyvää infektiota. Usein puhutaan, että potilas sai "sairaalabakteerin" ja leikkausalueelle tuli infektio. Tilanne on kuitenkin monimutkaisempi.</a:t>
            </a:r>
            <a:br>
              <a:rPr lang="fi-FI" dirty="0"/>
            </a:br>
            <a:endParaRPr lang="fi-FI" dirty="0"/>
          </a:p>
          <a:p>
            <a:r>
              <a:rPr lang="fi-FI" dirty="0"/>
              <a:t>Hoitoon liittyvän infektion synty on tapahtumaketju, johon vaikuttavat tartunnan aiheuttava mikrobi, tartuntatie, tartuntatapa sekä potilas, hänen sairautensa, vastustuskykynsä ja sairauden hoito.</a:t>
            </a:r>
          </a:p>
        </p:txBody>
      </p:sp>
    </p:spTree>
    <p:extLst>
      <p:ext uri="{BB962C8B-B14F-4D97-AF65-F5344CB8AC3E}">
        <p14:creationId xmlns:p14="http://schemas.microsoft.com/office/powerpoint/2010/main" val="3829426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043492" y="1268760"/>
            <a:ext cx="6777317" cy="4563869"/>
          </a:xfrm>
        </p:spPr>
        <p:txBody>
          <a:bodyPr/>
          <a:lstStyle/>
          <a:p>
            <a:r>
              <a:rPr lang="fi-FI" dirty="0"/>
              <a:t>Suurimman osan hoitoon liittyvistä infektioista aiheuttavat bakteerit, jotka ovat peräisin potilaan oman ihon tai limakalvon kasvustosta. </a:t>
            </a:r>
          </a:p>
          <a:p>
            <a:r>
              <a:rPr lang="fi-FI" dirty="0"/>
              <a:t>Pienessä osassa infektioita mikrobi tulee elimistön ulkopuolelta: toisista potilaista, henkilökunnasta tai sairaalaympäristöstä. Lisäksi sairaalapotilaan oma mikrobikasvusto muuttuu usein sairaalahoidon aikana pääasiassa mikrobilääkehoidon vuoksi.</a:t>
            </a:r>
          </a:p>
        </p:txBody>
      </p:sp>
    </p:spTree>
    <p:extLst>
      <p:ext uri="{BB962C8B-B14F-4D97-AF65-F5344CB8AC3E}">
        <p14:creationId xmlns:p14="http://schemas.microsoft.com/office/powerpoint/2010/main" val="166532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043492" y="980728"/>
            <a:ext cx="6777317" cy="4851901"/>
          </a:xfrm>
        </p:spPr>
        <p:txBody>
          <a:bodyPr>
            <a:normAutofit lnSpcReduction="10000"/>
          </a:bodyPr>
          <a:lstStyle/>
          <a:p>
            <a:r>
              <a:rPr lang="fi-FI" dirty="0"/>
              <a:t>Suurin osa hoitoon liittyvistä infektioista on potilaan hoitoon liittyviä väistämättömiä riskejä. </a:t>
            </a:r>
          </a:p>
          <a:p>
            <a:r>
              <a:rPr lang="fi-FI" dirty="0"/>
              <a:t>Parantuneiden hoitojen ansiosta on yhä enemmän potilaita, joiden puolustuskyky on voimakkaasti heikentynyt. Samalla nykyaikainen tehokas hoito edellyttää verisuonikatetreja, virtsakatetreja, hengityskonehoitoa, munuaisen korvaushoitoa, monimutkaisia leikkauksia, kortisonihoitoa ja muita vastustuskykyä muovaavia tekijöitä, jotka altistavat potilaan infektiolle.</a:t>
            </a:r>
          </a:p>
        </p:txBody>
      </p:sp>
    </p:spTree>
    <p:extLst>
      <p:ext uri="{BB962C8B-B14F-4D97-AF65-F5344CB8AC3E}">
        <p14:creationId xmlns:p14="http://schemas.microsoft.com/office/powerpoint/2010/main" val="235845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Hoitoon liittyvien infektioiden ehkäisyn merkitys</a:t>
            </a:r>
          </a:p>
        </p:txBody>
      </p:sp>
      <p:sp>
        <p:nvSpPr>
          <p:cNvPr id="3" name="Sisällön paikkamerkki 2"/>
          <p:cNvSpPr>
            <a:spLocks noGrp="1"/>
          </p:cNvSpPr>
          <p:nvPr>
            <p:ph idx="1"/>
          </p:nvPr>
        </p:nvSpPr>
        <p:spPr/>
        <p:txBody>
          <a:bodyPr>
            <a:normAutofit fontScale="92500"/>
          </a:bodyPr>
          <a:lstStyle/>
          <a:p>
            <a:r>
              <a:rPr lang="fi-FI" dirty="0"/>
              <a:t>Hoitoon liittyvien infektioiden torjunta on osa potilasturvallisuutta. Tutkimukset muista maista ja Suomesta osoittavat, että näiden infektioiden kansanterveydellinen merkitys on erittäin suuri. Osa niistä on ehkäistävissä, ja torjuntatyöhön on inhimillisesti ja taloudellisesti kannattavaa panostaa. Suomessa arvioidaan esiintyvän vuosittain 50 000 hoitoon liittyvää infektiota, ja ne myötävaikuttavat 1500 –5000 henkilön kuolemaan.</a:t>
            </a:r>
          </a:p>
        </p:txBody>
      </p:sp>
    </p:spTree>
    <p:extLst>
      <p:ext uri="{BB962C8B-B14F-4D97-AF65-F5344CB8AC3E}">
        <p14:creationId xmlns:p14="http://schemas.microsoft.com/office/powerpoint/2010/main" val="2700763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a:t>Clostridium</a:t>
            </a:r>
            <a:r>
              <a:rPr lang="fi-FI" dirty="0"/>
              <a:t> </a:t>
            </a:r>
            <a:r>
              <a:rPr lang="fi-FI" dirty="0" err="1"/>
              <a:t>difficile</a:t>
            </a:r>
            <a:endParaRPr lang="fi-FI" dirty="0"/>
          </a:p>
        </p:txBody>
      </p:sp>
      <p:sp>
        <p:nvSpPr>
          <p:cNvPr id="3" name="Sisällön paikkamerkki 2"/>
          <p:cNvSpPr>
            <a:spLocks noGrp="1"/>
          </p:cNvSpPr>
          <p:nvPr>
            <p:ph idx="1"/>
          </p:nvPr>
        </p:nvSpPr>
        <p:spPr/>
        <p:txBody>
          <a:bodyPr>
            <a:normAutofit fontScale="92500" lnSpcReduction="10000"/>
          </a:bodyPr>
          <a:lstStyle/>
          <a:p>
            <a:r>
              <a:rPr lang="fi-FI" dirty="0" err="1"/>
              <a:t>Clostridium</a:t>
            </a:r>
            <a:r>
              <a:rPr lang="fi-FI" dirty="0"/>
              <a:t> </a:t>
            </a:r>
            <a:r>
              <a:rPr lang="fi-FI" dirty="0" err="1"/>
              <a:t>difficile</a:t>
            </a:r>
            <a:r>
              <a:rPr lang="fi-FI" dirty="0"/>
              <a:t> on itiöitä muodostava suolistobakteeri, jonka kannoista osa tuottaa toksiineja, yleisimmin toksiinia A ja B. Toksiinit ovat myrkyllisiä aineita, joiden erittyminen suoleen saa aikaan ripulin.</a:t>
            </a:r>
          </a:p>
          <a:p>
            <a:r>
              <a:rPr lang="fi-FI" dirty="0"/>
              <a:t>C. </a:t>
            </a:r>
            <a:r>
              <a:rPr lang="fi-FI" dirty="0" err="1"/>
              <a:t>difficile</a:t>
            </a:r>
            <a:r>
              <a:rPr lang="fi-FI" dirty="0"/>
              <a:t> -ripuli liittyy useimmiten edeltävään mikrobilääkehoitoon, joka vaikuttaa suoliston normaaliin bakteerikasvustoon aiheuttaen C. </a:t>
            </a:r>
            <a:r>
              <a:rPr lang="fi-FI" dirty="0" err="1"/>
              <a:t>difficilen</a:t>
            </a:r>
            <a:r>
              <a:rPr lang="fi-FI" dirty="0"/>
              <a:t> lisääntymisen. Toksiinia tuottamaton C. </a:t>
            </a:r>
            <a:r>
              <a:rPr lang="fi-FI" dirty="0" err="1"/>
              <a:t>difficile</a:t>
            </a:r>
            <a:r>
              <a:rPr lang="fi-FI" dirty="0"/>
              <a:t> -kanta ei aiheuta tautia. </a:t>
            </a:r>
          </a:p>
        </p:txBody>
      </p:sp>
    </p:spTree>
    <p:extLst>
      <p:ext uri="{BB962C8B-B14F-4D97-AF65-F5344CB8AC3E}">
        <p14:creationId xmlns:p14="http://schemas.microsoft.com/office/powerpoint/2010/main" val="36170411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95</TotalTime>
  <Words>1649</Words>
  <Application>Microsoft Office PowerPoint</Application>
  <PresentationFormat>Näytössä katseltava diaesitys (4:3)</PresentationFormat>
  <Paragraphs>104</Paragraphs>
  <Slides>35</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35</vt:i4>
      </vt:variant>
    </vt:vector>
  </HeadingPairs>
  <TitlesOfParts>
    <vt:vector size="38" baseType="lpstr">
      <vt:lpstr>Century Gothic</vt:lpstr>
      <vt:lpstr>Wingdings 2</vt:lpstr>
      <vt:lpstr>Austin</vt:lpstr>
      <vt:lpstr>Hoitoon liittyvät infektiot</vt:lpstr>
      <vt:lpstr>PowerPoint-esitys</vt:lpstr>
      <vt:lpstr>SIRO- ohjelman keskeiset tavoitteet</vt:lpstr>
      <vt:lpstr>Mikä on hoitoon liittyvä infektio?</vt:lpstr>
      <vt:lpstr>PowerPoint-esitys</vt:lpstr>
      <vt:lpstr>PowerPoint-esitys</vt:lpstr>
      <vt:lpstr>PowerPoint-esitys</vt:lpstr>
      <vt:lpstr>Hoitoon liittyvien infektioiden ehkäisyn merkitys</vt:lpstr>
      <vt:lpstr>Clostridium difficile</vt:lpstr>
      <vt:lpstr>PowerPoint-esitys</vt:lpstr>
      <vt:lpstr>PowerPoint-esitys</vt:lpstr>
      <vt:lpstr>PowerPoint-esitys</vt:lpstr>
      <vt:lpstr>PowerPoint-esitys</vt:lpstr>
      <vt:lpstr>PowerPoint-esitys</vt:lpstr>
      <vt:lpstr>ESBL</vt:lpstr>
      <vt:lpstr>PowerPoint-esitys</vt:lpstr>
      <vt:lpstr>PowerPoint-esitys</vt:lpstr>
      <vt:lpstr>PowerPoint-esitys</vt:lpstr>
      <vt:lpstr>PowerPoint-esitys</vt:lpstr>
      <vt:lpstr>PowerPoint-esitys</vt:lpstr>
      <vt:lpstr>MRSA</vt:lpstr>
      <vt:lpstr>PowerPoint-esitys</vt:lpstr>
      <vt:lpstr>PowerPoint-esitys</vt:lpstr>
      <vt:lpstr>PowerPoint-esitys</vt:lpstr>
      <vt:lpstr>PowerPoint-esitys</vt:lpstr>
      <vt:lpstr>PowerPoint-esitys</vt:lpstr>
      <vt:lpstr>PowerPoint-esitys</vt:lpstr>
      <vt:lpstr>VRE</vt:lpstr>
      <vt:lpstr>PowerPoint-esitys</vt:lpstr>
      <vt:lpstr>PowerPoint-esitys</vt:lpstr>
      <vt:lpstr>PowerPoint-esitys</vt:lpstr>
      <vt:lpstr>PowerPoint-esitys</vt:lpstr>
      <vt:lpstr>PowerPoint-esitys</vt:lpstr>
      <vt:lpstr>PowerPoint-esitys</vt:lpstr>
      <vt:lpstr>MERS- koronavirus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Hoitoon liittyvät infektiot</dc:title>
  <dc:creator>Puttonen Johanna</dc:creator>
  <cp:lastModifiedBy>janina puttonen</cp:lastModifiedBy>
  <cp:revision>12</cp:revision>
  <dcterms:created xsi:type="dcterms:W3CDTF">2015-09-15T06:37:15Z</dcterms:created>
  <dcterms:modified xsi:type="dcterms:W3CDTF">2021-01-04T06:00:33Z</dcterms:modified>
</cp:coreProperties>
</file>