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fi-FI" smtClean="0"/>
              <a:t>Muokkaa perustyyl. napsautt.</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8/17/2022</a:t>
            </a:fld>
            <a:endParaRPr lang="en-US" dirty="0"/>
          </a:p>
        </p:txBody>
      </p:sp>
      <p:sp>
        <p:nvSpPr>
          <p:cNvPr id="5" name="Footer Placeholder 4"/>
          <p:cNvSpPr>
            <a:spLocks noGrp="1"/>
          </p:cNvSpPr>
          <p:nvPr>
            <p:ph type="ftr" sz="quarter" idx="11"/>
          </p:nvPr>
        </p:nvSpPr>
        <p:spPr>
          <a:xfrm>
            <a:off x="1127124" y="329307"/>
            <a:ext cx="5943668" cy="309201"/>
          </a:xfrm>
        </p:spPr>
        <p:txBody>
          <a:bodyPr/>
          <a:lstStyle/>
          <a:p>
            <a:endParaRPr lang="en-US" dirty="0"/>
          </a:p>
        </p:txBody>
      </p:sp>
      <p:sp>
        <p:nvSpPr>
          <p:cNvPr id="6" name="Slide Number Placeholder 5"/>
          <p:cNvSpPr>
            <a:spLocks noGrp="1"/>
          </p:cNvSpPr>
          <p:nvPr>
            <p:ph type="sldNum" sz="quarter" idx="12"/>
          </p:nvPr>
        </p:nvSpPr>
        <p:spPr>
          <a:xfrm>
            <a:off x="9924392" y="134930"/>
            <a:ext cx="811019" cy="503578"/>
          </a:xfrm>
        </p:spPr>
        <p:txBody>
          <a:bodyPr/>
          <a:lstStyle/>
          <a:p>
            <a:fld id="{6D22F896-40B5-4ADD-8801-0D06FADFA095}" type="slidenum">
              <a:rPr lang="en-US" dirty="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fi-FI" smtClean="0"/>
              <a:t>Muokkaa perustyyl. napsautt.</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ncho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lvl1pPr>
              <a:defRPr sz="1200"/>
            </a:lvl1pPr>
          </a:lstStyle>
          <a:p>
            <a:fld id="{48A87A34-81AB-432B-8DAE-1953F412C126}" type="datetimeFigureOut">
              <a:rPr lang="en-US" dirty="0"/>
              <a:pPr/>
              <a:t>8/17/2022</a:t>
            </a:fld>
            <a:endParaRPr lang="en-US" dirty="0"/>
          </a:p>
        </p:txBody>
      </p:sp>
      <p:sp>
        <p:nvSpPr>
          <p:cNvPr id="5" name="Footer Placeholder 4"/>
          <p:cNvSpPr>
            <a:spLocks noGrp="1"/>
          </p:cNvSpPr>
          <p:nvPr>
            <p:ph type="ftr" sz="quarter" idx="11"/>
          </p:nvPr>
        </p:nvSpPr>
        <p:spPr/>
        <p:txBody>
          <a:bodyPr/>
          <a:lstStyle>
            <a:lvl1pPr>
              <a:defRPr sz="1200"/>
            </a:lvl1p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fi-FI" smtClean="0"/>
              <a:t>Muokkaa perustyyl. napsautt.</a:t>
            </a:r>
            <a:endParaRPr lang="en-US" dirty="0"/>
          </a:p>
        </p:txBody>
      </p:sp>
      <p:sp>
        <p:nvSpPr>
          <p:cNvPr id="3" name="Text Placeholder 2"/>
          <p:cNvSpPr>
            <a:spLocks noGrp="1"/>
          </p:cNvSpPr>
          <p:nvPr>
            <p:ph type="body" idx="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p:txBody>
          <a:bodyPr/>
          <a:lstStyle/>
          <a:p>
            <a:fld id="{48A87A34-81AB-432B-8DAE-1953F412C126}" type="datetimeFigureOut">
              <a:rPr lang="en-US" dirty="0"/>
              <a:t>8/17/2022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fi-FI" smtClean="0"/>
              <a:t>Muokkaa perustyyl. napsautt.</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8/17/2022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fi-FI" smtClean="0"/>
              <a:t>Muokkaa perustyyl. napsautt.</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Content Placeholder 3"/>
          <p:cNvSpPr>
            <a:spLocks noGrp="1"/>
          </p:cNvSpPr>
          <p:nvPr>
            <p:ph sz="half" idx="2"/>
          </p:nvPr>
        </p:nvSpPr>
        <p:spPr>
          <a:xfrm>
            <a:off x="1129166" y="2974448"/>
            <a:ext cx="4645152" cy="2493876"/>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Content Placeholder 5"/>
          <p:cNvSpPr>
            <a:spLocks noGrp="1"/>
          </p:cNvSpPr>
          <p:nvPr>
            <p:ph sz="quarter" idx="4"/>
          </p:nvPr>
        </p:nvSpPr>
        <p:spPr>
          <a:xfrm>
            <a:off x="6094337" y="2971669"/>
            <a:ext cx="4645152" cy="2487193"/>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8/17/2022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8/17/2022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fi-FI" smtClean="0"/>
              <a:t>Muokkaa perustyyl. napsautt.</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48A87A34-81AB-432B-8DAE-1953F412C126}" type="datetimeFigureOut">
              <a:rPr lang="en-US" dirty="0"/>
              <a:t>8/17/2022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48A87A34-81AB-432B-8DAE-1953F412C126}" type="datetimeFigureOut">
              <a:rPr lang="en-US" dirty="0"/>
              <a:pPr/>
              <a:t>8/17/2022</a:t>
            </a:fld>
            <a:endParaRPr lang="en-US" dirty="0"/>
          </a:p>
        </p:txBody>
      </p:sp>
      <p:sp>
        <p:nvSpPr>
          <p:cNvPr id="6" name="Footer Placeholder 5"/>
          <p:cNvSpPr>
            <a:spLocks noGrp="1"/>
          </p:cNvSpPr>
          <p:nvPr>
            <p:ph type="ftr" sz="quarter" idx="11"/>
          </p:nvPr>
        </p:nvSpPr>
        <p:spPr>
          <a:xfrm>
            <a:off x="1125300" y="318640"/>
            <a:ext cx="4877818" cy="320931"/>
          </a:xfrm>
        </p:spPr>
        <p:txBody>
          <a:bodyPr/>
          <a:lstStyle/>
          <a:p>
            <a:endParaRPr lang="en-US" dirty="0"/>
          </a:p>
        </p:txBody>
      </p:sp>
      <p:sp>
        <p:nvSpPr>
          <p:cNvPr id="7" name="Slide Number Placeholder 6"/>
          <p:cNvSpPr>
            <a:spLocks noGrp="1"/>
          </p:cNvSpPr>
          <p:nvPr>
            <p:ph type="sldNum" sz="quarter" idx="12"/>
          </p:nvPr>
        </p:nvSpPr>
        <p:spPr>
          <a:xfrm>
            <a:off x="6176794" y="137408"/>
            <a:ext cx="811019" cy="503578"/>
          </a:xfrm>
        </p:spPr>
        <p:txBody>
          <a:bodyPr/>
          <a:lstStyle/>
          <a:p>
            <a:fld id="{6D22F896-40B5-4ADD-8801-0D06FADFA095}" type="slidenum">
              <a:rPr lang="en-US" dirty="0"/>
              <a:t>‹#›</a:t>
            </a:fld>
            <a:endParaRPr lang="en-US" dirty="0"/>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fi-FI" smtClean="0"/>
              <a:t>Muokkaa perustyyl. napsautt.</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8/17/2022</a:t>
            </a:fld>
            <a:endParaRPr lang="en-US" dirty="0"/>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rmAutofit fontScale="90000"/>
          </a:bodyPr>
          <a:lstStyle/>
          <a:p>
            <a:r>
              <a:rPr lang="fi-FI" dirty="0" smtClean="0"/>
              <a:t>9. luokan päättöarvioinnin kriteerit</a:t>
            </a:r>
            <a:endParaRPr lang="fi-FI" dirty="0"/>
          </a:p>
        </p:txBody>
      </p:sp>
      <p:sp>
        <p:nvSpPr>
          <p:cNvPr id="3" name="Alaotsikko 2"/>
          <p:cNvSpPr>
            <a:spLocks noGrp="1"/>
          </p:cNvSpPr>
          <p:nvPr>
            <p:ph type="subTitle" idx="1"/>
          </p:nvPr>
        </p:nvSpPr>
        <p:spPr/>
        <p:txBody>
          <a:bodyPr/>
          <a:lstStyle/>
          <a:p>
            <a:r>
              <a:rPr lang="fi-FI" dirty="0" smtClean="0"/>
              <a:t>Englanti</a:t>
            </a:r>
            <a:endParaRPr lang="fi-FI" dirty="0"/>
          </a:p>
        </p:txBody>
      </p:sp>
    </p:spTree>
    <p:extLst>
      <p:ext uri="{BB962C8B-B14F-4D97-AF65-F5344CB8AC3E}">
        <p14:creationId xmlns:p14="http://schemas.microsoft.com/office/powerpoint/2010/main" val="372945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T4 Tavoitteiden asettaminen, opiskelutavat, arviointi, vuorovaikutus</a:t>
            </a:r>
          </a:p>
        </p:txBody>
      </p:sp>
      <p:sp>
        <p:nvSpPr>
          <p:cNvPr id="3" name="Sisällön paikkamerkki 2"/>
          <p:cNvSpPr>
            <a:spLocks noGrp="1"/>
          </p:cNvSpPr>
          <p:nvPr>
            <p:ph idx="1"/>
          </p:nvPr>
        </p:nvSpPr>
        <p:spPr/>
        <p:txBody>
          <a:bodyPr>
            <a:normAutofit fontScale="85000" lnSpcReduction="10000"/>
          </a:bodyPr>
          <a:lstStyle/>
          <a:p>
            <a:r>
              <a:rPr lang="fi-FI" dirty="0" smtClean="0"/>
              <a:t>5: </a:t>
            </a:r>
            <a:r>
              <a:rPr lang="fi-FI" dirty="0"/>
              <a:t>Oppilas </a:t>
            </a:r>
            <a:r>
              <a:rPr lang="fi-FI" dirty="0" smtClean="0"/>
              <a:t>osaa käyttää joitakin itselle </a:t>
            </a:r>
            <a:r>
              <a:rPr lang="fi-FI" dirty="0"/>
              <a:t>sopivia </a:t>
            </a:r>
            <a:r>
              <a:rPr lang="fi-FI" dirty="0" smtClean="0"/>
              <a:t>kielenoppimistapoja. </a:t>
            </a:r>
            <a:r>
              <a:rPr lang="fi-FI" dirty="0"/>
              <a:t>Oppilas osaa </a:t>
            </a:r>
            <a:r>
              <a:rPr lang="fi-FI" dirty="0" smtClean="0"/>
              <a:t>antaa joitakin </a:t>
            </a:r>
            <a:r>
              <a:rPr lang="fi-FI" dirty="0"/>
              <a:t>esimerkkejä </a:t>
            </a:r>
            <a:r>
              <a:rPr lang="fi-FI" dirty="0" smtClean="0"/>
              <a:t>tavoista </a:t>
            </a:r>
            <a:r>
              <a:rPr lang="fi-FI" dirty="0"/>
              <a:t>toimia </a:t>
            </a:r>
            <a:r>
              <a:rPr lang="fi-FI" dirty="0" smtClean="0"/>
              <a:t>rakentavasti vuoro-vaikutuksessa.</a:t>
            </a:r>
          </a:p>
          <a:p>
            <a:r>
              <a:rPr lang="fi-FI" dirty="0" smtClean="0"/>
              <a:t>7: </a:t>
            </a:r>
            <a:r>
              <a:rPr lang="fi-FI" dirty="0"/>
              <a:t>Oppilas </a:t>
            </a:r>
            <a:r>
              <a:rPr lang="fi-FI" dirty="0" smtClean="0"/>
              <a:t>osaa käyttää yleisimpiä </a:t>
            </a:r>
            <a:r>
              <a:rPr lang="fi-FI" dirty="0"/>
              <a:t>itselle </a:t>
            </a:r>
            <a:r>
              <a:rPr lang="fi-FI" dirty="0" smtClean="0"/>
              <a:t>sopivia kielenoppimistapoja. </a:t>
            </a:r>
            <a:r>
              <a:rPr lang="fi-FI" dirty="0"/>
              <a:t>Oppilas osaa </a:t>
            </a:r>
            <a:r>
              <a:rPr lang="fi-FI" dirty="0" smtClean="0"/>
              <a:t>kuvata joitakin </a:t>
            </a:r>
            <a:r>
              <a:rPr lang="fi-FI" dirty="0"/>
              <a:t>tapoja toimia </a:t>
            </a:r>
            <a:r>
              <a:rPr lang="fi-FI" dirty="0" smtClean="0"/>
              <a:t>rakentavasti vuoro- vaikutuksessa.</a:t>
            </a:r>
          </a:p>
          <a:p>
            <a:r>
              <a:rPr lang="fi-FI" dirty="0" smtClean="0"/>
              <a:t>8: Oppilas osaa käyttää keskeisimpiä </a:t>
            </a:r>
            <a:r>
              <a:rPr lang="fi-FI" dirty="0"/>
              <a:t>itselle </a:t>
            </a:r>
            <a:r>
              <a:rPr lang="fi-FI" dirty="0" smtClean="0"/>
              <a:t>sopivia kielenoppimistapoja. </a:t>
            </a:r>
            <a:r>
              <a:rPr lang="fi-FI" dirty="0"/>
              <a:t>Oppilas osaa </a:t>
            </a:r>
            <a:r>
              <a:rPr lang="fi-FI" dirty="0" smtClean="0"/>
              <a:t>vertailla tapoja toimia rakentavasti vuorovaikutuksessa.</a:t>
            </a:r>
            <a:r>
              <a:rPr lang="fi-FI" dirty="0"/>
              <a:t> </a:t>
            </a:r>
            <a:endParaRPr lang="fi-FI" dirty="0" smtClean="0"/>
          </a:p>
          <a:p>
            <a:r>
              <a:rPr lang="fi-FI" dirty="0" smtClean="0"/>
              <a:t>9: Oppilas osaa käyttää monipuolisia itselle sopivia tapoja oppia </a:t>
            </a:r>
            <a:r>
              <a:rPr lang="fi-FI" dirty="0"/>
              <a:t>englannin</a:t>
            </a:r>
            <a:br>
              <a:rPr lang="fi-FI" dirty="0"/>
            </a:br>
            <a:r>
              <a:rPr lang="fi-FI" dirty="0"/>
              <a:t>kieltä</a:t>
            </a:r>
            <a:r>
              <a:rPr lang="fi-FI" dirty="0" smtClean="0"/>
              <a:t>. </a:t>
            </a:r>
            <a:r>
              <a:rPr lang="fi-FI" dirty="0"/>
              <a:t>Oppilas osaa </a:t>
            </a:r>
            <a:r>
              <a:rPr lang="fi-FI" dirty="0" smtClean="0"/>
              <a:t>vertailla </a:t>
            </a:r>
            <a:r>
              <a:rPr lang="fi-FI" dirty="0"/>
              <a:t>ja pohtia </a:t>
            </a:r>
            <a:r>
              <a:rPr lang="fi-FI" dirty="0" smtClean="0"/>
              <a:t>tapoja </a:t>
            </a:r>
            <a:r>
              <a:rPr lang="fi-FI" dirty="0"/>
              <a:t>toimia </a:t>
            </a:r>
            <a:r>
              <a:rPr lang="fi-FI" dirty="0" smtClean="0"/>
              <a:t>rakentavasti vuorovaikutuksessa.</a:t>
            </a:r>
          </a:p>
        </p:txBody>
      </p:sp>
    </p:spTree>
    <p:extLst>
      <p:ext uri="{BB962C8B-B14F-4D97-AF65-F5344CB8AC3E}">
        <p14:creationId xmlns:p14="http://schemas.microsoft.com/office/powerpoint/2010/main" val="2597601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T5 Kielitaidon soveltaminen ja jatkuvan kieltenopiskelun valmiudet</a:t>
            </a:r>
            <a:endParaRPr lang="fi-FI" dirty="0"/>
          </a:p>
        </p:txBody>
      </p:sp>
      <p:sp>
        <p:nvSpPr>
          <p:cNvPr id="3" name="Sisällön paikkamerkki 2"/>
          <p:cNvSpPr>
            <a:spLocks noGrp="1"/>
          </p:cNvSpPr>
          <p:nvPr>
            <p:ph idx="1"/>
          </p:nvPr>
        </p:nvSpPr>
        <p:spPr/>
        <p:txBody>
          <a:bodyPr>
            <a:normAutofit/>
          </a:bodyPr>
          <a:lstStyle/>
          <a:p>
            <a:r>
              <a:rPr lang="fi-FI" b="1" dirty="0" smtClean="0"/>
              <a:t>Oppimisen tavoitteet</a:t>
            </a:r>
            <a:r>
              <a:rPr lang="fi-FI" dirty="0" smtClean="0"/>
              <a:t>: </a:t>
            </a:r>
            <a:r>
              <a:rPr lang="fi-FI" dirty="0"/>
              <a:t>Oppilas oppii </a:t>
            </a:r>
            <a:r>
              <a:rPr lang="fi-FI" dirty="0" smtClean="0"/>
              <a:t>soveltamaan </a:t>
            </a:r>
            <a:r>
              <a:rPr lang="fi-FI" dirty="0"/>
              <a:t>ja </a:t>
            </a:r>
            <a:r>
              <a:rPr lang="fi-FI" dirty="0" smtClean="0"/>
              <a:t>kehittämään kielitaitoaan itsenäisesti </a:t>
            </a:r>
            <a:r>
              <a:rPr lang="fi-FI" dirty="0"/>
              <a:t>myös </a:t>
            </a:r>
            <a:r>
              <a:rPr lang="fi-FI" dirty="0" smtClean="0"/>
              <a:t>koulun päätyttyä. Hän </a:t>
            </a:r>
            <a:r>
              <a:rPr lang="fi-FI" dirty="0"/>
              <a:t>oppii </a:t>
            </a:r>
            <a:r>
              <a:rPr lang="fi-FI" dirty="0" smtClean="0"/>
              <a:t>hyödyntämään ympäristönsä kielellisiä virikkeitä. Oppilaalle kehittyy </a:t>
            </a:r>
            <a:r>
              <a:rPr lang="fi-FI" dirty="0"/>
              <a:t>luottamus </a:t>
            </a:r>
            <a:r>
              <a:rPr lang="fi-FI" dirty="0" smtClean="0"/>
              <a:t>itseensä kielenoppijana.</a:t>
            </a:r>
            <a:endParaRPr lang="fi-FI" dirty="0"/>
          </a:p>
          <a:p>
            <a:r>
              <a:rPr lang="fi-FI" b="1" dirty="0" smtClean="0"/>
              <a:t>Arviointi</a:t>
            </a:r>
            <a:r>
              <a:rPr lang="fi-FI" dirty="0" smtClean="0"/>
              <a:t>: </a:t>
            </a:r>
            <a:r>
              <a:rPr lang="fi-FI" dirty="0"/>
              <a:t>Jatkuvan </a:t>
            </a:r>
            <a:r>
              <a:rPr lang="fi-FI" dirty="0" smtClean="0"/>
              <a:t>kielenopiskelun valmiuksien kehittyminen.</a:t>
            </a:r>
          </a:p>
          <a:p>
            <a:r>
              <a:rPr lang="fi-FI" b="1" dirty="0" smtClean="0"/>
              <a:t>Kouvola: </a:t>
            </a:r>
            <a:r>
              <a:rPr lang="fi-FI" dirty="0"/>
              <a:t>Erilaiset tavoitteet jatko-opintojen suhteen vaikuttavat oppilaan tarvitsemiin taitoihin.</a:t>
            </a:r>
            <a:endParaRPr lang="fi-FI" b="1" dirty="0"/>
          </a:p>
        </p:txBody>
      </p:sp>
    </p:spTree>
    <p:extLst>
      <p:ext uri="{BB962C8B-B14F-4D97-AF65-F5344CB8AC3E}">
        <p14:creationId xmlns:p14="http://schemas.microsoft.com/office/powerpoint/2010/main" val="1791566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T5 Kielitaidon soveltaminen ja jatkuvan kieltenopiskelun valmiudet</a:t>
            </a:r>
            <a:endParaRPr lang="fi-FI" dirty="0"/>
          </a:p>
        </p:txBody>
      </p:sp>
      <p:sp>
        <p:nvSpPr>
          <p:cNvPr id="3" name="Sisällön paikkamerkki 2"/>
          <p:cNvSpPr>
            <a:spLocks noGrp="1"/>
          </p:cNvSpPr>
          <p:nvPr>
            <p:ph idx="1"/>
          </p:nvPr>
        </p:nvSpPr>
        <p:spPr/>
        <p:txBody>
          <a:bodyPr>
            <a:normAutofit lnSpcReduction="10000"/>
          </a:bodyPr>
          <a:lstStyle/>
          <a:p>
            <a:r>
              <a:rPr lang="fi-FI" dirty="0" smtClean="0"/>
              <a:t>5: </a:t>
            </a:r>
            <a:r>
              <a:rPr lang="fi-FI" dirty="0"/>
              <a:t>Oppilas osaa </a:t>
            </a:r>
            <a:r>
              <a:rPr lang="fi-FI" dirty="0" smtClean="0"/>
              <a:t>antaa </a:t>
            </a:r>
            <a:r>
              <a:rPr lang="fi-FI" dirty="0"/>
              <a:t>joitakin </a:t>
            </a:r>
            <a:r>
              <a:rPr lang="fi-FI" dirty="0" smtClean="0"/>
              <a:t>esimerkkejä mahdollisuuksista kehittää englannin kielen </a:t>
            </a:r>
            <a:r>
              <a:rPr lang="fi-FI" dirty="0"/>
              <a:t>taitoaan</a:t>
            </a:r>
            <a:r>
              <a:rPr lang="fi-FI" dirty="0" smtClean="0"/>
              <a:t>.</a:t>
            </a:r>
          </a:p>
          <a:p>
            <a:r>
              <a:rPr lang="fi-FI" dirty="0" smtClean="0"/>
              <a:t>7: </a:t>
            </a:r>
            <a:r>
              <a:rPr lang="fi-FI" dirty="0"/>
              <a:t>Oppilas osaa </a:t>
            </a:r>
            <a:r>
              <a:rPr lang="fi-FI" dirty="0" smtClean="0"/>
              <a:t>kuvailla mahdollisuuksia kehittää englannin </a:t>
            </a:r>
            <a:r>
              <a:rPr lang="fi-FI" dirty="0"/>
              <a:t>kielen</a:t>
            </a:r>
            <a:r>
              <a:rPr lang="fi-FI" dirty="0"/>
              <a:t/>
            </a:r>
            <a:br>
              <a:rPr lang="fi-FI" dirty="0"/>
            </a:br>
            <a:r>
              <a:rPr lang="fi-FI" dirty="0"/>
              <a:t>taitoaan </a:t>
            </a:r>
            <a:r>
              <a:rPr lang="fi-FI" dirty="0" smtClean="0"/>
              <a:t>myös koulun päätyttyä.</a:t>
            </a:r>
          </a:p>
          <a:p>
            <a:r>
              <a:rPr lang="fi-FI" dirty="0" smtClean="0"/>
              <a:t>8: </a:t>
            </a:r>
            <a:r>
              <a:rPr lang="fi-FI" dirty="0"/>
              <a:t>Oppilas osaa </a:t>
            </a:r>
            <a:r>
              <a:rPr lang="fi-FI" dirty="0" smtClean="0"/>
              <a:t>vertailla erilaisia mahdollisuuksia soveltaa </a:t>
            </a:r>
            <a:r>
              <a:rPr lang="fi-FI" dirty="0"/>
              <a:t>ja </a:t>
            </a:r>
            <a:r>
              <a:rPr lang="fi-FI" dirty="0" smtClean="0"/>
              <a:t>kehittää englannin kielen taitoaan myös koulun päätyttyä.</a:t>
            </a:r>
          </a:p>
          <a:p>
            <a:r>
              <a:rPr lang="fi-FI" dirty="0" smtClean="0"/>
              <a:t>9: </a:t>
            </a:r>
            <a:r>
              <a:rPr lang="fi-FI" dirty="0"/>
              <a:t>Oppilas </a:t>
            </a:r>
            <a:r>
              <a:rPr lang="fi-FI" dirty="0" smtClean="0"/>
              <a:t>osaa pohtia </a:t>
            </a:r>
            <a:r>
              <a:rPr lang="fi-FI" dirty="0"/>
              <a:t>ja </a:t>
            </a:r>
            <a:r>
              <a:rPr lang="fi-FI" dirty="0" smtClean="0"/>
              <a:t>vertailla erilaisia mahdollisuuksia soveltaa ja </a:t>
            </a:r>
            <a:r>
              <a:rPr lang="fi-FI" dirty="0"/>
              <a:t>kehittää </a:t>
            </a:r>
            <a:r>
              <a:rPr lang="fi-FI" dirty="0" smtClean="0"/>
              <a:t>englannin </a:t>
            </a:r>
            <a:r>
              <a:rPr lang="fi-FI" dirty="0"/>
              <a:t>kielen </a:t>
            </a:r>
            <a:r>
              <a:rPr lang="fi-FI" dirty="0" smtClean="0"/>
              <a:t>taitoaan </a:t>
            </a:r>
            <a:r>
              <a:rPr lang="fi-FI" dirty="0"/>
              <a:t>myös </a:t>
            </a:r>
            <a:r>
              <a:rPr lang="fi-FI" dirty="0" smtClean="0"/>
              <a:t>koulun päätyttyä.</a:t>
            </a:r>
            <a:endParaRPr lang="fi-FI" dirty="0"/>
          </a:p>
        </p:txBody>
      </p:sp>
    </p:spTree>
    <p:extLst>
      <p:ext uri="{BB962C8B-B14F-4D97-AF65-F5344CB8AC3E}">
        <p14:creationId xmlns:p14="http://schemas.microsoft.com/office/powerpoint/2010/main" val="1526528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T6 Rohkaisu keskusteluihin sopivista aiheista, myös mielipiteet mukana</a:t>
            </a:r>
            <a:endParaRPr lang="fi-FI" dirty="0"/>
          </a:p>
        </p:txBody>
      </p:sp>
      <p:sp>
        <p:nvSpPr>
          <p:cNvPr id="3" name="Sisällön paikkamerkki 2"/>
          <p:cNvSpPr>
            <a:spLocks noGrp="1"/>
          </p:cNvSpPr>
          <p:nvPr>
            <p:ph idx="1"/>
          </p:nvPr>
        </p:nvSpPr>
        <p:spPr/>
        <p:txBody>
          <a:bodyPr/>
          <a:lstStyle/>
          <a:p>
            <a:r>
              <a:rPr lang="fi-FI" b="1" dirty="0" smtClean="0"/>
              <a:t>Oppimisen tavoite</a:t>
            </a:r>
            <a:r>
              <a:rPr lang="fi-FI" dirty="0" smtClean="0"/>
              <a:t>: </a:t>
            </a:r>
            <a:r>
              <a:rPr lang="fi-FI" dirty="0"/>
              <a:t>Oppilas oppii </a:t>
            </a:r>
            <a:r>
              <a:rPr lang="fi-FI" dirty="0" smtClean="0"/>
              <a:t>toimimaan aktiivisesti </a:t>
            </a:r>
            <a:r>
              <a:rPr lang="fi-FI" dirty="0"/>
              <a:t>erilaisissa</a:t>
            </a:r>
            <a:r>
              <a:rPr lang="fi-FI" dirty="0"/>
              <a:t/>
            </a:r>
            <a:br>
              <a:rPr lang="fi-FI" dirty="0"/>
            </a:br>
            <a:r>
              <a:rPr lang="fi-FI" dirty="0" smtClean="0"/>
              <a:t>vuorovaikutustilanteissa.</a:t>
            </a:r>
            <a:endParaRPr lang="fi-FI" dirty="0"/>
          </a:p>
          <a:p>
            <a:r>
              <a:rPr lang="fi-FI" b="1" dirty="0" err="1" smtClean="0"/>
              <a:t>Arvioidaan</a:t>
            </a:r>
            <a:r>
              <a:rPr lang="fi-FI" dirty="0" err="1" smtClean="0"/>
              <a:t>:Vuorovaikutus</a:t>
            </a:r>
            <a:r>
              <a:rPr lang="fi-FI" dirty="0" smtClean="0"/>
              <a:t> erilaisissa tilanteissa</a:t>
            </a:r>
          </a:p>
          <a:p>
            <a:r>
              <a:rPr lang="fi-FI" b="1" dirty="0" smtClean="0"/>
              <a:t>Kouvola: </a:t>
            </a:r>
            <a:r>
              <a:rPr lang="fi-FI" dirty="0"/>
              <a:t>Muistutetaan, että viestin välittyminen on tärkeintä, jolloin itsensä ilmaiseminen on tärkeämpää kuin rakenteiden oikeellisuus.</a:t>
            </a:r>
            <a:endParaRPr lang="fi-FI" b="1" dirty="0"/>
          </a:p>
        </p:txBody>
      </p:sp>
    </p:spTree>
    <p:extLst>
      <p:ext uri="{BB962C8B-B14F-4D97-AF65-F5344CB8AC3E}">
        <p14:creationId xmlns:p14="http://schemas.microsoft.com/office/powerpoint/2010/main" val="41504950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T6 Rohkaisu </a:t>
            </a:r>
            <a:r>
              <a:rPr lang="fi-FI" dirty="0" smtClean="0"/>
              <a:t>keskusteluihin ikätason ja kokemuksien mukaan </a:t>
            </a:r>
            <a:r>
              <a:rPr lang="fi-FI" dirty="0"/>
              <a:t>sopivista aiheista, myös mielipiteet mukana</a:t>
            </a:r>
          </a:p>
        </p:txBody>
      </p:sp>
      <p:sp>
        <p:nvSpPr>
          <p:cNvPr id="3" name="Sisällön paikkamerkki 2"/>
          <p:cNvSpPr>
            <a:spLocks noGrp="1"/>
          </p:cNvSpPr>
          <p:nvPr>
            <p:ph idx="1"/>
          </p:nvPr>
        </p:nvSpPr>
        <p:spPr/>
        <p:txBody>
          <a:bodyPr>
            <a:normAutofit fontScale="85000" lnSpcReduction="10000"/>
          </a:bodyPr>
          <a:lstStyle/>
          <a:p>
            <a:r>
              <a:rPr lang="fi-FI" dirty="0" smtClean="0"/>
              <a:t>5: </a:t>
            </a:r>
            <a:r>
              <a:rPr lang="fi-FI" dirty="0"/>
              <a:t>Oppilas </a:t>
            </a:r>
            <a:r>
              <a:rPr lang="fi-FI" dirty="0" smtClean="0"/>
              <a:t>selviytyy monista rutiininomaisista viestintätilanteista tukeutuen joskus viestintäkumppaniin. </a:t>
            </a:r>
            <a:r>
              <a:rPr lang="fi-FI" i="1" dirty="0" smtClean="0"/>
              <a:t>Taitotaso A1.3</a:t>
            </a:r>
          </a:p>
          <a:p>
            <a:r>
              <a:rPr lang="fi-FI" dirty="0" smtClean="0"/>
              <a:t>7</a:t>
            </a:r>
            <a:r>
              <a:rPr lang="fi-FI" i="1" dirty="0" smtClean="0"/>
              <a:t>: </a:t>
            </a:r>
            <a:r>
              <a:rPr lang="fi-FI" dirty="0"/>
              <a:t>Oppilas </a:t>
            </a:r>
            <a:r>
              <a:rPr lang="fi-FI" dirty="0" smtClean="0"/>
              <a:t>selviää kohtalaisesti monenlaisista jokapäiväisistä viestintätilanteista ja pystyy enenevässä </a:t>
            </a:r>
            <a:r>
              <a:rPr lang="fi-FI" dirty="0"/>
              <a:t>määrin </a:t>
            </a:r>
            <a:r>
              <a:rPr lang="fi-FI" dirty="0" smtClean="0"/>
              <a:t>olemaan aloitteellinen viestintätilanteessa.</a:t>
            </a:r>
            <a:r>
              <a:rPr lang="fi-FI" i="1" dirty="0" smtClean="0"/>
              <a:t> Taitotaso A2.2</a:t>
            </a:r>
          </a:p>
          <a:p>
            <a:r>
              <a:rPr lang="fi-FI" dirty="0" smtClean="0"/>
              <a:t>8: </a:t>
            </a:r>
            <a:r>
              <a:rPr lang="fi-FI" dirty="0"/>
              <a:t>Oppilas </a:t>
            </a:r>
            <a:r>
              <a:rPr lang="fi-FI" dirty="0" smtClean="0"/>
              <a:t>pystyy viestimään</a:t>
            </a:r>
            <a:r>
              <a:rPr lang="fi-FI" dirty="0"/>
              <a:t>, </a:t>
            </a:r>
            <a:r>
              <a:rPr lang="fi-FI" dirty="0" smtClean="0"/>
              <a:t>osallistumaan keskusteluihin ja ilmaisemaan mielipiteitään melko vaivattomasti jokapäiväisissä viestintätilanteissa. </a:t>
            </a:r>
            <a:r>
              <a:rPr lang="fi-FI" i="1" dirty="0" smtClean="0"/>
              <a:t>Taitotaso B1.1</a:t>
            </a:r>
            <a:endParaRPr lang="fi-FI" dirty="0"/>
          </a:p>
          <a:p>
            <a:r>
              <a:rPr lang="fi-FI" dirty="0" smtClean="0"/>
              <a:t>9: </a:t>
            </a:r>
            <a:r>
              <a:rPr lang="fi-FI" dirty="0"/>
              <a:t>Oppilas </a:t>
            </a:r>
            <a:r>
              <a:rPr lang="fi-FI" dirty="0" smtClean="0"/>
              <a:t>pystyy viestimään</a:t>
            </a:r>
            <a:r>
              <a:rPr lang="fi-FI" dirty="0"/>
              <a:t>, </a:t>
            </a:r>
            <a:r>
              <a:rPr lang="fi-FI" dirty="0" smtClean="0"/>
              <a:t>osallistumaan keskusteluihin ja ilmaisemaan mielipiteitään myös joissakin vaativammissa tilanteissa</a:t>
            </a:r>
            <a:r>
              <a:rPr lang="fi-FI" dirty="0"/>
              <a:t>, </a:t>
            </a:r>
            <a:r>
              <a:rPr lang="fi-FI" dirty="0" smtClean="0"/>
              <a:t>kuten keskusteltaessa ajankohtaisesta</a:t>
            </a:r>
            <a:r>
              <a:rPr lang="fi-FI" dirty="0"/>
              <a:t/>
            </a:r>
            <a:br>
              <a:rPr lang="fi-FI" dirty="0"/>
            </a:br>
            <a:r>
              <a:rPr lang="fi-FI" dirty="0"/>
              <a:t>tapahtumasta</a:t>
            </a:r>
            <a:r>
              <a:rPr lang="fi-FI" dirty="0" smtClean="0"/>
              <a:t>. </a:t>
            </a:r>
            <a:r>
              <a:rPr lang="fi-FI" i="1" dirty="0" smtClean="0"/>
              <a:t>Taitotaso B1.1/B1.2</a:t>
            </a:r>
            <a:endParaRPr lang="fi-FI" dirty="0" smtClean="0"/>
          </a:p>
          <a:p>
            <a:endParaRPr lang="fi-FI" dirty="0" smtClean="0"/>
          </a:p>
        </p:txBody>
      </p:sp>
    </p:spTree>
    <p:extLst>
      <p:ext uri="{BB962C8B-B14F-4D97-AF65-F5344CB8AC3E}">
        <p14:creationId xmlns:p14="http://schemas.microsoft.com/office/powerpoint/2010/main" val="2895873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T7 Aloitteellisuus viestinnässä, kompensaatiokeinojen käyttö, merkitysneuvottelu</a:t>
            </a:r>
            <a:endParaRPr lang="fi-FI" dirty="0"/>
          </a:p>
        </p:txBody>
      </p:sp>
      <p:sp>
        <p:nvSpPr>
          <p:cNvPr id="3" name="Sisällön paikkamerkki 2"/>
          <p:cNvSpPr>
            <a:spLocks noGrp="1"/>
          </p:cNvSpPr>
          <p:nvPr>
            <p:ph idx="1"/>
          </p:nvPr>
        </p:nvSpPr>
        <p:spPr/>
        <p:txBody>
          <a:bodyPr/>
          <a:lstStyle/>
          <a:p>
            <a:r>
              <a:rPr lang="fi-FI" b="1" dirty="0" smtClean="0"/>
              <a:t>Oppimisen tavoite</a:t>
            </a:r>
            <a:r>
              <a:rPr lang="fi-FI" dirty="0" smtClean="0"/>
              <a:t>: </a:t>
            </a:r>
            <a:r>
              <a:rPr lang="fi-FI" dirty="0"/>
              <a:t>Oppilas oppii </a:t>
            </a:r>
            <a:r>
              <a:rPr lang="fi-FI" dirty="0" smtClean="0"/>
              <a:t>olemaan aloitteellinen </a:t>
            </a:r>
            <a:r>
              <a:rPr lang="fi-FI" dirty="0" err="1"/>
              <a:t>vuorovaiku</a:t>
            </a:r>
            <a:r>
              <a:rPr lang="fi-FI" dirty="0"/>
              <a:t>-</a:t>
            </a:r>
            <a:r>
              <a:rPr lang="fi-FI" dirty="0"/>
              <a:t/>
            </a:r>
            <a:br>
              <a:rPr lang="fi-FI" dirty="0"/>
            </a:br>
            <a:r>
              <a:rPr lang="fi-FI" dirty="0" err="1" smtClean="0"/>
              <a:t>tustilanteissa</a:t>
            </a:r>
            <a:r>
              <a:rPr lang="fi-FI" dirty="0" smtClean="0"/>
              <a:t>. Oppilas oppii käyttämään viestintästrategioita.</a:t>
            </a:r>
          </a:p>
          <a:p>
            <a:r>
              <a:rPr lang="fi-FI" b="1" dirty="0" smtClean="0"/>
              <a:t>Arvioidaan</a:t>
            </a:r>
            <a:r>
              <a:rPr lang="fi-FI" dirty="0" smtClean="0"/>
              <a:t>: Viestintästrategioiden käyttö.</a:t>
            </a:r>
          </a:p>
          <a:p>
            <a:r>
              <a:rPr lang="fi-FI" b="1" dirty="0" smtClean="0"/>
              <a:t>Kouvola: </a:t>
            </a:r>
            <a:r>
              <a:rPr lang="fi-FI" dirty="0"/>
              <a:t>Oppilaalle annetaan mahdollisuus osoittaa osaamisensa itselleen luontevimmalla tavalla, kirjoittaen tai puhuen hyödyntäen eri TVT –sovelluksia.</a:t>
            </a:r>
            <a:endParaRPr lang="fi-FI" b="1" dirty="0" smtClean="0"/>
          </a:p>
          <a:p>
            <a:pPr marL="0" indent="0">
              <a:buNone/>
            </a:pPr>
            <a:endParaRPr lang="fi-FI" dirty="0"/>
          </a:p>
        </p:txBody>
      </p:sp>
    </p:spTree>
    <p:extLst>
      <p:ext uri="{BB962C8B-B14F-4D97-AF65-F5344CB8AC3E}">
        <p14:creationId xmlns:p14="http://schemas.microsoft.com/office/powerpoint/2010/main" val="14395561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T7 Aloitteellisuus viestinnässä, kompensaatiokeinojen käyttö, merkitysneuvottelu</a:t>
            </a:r>
          </a:p>
        </p:txBody>
      </p:sp>
      <p:sp>
        <p:nvSpPr>
          <p:cNvPr id="3" name="Sisällön paikkamerkki 2"/>
          <p:cNvSpPr>
            <a:spLocks noGrp="1"/>
          </p:cNvSpPr>
          <p:nvPr>
            <p:ph idx="1"/>
          </p:nvPr>
        </p:nvSpPr>
        <p:spPr/>
        <p:txBody>
          <a:bodyPr>
            <a:normAutofit fontScale="92500" lnSpcReduction="10000"/>
          </a:bodyPr>
          <a:lstStyle/>
          <a:p>
            <a:r>
              <a:rPr lang="fi-FI" dirty="0" smtClean="0"/>
              <a:t>5: </a:t>
            </a:r>
            <a:r>
              <a:rPr lang="fi-FI" dirty="0"/>
              <a:t>Oppilas </a:t>
            </a:r>
            <a:r>
              <a:rPr lang="fi-FI" dirty="0" smtClean="0"/>
              <a:t>osallistuu viestintään, mutta tarvitsee edelleen usein apukeinoja</a:t>
            </a:r>
            <a:r>
              <a:rPr lang="fi-FI" dirty="0"/>
              <a:t>.</a:t>
            </a:r>
            <a:r>
              <a:rPr lang="fi-FI" dirty="0"/>
              <a:t/>
            </a:r>
            <a:br>
              <a:rPr lang="fi-FI" dirty="0"/>
            </a:br>
            <a:r>
              <a:rPr lang="fi-FI" dirty="0"/>
              <a:t>Oppilas osaa </a:t>
            </a:r>
            <a:r>
              <a:rPr lang="fi-FI" dirty="0" smtClean="0"/>
              <a:t>reagoida suppein sanallisin ilmauksin</a:t>
            </a:r>
            <a:r>
              <a:rPr lang="fi-FI" dirty="0"/>
              <a:t>, pienin </a:t>
            </a:r>
            <a:r>
              <a:rPr lang="fi-FI" dirty="0" smtClean="0"/>
              <a:t>elein(esim</a:t>
            </a:r>
            <a:r>
              <a:rPr lang="fi-FI" dirty="0"/>
              <a:t>. </a:t>
            </a:r>
            <a:r>
              <a:rPr lang="fi-FI" dirty="0" smtClean="0"/>
              <a:t>nyökkäämällä</a:t>
            </a:r>
            <a:r>
              <a:rPr lang="fi-FI" dirty="0"/>
              <a:t>), </a:t>
            </a:r>
            <a:r>
              <a:rPr lang="fi-FI" dirty="0" smtClean="0"/>
              <a:t>äännähdyksin tai </a:t>
            </a:r>
            <a:r>
              <a:rPr lang="fi-FI" dirty="0"/>
              <a:t>muunlaisella </a:t>
            </a:r>
            <a:r>
              <a:rPr lang="fi-FI" dirty="0" smtClean="0"/>
              <a:t>minimipalautteella</a:t>
            </a:r>
            <a:r>
              <a:rPr lang="fi-FI" dirty="0"/>
              <a:t>.</a:t>
            </a:r>
            <a:r>
              <a:rPr lang="fi-FI" dirty="0"/>
              <a:t/>
            </a:r>
            <a:br>
              <a:rPr lang="fi-FI" dirty="0"/>
            </a:br>
            <a:r>
              <a:rPr lang="fi-FI" dirty="0"/>
              <a:t>Oppilas </a:t>
            </a:r>
            <a:r>
              <a:rPr lang="fi-FI" dirty="0" smtClean="0"/>
              <a:t>joutuu pyytämään selvennystä </a:t>
            </a:r>
            <a:r>
              <a:rPr lang="fi-FI" dirty="0"/>
              <a:t>tai </a:t>
            </a:r>
            <a:r>
              <a:rPr lang="fi-FI" dirty="0" smtClean="0"/>
              <a:t>toistoa hyvin usein. </a:t>
            </a:r>
            <a:r>
              <a:rPr lang="fi-FI" i="1" dirty="0" smtClean="0"/>
              <a:t>Taitotaso A1.3</a:t>
            </a:r>
            <a:endParaRPr lang="fi-FI" dirty="0" smtClean="0"/>
          </a:p>
          <a:p>
            <a:r>
              <a:rPr lang="fi-FI" dirty="0" smtClean="0"/>
              <a:t>7: </a:t>
            </a:r>
            <a:r>
              <a:rPr lang="fi-FI" dirty="0"/>
              <a:t>Oppilas </a:t>
            </a:r>
            <a:r>
              <a:rPr lang="fi-FI" dirty="0" smtClean="0"/>
              <a:t>osallistuu enenevässä määrin viestintään käyttäen tarvittaessa vakiosanontoja pyytäessään tarkennusta avainsanoista. Oppilas joutuu pyytämään toistoa </a:t>
            </a:r>
            <a:r>
              <a:rPr lang="fi-FI" dirty="0"/>
              <a:t>tai </a:t>
            </a:r>
            <a:r>
              <a:rPr lang="fi-FI" dirty="0" smtClean="0"/>
              <a:t>selvennystä silloin tällöin. Oppilas käyttää esim</a:t>
            </a:r>
            <a:r>
              <a:rPr lang="fi-FI" dirty="0"/>
              <a:t>. </a:t>
            </a:r>
            <a:r>
              <a:rPr lang="fi-FI" dirty="0" smtClean="0"/>
              <a:t>lähikäsitettä </a:t>
            </a:r>
            <a:r>
              <a:rPr lang="fi-FI" dirty="0"/>
              <a:t>tai </a:t>
            </a:r>
            <a:r>
              <a:rPr lang="fi-FI" dirty="0" smtClean="0"/>
              <a:t>yleisempää käsitettä, kun </a:t>
            </a:r>
            <a:r>
              <a:rPr lang="fi-FI" dirty="0"/>
              <a:t>ei tiedä </a:t>
            </a:r>
            <a:r>
              <a:rPr lang="fi-FI" dirty="0" smtClean="0"/>
              <a:t>täsmällistä (koira/eläin </a:t>
            </a:r>
            <a:r>
              <a:rPr lang="fi-FI" dirty="0"/>
              <a:t>tai</a:t>
            </a:r>
            <a:r>
              <a:rPr lang="fi-FI" dirty="0"/>
              <a:t/>
            </a:r>
            <a:br>
              <a:rPr lang="fi-FI" dirty="0"/>
            </a:br>
            <a:r>
              <a:rPr lang="fi-FI" dirty="0"/>
              <a:t>talo/mökki</a:t>
            </a:r>
            <a:r>
              <a:rPr lang="fi-FI" dirty="0" smtClean="0"/>
              <a:t>)</a:t>
            </a:r>
            <a:r>
              <a:rPr lang="fi-FI" i="1" dirty="0" smtClean="0"/>
              <a:t> Taitotaso A2.2</a:t>
            </a:r>
            <a:endParaRPr lang="fi-FI" dirty="0" smtClean="0"/>
          </a:p>
        </p:txBody>
      </p:sp>
    </p:spTree>
    <p:extLst>
      <p:ext uri="{BB962C8B-B14F-4D97-AF65-F5344CB8AC3E}">
        <p14:creationId xmlns:p14="http://schemas.microsoft.com/office/powerpoint/2010/main" val="739943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T7 Aloitteellisuus viestinnässä, kompensaatiokeinojen käyttö, merkitysneuvottelu</a:t>
            </a:r>
          </a:p>
        </p:txBody>
      </p:sp>
      <p:sp>
        <p:nvSpPr>
          <p:cNvPr id="3" name="Sisällön paikkamerkki 2"/>
          <p:cNvSpPr>
            <a:spLocks noGrp="1"/>
          </p:cNvSpPr>
          <p:nvPr>
            <p:ph idx="1"/>
          </p:nvPr>
        </p:nvSpPr>
        <p:spPr/>
        <p:txBody>
          <a:bodyPr>
            <a:normAutofit fontScale="85000" lnSpcReduction="10000"/>
          </a:bodyPr>
          <a:lstStyle/>
          <a:p>
            <a:r>
              <a:rPr lang="fi-FI" dirty="0"/>
              <a:t>8: Oppilas pystyy jossain määrin olemaan aloitteellinen viestinnän eri vaiheissa ja osaa varmistaa, onko viestintäkumppani ymmärtänyt viestin, sekä kiertää tai korvata tuntemattoman sanan tai muotoilla viestinsä uudelleen. Oppilas pystyy neuvottelemaan tuntemattomien ilmauksien merkityksistä. </a:t>
            </a:r>
            <a:r>
              <a:rPr lang="fi-FI" i="1" dirty="0"/>
              <a:t>Taitotaso B1.1</a:t>
            </a:r>
          </a:p>
          <a:p>
            <a:r>
              <a:rPr lang="fi-FI" dirty="0"/>
              <a:t>9: Oppilas pystyy olemaan aloitteellinen tuttua aihetta käsittelevässä vuorovaikutustilanteessa ja osaa varmistaa, onko viestintäkumppani ymmärtänyt viestin, korjata väärinymmärryksiä sekä kiertää tai korvata tuntemattoman sanan tai muotoilla viestinsä uudelleen. Oppilas pystyy neuvottelemaan tuntemattomien ja melko mutkikkaidenkin ilmauksien merkityksistä. </a:t>
            </a:r>
            <a:r>
              <a:rPr lang="fi-FI" i="1" dirty="0" smtClean="0"/>
              <a:t>Taitotaso B1.1/B1.2</a:t>
            </a:r>
            <a:endParaRPr lang="fi-FI" dirty="0"/>
          </a:p>
        </p:txBody>
      </p:sp>
    </p:spTree>
    <p:extLst>
      <p:ext uri="{BB962C8B-B14F-4D97-AF65-F5344CB8AC3E}">
        <p14:creationId xmlns:p14="http://schemas.microsoft.com/office/powerpoint/2010/main" val="24036258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T8 Viestinnän kulttuuristen piirteiden tunnistaminen, kulttuurienvälisen viestinnän tukeminen</a:t>
            </a:r>
            <a:endParaRPr lang="fi-FI" dirty="0"/>
          </a:p>
        </p:txBody>
      </p:sp>
      <p:sp>
        <p:nvSpPr>
          <p:cNvPr id="3" name="Sisällön paikkamerkki 2"/>
          <p:cNvSpPr>
            <a:spLocks noGrp="1"/>
          </p:cNvSpPr>
          <p:nvPr>
            <p:ph idx="1"/>
          </p:nvPr>
        </p:nvSpPr>
        <p:spPr/>
        <p:txBody>
          <a:bodyPr/>
          <a:lstStyle/>
          <a:p>
            <a:r>
              <a:rPr lang="fi-FI" b="1" dirty="0" smtClean="0"/>
              <a:t>Oppimisen tavoite</a:t>
            </a:r>
            <a:r>
              <a:rPr lang="fi-FI" dirty="0" smtClean="0"/>
              <a:t>: </a:t>
            </a:r>
            <a:r>
              <a:rPr lang="fi-FI" dirty="0"/>
              <a:t>Oppilas </a:t>
            </a:r>
            <a:r>
              <a:rPr lang="fi-FI" dirty="0" smtClean="0"/>
              <a:t>oppii tunnistamaan viestinnän kulttuurisia piirteitä. Hän </a:t>
            </a:r>
            <a:r>
              <a:rPr lang="fi-FI" dirty="0"/>
              <a:t>oppii </a:t>
            </a:r>
            <a:r>
              <a:rPr lang="fi-FI" dirty="0" smtClean="0"/>
              <a:t>käyttämään </a:t>
            </a:r>
            <a:r>
              <a:rPr lang="fi-FI" dirty="0"/>
              <a:t>kieltä </a:t>
            </a:r>
            <a:r>
              <a:rPr lang="fi-FI" dirty="0" smtClean="0"/>
              <a:t>kulttuurien välisessä viestinnässä.</a:t>
            </a:r>
            <a:endParaRPr lang="fi-FI" dirty="0"/>
          </a:p>
          <a:p>
            <a:r>
              <a:rPr lang="fi-FI" b="1" dirty="0" smtClean="0"/>
              <a:t>Arvioidaan</a:t>
            </a:r>
            <a:r>
              <a:rPr lang="fi-FI" dirty="0" smtClean="0"/>
              <a:t>: Viestinnän kulttuurinen sopivuus.</a:t>
            </a:r>
          </a:p>
          <a:p>
            <a:r>
              <a:rPr lang="fi-FI" b="1" dirty="0" smtClean="0"/>
              <a:t>Kouvola: </a:t>
            </a:r>
            <a:r>
              <a:rPr lang="fi-FI" dirty="0"/>
              <a:t>Muistutetaan oppilaita kohteliaasta kielenkäytöstä.</a:t>
            </a:r>
            <a:endParaRPr lang="fi-FI" b="1" dirty="0"/>
          </a:p>
        </p:txBody>
      </p:sp>
    </p:spTree>
    <p:extLst>
      <p:ext uri="{BB962C8B-B14F-4D97-AF65-F5344CB8AC3E}">
        <p14:creationId xmlns:p14="http://schemas.microsoft.com/office/powerpoint/2010/main" val="1624901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T8 Viestinnän kulttuuristen piirteiden tunnistaminen, kulttuurienvälisen viestinnän tukeminen</a:t>
            </a:r>
          </a:p>
        </p:txBody>
      </p:sp>
      <p:sp>
        <p:nvSpPr>
          <p:cNvPr id="3" name="Sisällön paikkamerkki 2"/>
          <p:cNvSpPr>
            <a:spLocks noGrp="1"/>
          </p:cNvSpPr>
          <p:nvPr>
            <p:ph idx="1"/>
          </p:nvPr>
        </p:nvSpPr>
        <p:spPr/>
        <p:txBody>
          <a:bodyPr>
            <a:normAutofit fontScale="70000" lnSpcReduction="20000"/>
          </a:bodyPr>
          <a:lstStyle/>
          <a:p>
            <a:r>
              <a:rPr lang="fi-FI" dirty="0" smtClean="0"/>
              <a:t>5: </a:t>
            </a:r>
            <a:r>
              <a:rPr lang="fi-FI" dirty="0"/>
              <a:t>Oppilas </a:t>
            </a:r>
            <a:r>
              <a:rPr lang="fi-FI" dirty="0" smtClean="0"/>
              <a:t>osaa käyttää yleisimpiä kohteliaaseen kielenkäyttöön kuuluvia ilmauksia </a:t>
            </a:r>
            <a:r>
              <a:rPr lang="fi-FI" dirty="0"/>
              <a:t>monissa </a:t>
            </a:r>
            <a:r>
              <a:rPr lang="fi-FI" dirty="0" smtClean="0"/>
              <a:t>rutiininomaisissa sosiaalisissa kontakteissa. </a:t>
            </a:r>
            <a:r>
              <a:rPr lang="fi-FI" i="1" dirty="0" smtClean="0"/>
              <a:t>Taitotaso A1.3</a:t>
            </a:r>
            <a:endParaRPr lang="fi-FI" dirty="0" smtClean="0"/>
          </a:p>
          <a:p>
            <a:r>
              <a:rPr lang="fi-FI" dirty="0" smtClean="0"/>
              <a:t>7: </a:t>
            </a:r>
            <a:r>
              <a:rPr lang="fi-FI" dirty="0"/>
              <a:t>Oppilas </a:t>
            </a:r>
            <a:r>
              <a:rPr lang="fi-FI" dirty="0" smtClean="0"/>
              <a:t>osaa käyttää </a:t>
            </a:r>
            <a:r>
              <a:rPr lang="fi-FI" dirty="0"/>
              <a:t>kieltä </a:t>
            </a:r>
            <a:r>
              <a:rPr lang="fi-FI" dirty="0" smtClean="0"/>
              <a:t>yksinkertaisella tavalla kaikkein keskeisimpiin tarkoituksiin</a:t>
            </a:r>
            <a:r>
              <a:rPr lang="fi-FI" dirty="0"/>
              <a:t>, </a:t>
            </a:r>
            <a:r>
              <a:rPr lang="fi-FI" dirty="0" smtClean="0"/>
              <a:t>kuten tiedonvaihtoon sekä mielipiteiden </a:t>
            </a:r>
            <a:r>
              <a:rPr lang="fi-FI" dirty="0"/>
              <a:t>ja </a:t>
            </a:r>
            <a:r>
              <a:rPr lang="fi-FI" dirty="0" smtClean="0"/>
              <a:t>asenteiden asianmukaiseen ilmaisemiseen. </a:t>
            </a:r>
            <a:r>
              <a:rPr lang="fi-FI" dirty="0"/>
              <a:t>Oppilas </a:t>
            </a:r>
            <a:r>
              <a:rPr lang="fi-FI" dirty="0" smtClean="0"/>
              <a:t>pystyy keskustelemaan kohteliaasti käyttäen tavanomaisia </a:t>
            </a:r>
            <a:r>
              <a:rPr lang="fi-FI" dirty="0"/>
              <a:t>ilmauksia </a:t>
            </a:r>
            <a:r>
              <a:rPr lang="fi-FI" dirty="0" smtClean="0"/>
              <a:t>ja perustason viestintärutiineja. </a:t>
            </a:r>
            <a:r>
              <a:rPr lang="fi-FI" i="1" dirty="0" smtClean="0"/>
              <a:t>Taitotaso A2.2</a:t>
            </a:r>
          </a:p>
          <a:p>
            <a:r>
              <a:rPr lang="fi-FI" dirty="0" smtClean="0"/>
              <a:t>8: </a:t>
            </a:r>
            <a:r>
              <a:rPr lang="fi-FI" dirty="0"/>
              <a:t>Oppilas </a:t>
            </a:r>
            <a:r>
              <a:rPr lang="fi-FI" dirty="0" smtClean="0"/>
              <a:t>osoittaa tuntevansa tärkeimmät kohteliaisuussäännöt. Oppilas pystyy ottamaan vuorovaikutuksessaan huomioon joitakin tärkeimpiä kulttuurisiin käytänteisiin liittyviä näkökohtia. </a:t>
            </a:r>
            <a:r>
              <a:rPr lang="fi-FI" i="1" dirty="0" smtClean="0"/>
              <a:t>Taitotaso B1.1</a:t>
            </a:r>
            <a:endParaRPr lang="fi-FI" dirty="0" smtClean="0"/>
          </a:p>
          <a:p>
            <a:r>
              <a:rPr lang="fi-FI" dirty="0" smtClean="0"/>
              <a:t>9: </a:t>
            </a:r>
            <a:r>
              <a:rPr lang="fi-FI" dirty="0"/>
              <a:t>Oppilas </a:t>
            </a:r>
            <a:r>
              <a:rPr lang="fi-FI" dirty="0" smtClean="0"/>
              <a:t>osoittaa tuntevansa tärkeimmät kohteliaisuussäännöt ja </a:t>
            </a:r>
            <a:r>
              <a:rPr lang="fi-FI" dirty="0"/>
              <a:t>osaa </a:t>
            </a:r>
            <a:r>
              <a:rPr lang="fi-FI" dirty="0" smtClean="0"/>
              <a:t>kiinnittää huomiota kielenkäytön muodollisuuteen. Oppilas pystyy ottamaan vuorovaikutuksessaan huomioon tärkeimpiä kulttuurisia </a:t>
            </a:r>
            <a:r>
              <a:rPr lang="fi-FI" dirty="0"/>
              <a:t>käytänteitä</a:t>
            </a:r>
            <a:r>
              <a:rPr lang="fi-FI" dirty="0" smtClean="0"/>
              <a:t>.</a:t>
            </a:r>
            <a:r>
              <a:rPr lang="fi-FI" i="1" dirty="0" smtClean="0"/>
              <a:t> Taitotaso B1.1/B1.2</a:t>
            </a:r>
            <a:endParaRPr lang="fi-FI" dirty="0" smtClean="0"/>
          </a:p>
        </p:txBody>
      </p:sp>
    </p:spTree>
    <p:extLst>
      <p:ext uri="{BB962C8B-B14F-4D97-AF65-F5344CB8AC3E}">
        <p14:creationId xmlns:p14="http://schemas.microsoft.com/office/powerpoint/2010/main" val="1961643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T1 Englannin kielen asema, vaihtelu, kulttuurienvälinen toimintakyky</a:t>
            </a:r>
            <a:endParaRPr lang="fi-FI" dirty="0"/>
          </a:p>
        </p:txBody>
      </p:sp>
      <p:sp>
        <p:nvSpPr>
          <p:cNvPr id="3" name="Sisällön paikkamerkki 2"/>
          <p:cNvSpPr>
            <a:spLocks noGrp="1"/>
          </p:cNvSpPr>
          <p:nvPr>
            <p:ph idx="1"/>
          </p:nvPr>
        </p:nvSpPr>
        <p:spPr/>
        <p:txBody>
          <a:bodyPr>
            <a:normAutofit/>
          </a:bodyPr>
          <a:lstStyle/>
          <a:p>
            <a:r>
              <a:rPr lang="fi-FI" b="1" dirty="0" smtClean="0"/>
              <a:t>Oppimisen tavoitteet</a:t>
            </a:r>
            <a:r>
              <a:rPr lang="fi-FI" dirty="0" smtClean="0"/>
              <a:t>: Oppilas oppii tuntemaan englannin kielen asemaan ja variantteihin liittyviä arvoja. Hän oppii kielialueen maiden kulttuureja ja elämänmuotoja. Oppilas oppii kehittämään kulttuurien välistä toimintakykyään</a:t>
            </a:r>
            <a:r>
              <a:rPr lang="fi-FI" dirty="0" smtClean="0"/>
              <a:t>.</a:t>
            </a:r>
            <a:endParaRPr lang="fi-FI" dirty="0" smtClean="0"/>
          </a:p>
          <a:p>
            <a:r>
              <a:rPr lang="fi-FI" b="1" dirty="0" smtClean="0"/>
              <a:t>Arvioidaan</a:t>
            </a:r>
            <a:r>
              <a:rPr lang="fi-FI" dirty="0" smtClean="0"/>
              <a:t>: Kielen asemaan ja variantteihin liittyvien kysymysten huomaaminen </a:t>
            </a:r>
            <a:r>
              <a:rPr lang="fi-FI" dirty="0"/>
              <a:t>ja </a:t>
            </a:r>
            <a:r>
              <a:rPr lang="fi-FI" dirty="0" smtClean="0"/>
              <a:t>kulttuurien </a:t>
            </a:r>
            <a:r>
              <a:rPr lang="fi-FI" dirty="0"/>
              <a:t>välinen </a:t>
            </a:r>
            <a:r>
              <a:rPr lang="fi-FI" dirty="0" smtClean="0"/>
              <a:t>toimintakyky</a:t>
            </a:r>
          </a:p>
          <a:p>
            <a:r>
              <a:rPr lang="fi-FI" b="1" dirty="0" smtClean="0"/>
              <a:t>Kouvola: </a:t>
            </a:r>
            <a:r>
              <a:rPr lang="fi-FI" dirty="0"/>
              <a:t>Kiinnitetään oppilaiden huomio englannin asemaan ja erilaisiin englanninpuhujiin maailmassa.</a:t>
            </a:r>
            <a:endParaRPr lang="fi-FI" b="1" dirty="0"/>
          </a:p>
        </p:txBody>
      </p:sp>
    </p:spTree>
    <p:extLst>
      <p:ext uri="{BB962C8B-B14F-4D97-AF65-F5344CB8AC3E}">
        <p14:creationId xmlns:p14="http://schemas.microsoft.com/office/powerpoint/2010/main" val="1542543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T9 Monenlaisten tekstien lukeminen ja kuuleminen sekä niiden tulkitseminen</a:t>
            </a:r>
            <a:endParaRPr lang="fi-FI" dirty="0"/>
          </a:p>
        </p:txBody>
      </p:sp>
      <p:sp>
        <p:nvSpPr>
          <p:cNvPr id="3" name="Sisällön paikkamerkki 2"/>
          <p:cNvSpPr>
            <a:spLocks noGrp="1"/>
          </p:cNvSpPr>
          <p:nvPr>
            <p:ph idx="1"/>
          </p:nvPr>
        </p:nvSpPr>
        <p:spPr/>
        <p:txBody>
          <a:bodyPr/>
          <a:lstStyle/>
          <a:p>
            <a:r>
              <a:rPr lang="fi-FI" b="1" dirty="0" smtClean="0"/>
              <a:t>Oppimisen tavoite</a:t>
            </a:r>
            <a:r>
              <a:rPr lang="fi-FI" dirty="0" smtClean="0"/>
              <a:t>: </a:t>
            </a:r>
            <a:r>
              <a:rPr lang="fi-FI" dirty="0"/>
              <a:t>Oppilas oppii </a:t>
            </a:r>
            <a:r>
              <a:rPr lang="fi-FI" dirty="0" smtClean="0"/>
              <a:t>tulkitsemaan puhuttuja </a:t>
            </a:r>
            <a:r>
              <a:rPr lang="fi-FI" dirty="0"/>
              <a:t>ja </a:t>
            </a:r>
            <a:r>
              <a:rPr lang="fi-FI" dirty="0" smtClean="0"/>
              <a:t>kirjoitettuja </a:t>
            </a:r>
            <a:r>
              <a:rPr lang="fi-FI" dirty="0"/>
              <a:t>tekstejä. </a:t>
            </a:r>
            <a:r>
              <a:rPr lang="fi-FI" dirty="0" smtClean="0"/>
              <a:t>Hän oppii tekstien ymmärtämisstrategioita.</a:t>
            </a:r>
          </a:p>
          <a:p>
            <a:r>
              <a:rPr lang="fi-FI" b="1" dirty="0" smtClean="0"/>
              <a:t>Arvioidaan: </a:t>
            </a:r>
            <a:r>
              <a:rPr lang="fi-FI" dirty="0"/>
              <a:t>Tekstien </a:t>
            </a:r>
            <a:r>
              <a:rPr lang="fi-FI" dirty="0" smtClean="0"/>
              <a:t>tulkintataidot</a:t>
            </a:r>
          </a:p>
          <a:p>
            <a:r>
              <a:rPr lang="fi-FI" b="1" dirty="0" smtClean="0"/>
              <a:t>Kouvola: </a:t>
            </a:r>
            <a:r>
              <a:rPr lang="fi-FI" dirty="0"/>
              <a:t>Kuullun ymmärtämisen harjoittelussa muistutetaan oppilaan vapaa-aikana tapahtuvasta oppimisesta (tv, radio, pelit, internet). Rohkaistaan oppilaita lukemaan englanninkielisiä tekstejä myös vapaa-aikanaan ja annetaan esimerkkejä kielenopiskeluun soveltuvista sivustoista.</a:t>
            </a:r>
            <a:endParaRPr lang="fi-FI" b="1" dirty="0"/>
          </a:p>
        </p:txBody>
      </p:sp>
    </p:spTree>
    <p:extLst>
      <p:ext uri="{BB962C8B-B14F-4D97-AF65-F5344CB8AC3E}">
        <p14:creationId xmlns:p14="http://schemas.microsoft.com/office/powerpoint/2010/main" val="20723316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T9 Monenlaisten tekstien lukeminen ja kuuleminen sekä niiden tulkitseminen</a:t>
            </a:r>
          </a:p>
        </p:txBody>
      </p:sp>
      <p:sp>
        <p:nvSpPr>
          <p:cNvPr id="3" name="Sisällön paikkamerkki 2"/>
          <p:cNvSpPr>
            <a:spLocks noGrp="1"/>
          </p:cNvSpPr>
          <p:nvPr>
            <p:ph idx="1"/>
          </p:nvPr>
        </p:nvSpPr>
        <p:spPr/>
        <p:txBody>
          <a:bodyPr>
            <a:normAutofit/>
          </a:bodyPr>
          <a:lstStyle/>
          <a:p>
            <a:r>
              <a:rPr lang="fi-FI" dirty="0" smtClean="0"/>
              <a:t>5: </a:t>
            </a:r>
            <a:r>
              <a:rPr lang="fi-FI" dirty="0"/>
              <a:t>Oppilas </a:t>
            </a:r>
            <a:r>
              <a:rPr lang="fi-FI" dirty="0" smtClean="0"/>
              <a:t>ymmärtää yksinkertaista</a:t>
            </a:r>
            <a:r>
              <a:rPr lang="fi-FI" dirty="0"/>
              <a:t>, </a:t>
            </a:r>
            <a:r>
              <a:rPr lang="fi-FI" dirty="0" smtClean="0"/>
              <a:t>tuttua sanastoa </a:t>
            </a:r>
            <a:r>
              <a:rPr lang="fi-FI" dirty="0"/>
              <a:t>ja </a:t>
            </a:r>
            <a:r>
              <a:rPr lang="fi-FI" dirty="0" smtClean="0"/>
              <a:t>ilmaisuja </a:t>
            </a:r>
            <a:r>
              <a:rPr lang="fi-FI" dirty="0"/>
              <a:t>sisältävää</a:t>
            </a:r>
            <a:r>
              <a:rPr lang="fi-FI" dirty="0"/>
              <a:t/>
            </a:r>
            <a:br>
              <a:rPr lang="fi-FI" dirty="0"/>
            </a:br>
            <a:r>
              <a:rPr lang="fi-FI" dirty="0"/>
              <a:t>kirjoitettua </a:t>
            </a:r>
            <a:r>
              <a:rPr lang="fi-FI" dirty="0" smtClean="0"/>
              <a:t>tekstiä </a:t>
            </a:r>
            <a:r>
              <a:rPr lang="fi-FI" dirty="0"/>
              <a:t>ja hidasta </a:t>
            </a:r>
            <a:r>
              <a:rPr lang="fi-FI" dirty="0" smtClean="0"/>
              <a:t>puhetta asiayhteyden tukemana. Oppilas pystyy löytämään tarvitsemansa yksinkertaisen tiedon lyhyestä tekstistä.</a:t>
            </a:r>
          </a:p>
          <a:p>
            <a:r>
              <a:rPr lang="fi-FI" dirty="0" smtClean="0"/>
              <a:t>7: </a:t>
            </a:r>
            <a:r>
              <a:rPr lang="fi-FI" dirty="0"/>
              <a:t>Oppilas </a:t>
            </a:r>
            <a:r>
              <a:rPr lang="fi-FI" dirty="0" smtClean="0"/>
              <a:t>ymmärtää yksinkertaista</a:t>
            </a:r>
            <a:r>
              <a:rPr lang="fi-FI" dirty="0"/>
              <a:t>, </a:t>
            </a:r>
            <a:r>
              <a:rPr lang="fi-FI" dirty="0" smtClean="0"/>
              <a:t>tuttua sanastoa </a:t>
            </a:r>
            <a:r>
              <a:rPr lang="fi-FI" dirty="0"/>
              <a:t>ja </a:t>
            </a:r>
            <a:r>
              <a:rPr lang="fi-FI" dirty="0" smtClean="0"/>
              <a:t>ilmaisuja sisältävää kirjoitettua tekstiä </a:t>
            </a:r>
            <a:r>
              <a:rPr lang="fi-FI" dirty="0"/>
              <a:t>ja hidasta </a:t>
            </a:r>
            <a:r>
              <a:rPr lang="fi-FI" dirty="0" smtClean="0"/>
              <a:t>puhetta asiayhteyden tukemana. Oppilas pystyy löytämään tarvitsemansa yksinkertaisen tiedon lyhyestä tekstistä. </a:t>
            </a:r>
            <a:r>
              <a:rPr lang="fi-FI" dirty="0"/>
              <a:t>Oppilas osaa </a:t>
            </a:r>
            <a:r>
              <a:rPr lang="fi-FI" dirty="0" smtClean="0"/>
              <a:t>päätellä tuntemattomien sanojen merkityksiä asiayhteydestä.</a:t>
            </a:r>
            <a:endParaRPr lang="fi-FI" dirty="0"/>
          </a:p>
        </p:txBody>
      </p:sp>
    </p:spTree>
    <p:extLst>
      <p:ext uri="{BB962C8B-B14F-4D97-AF65-F5344CB8AC3E}">
        <p14:creationId xmlns:p14="http://schemas.microsoft.com/office/powerpoint/2010/main" val="7455399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T9 Monenlaisten tekstien lukeminen ja kuuleminen sekä niiden tulkitseminen</a:t>
            </a:r>
          </a:p>
        </p:txBody>
      </p:sp>
      <p:sp>
        <p:nvSpPr>
          <p:cNvPr id="3" name="Sisällön paikkamerkki 2"/>
          <p:cNvSpPr>
            <a:spLocks noGrp="1"/>
          </p:cNvSpPr>
          <p:nvPr>
            <p:ph idx="1"/>
          </p:nvPr>
        </p:nvSpPr>
        <p:spPr/>
        <p:txBody>
          <a:bodyPr>
            <a:normAutofit fontScale="92500" lnSpcReduction="20000"/>
          </a:bodyPr>
          <a:lstStyle/>
          <a:p>
            <a:r>
              <a:rPr lang="fi-FI" dirty="0" smtClean="0"/>
              <a:t>8: </a:t>
            </a:r>
            <a:r>
              <a:rPr lang="fi-FI" dirty="0"/>
              <a:t>Oppilas </a:t>
            </a:r>
            <a:r>
              <a:rPr lang="fi-FI" dirty="0" smtClean="0"/>
              <a:t>ymmärtää </a:t>
            </a:r>
            <a:r>
              <a:rPr lang="fi-FI" dirty="0"/>
              <a:t>pääasiat </a:t>
            </a:r>
            <a:r>
              <a:rPr lang="fi-FI" dirty="0" smtClean="0"/>
              <a:t>ja joitakin yksityiskohtia selkeästä ja </a:t>
            </a:r>
            <a:r>
              <a:rPr lang="fi-FI" dirty="0"/>
              <a:t>lähes </a:t>
            </a:r>
            <a:r>
              <a:rPr lang="fi-FI" dirty="0" smtClean="0"/>
              <a:t>normaalitempoisesta yleiskielisestä puheesta </a:t>
            </a:r>
            <a:r>
              <a:rPr lang="fi-FI" dirty="0"/>
              <a:t>tai </a:t>
            </a:r>
            <a:r>
              <a:rPr lang="fi-FI" dirty="0" smtClean="0"/>
              <a:t>yleistajuisesta kirjoitetusta tekstistä ja </a:t>
            </a:r>
            <a:r>
              <a:rPr lang="fi-FI" dirty="0"/>
              <a:t>ymmärtää </a:t>
            </a:r>
            <a:r>
              <a:rPr lang="fi-FI" dirty="0" smtClean="0"/>
              <a:t>yhteiseen kokemukseen tai yleistietoon perustuvaa puhetta tai kirjoitettua tekstiä. Oppilas löytää pääajatukset, avainsanat </a:t>
            </a:r>
            <a:r>
              <a:rPr lang="fi-FI" dirty="0"/>
              <a:t>ja </a:t>
            </a:r>
            <a:r>
              <a:rPr lang="fi-FI" dirty="0" smtClean="0"/>
              <a:t>tärkeitä yksityiskohtia </a:t>
            </a:r>
            <a:r>
              <a:rPr lang="fi-FI" dirty="0"/>
              <a:t>myös </a:t>
            </a:r>
            <a:r>
              <a:rPr lang="fi-FI" dirty="0" smtClean="0"/>
              <a:t>valmistautumatta.</a:t>
            </a:r>
          </a:p>
          <a:p>
            <a:r>
              <a:rPr lang="fi-FI" dirty="0" smtClean="0"/>
              <a:t>9: </a:t>
            </a:r>
            <a:r>
              <a:rPr lang="fi-FI" dirty="0"/>
              <a:t>Oppilas </a:t>
            </a:r>
            <a:r>
              <a:rPr lang="fi-FI" dirty="0" smtClean="0"/>
              <a:t>ymmärtää </a:t>
            </a:r>
            <a:r>
              <a:rPr lang="fi-FI" dirty="0"/>
              <a:t>pääasiat </a:t>
            </a:r>
            <a:r>
              <a:rPr lang="fi-FI" dirty="0" smtClean="0"/>
              <a:t>ja useita yksityiskohtia hieman vaativammasta normaalitempoisesta yleiskielisestä puheesta tai yleistajuisesta kirjoitetusta tekstistä. </a:t>
            </a:r>
            <a:r>
              <a:rPr lang="fi-FI" dirty="0"/>
              <a:t>Oppilas </a:t>
            </a:r>
            <a:r>
              <a:rPr lang="fi-FI" dirty="0" smtClean="0"/>
              <a:t>ymmärtää </a:t>
            </a:r>
            <a:r>
              <a:rPr lang="fi-FI" dirty="0"/>
              <a:t>yhteiseen </a:t>
            </a:r>
            <a:r>
              <a:rPr lang="fi-FI" dirty="0" smtClean="0"/>
              <a:t>kokemukseen tai yleistietoon perustuvaa puhetta tai kirjoitettua tekstiä. </a:t>
            </a:r>
            <a:r>
              <a:rPr lang="fi-FI" dirty="0"/>
              <a:t>Oppilas </a:t>
            </a:r>
            <a:r>
              <a:rPr lang="fi-FI" dirty="0" smtClean="0"/>
              <a:t>löytää pääajatukset, avainsanat </a:t>
            </a:r>
            <a:r>
              <a:rPr lang="fi-FI" dirty="0"/>
              <a:t>ja </a:t>
            </a:r>
            <a:r>
              <a:rPr lang="fi-FI" dirty="0" smtClean="0"/>
              <a:t>tärkeitä yksityiskohtia </a:t>
            </a:r>
            <a:r>
              <a:rPr lang="fi-FI" dirty="0"/>
              <a:t>myös </a:t>
            </a:r>
            <a:r>
              <a:rPr lang="fi-FI" dirty="0" smtClean="0"/>
              <a:t>valmistautumatta</a:t>
            </a:r>
            <a:r>
              <a:rPr lang="fi-FI" dirty="0"/>
              <a:t>.</a:t>
            </a:r>
            <a:endParaRPr lang="fi-FI" dirty="0"/>
          </a:p>
        </p:txBody>
      </p:sp>
    </p:spTree>
    <p:extLst>
      <p:ext uri="{BB962C8B-B14F-4D97-AF65-F5344CB8AC3E}">
        <p14:creationId xmlns:p14="http://schemas.microsoft.com/office/powerpoint/2010/main" val="31092229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T10 Puhutun ja kirjoitetun tekstin tuottaminen eri tarkoituksiin, rakenteiden monipuolisuus, ääntämys</a:t>
            </a:r>
            <a:endParaRPr lang="fi-FI" dirty="0"/>
          </a:p>
        </p:txBody>
      </p:sp>
      <p:sp>
        <p:nvSpPr>
          <p:cNvPr id="3" name="Sisällön paikkamerkki 2"/>
          <p:cNvSpPr>
            <a:spLocks noGrp="1"/>
          </p:cNvSpPr>
          <p:nvPr>
            <p:ph idx="1"/>
          </p:nvPr>
        </p:nvSpPr>
        <p:spPr/>
        <p:txBody>
          <a:bodyPr>
            <a:normAutofit/>
          </a:bodyPr>
          <a:lstStyle/>
          <a:p>
            <a:r>
              <a:rPr lang="fi-FI" b="1" dirty="0" smtClean="0"/>
              <a:t>Oppimisen tavoite: </a:t>
            </a:r>
            <a:r>
              <a:rPr lang="fi-FI" dirty="0"/>
              <a:t>Oppilas oppii </a:t>
            </a:r>
            <a:r>
              <a:rPr lang="fi-FI" dirty="0" smtClean="0"/>
              <a:t>ilmaisemaan itseään </a:t>
            </a:r>
            <a:r>
              <a:rPr lang="fi-FI" dirty="0"/>
              <a:t>suullisesti </a:t>
            </a:r>
            <a:r>
              <a:rPr lang="fi-FI" dirty="0" smtClean="0"/>
              <a:t>ja kirjallisesti käyttäen englannin kielen keskeistä sanastoa </a:t>
            </a:r>
            <a:r>
              <a:rPr lang="fi-FI" dirty="0"/>
              <a:t>ja </a:t>
            </a:r>
            <a:r>
              <a:rPr lang="fi-FI" dirty="0" smtClean="0"/>
              <a:t>keskeisiä rakenteita. Hän </a:t>
            </a:r>
            <a:r>
              <a:rPr lang="fi-FI" dirty="0"/>
              <a:t>oppii </a:t>
            </a:r>
            <a:r>
              <a:rPr lang="fi-FI" dirty="0" smtClean="0"/>
              <a:t>ääntämään ymmärrettävästi.</a:t>
            </a:r>
          </a:p>
          <a:p>
            <a:r>
              <a:rPr lang="fi-FI" b="1" dirty="0" smtClean="0"/>
              <a:t>Arvioidaan: </a:t>
            </a:r>
            <a:r>
              <a:rPr lang="fi-FI" dirty="0"/>
              <a:t>Tekstien </a:t>
            </a:r>
            <a:r>
              <a:rPr lang="fi-FI" dirty="0" smtClean="0"/>
              <a:t>tuottamistaidot.</a:t>
            </a:r>
          </a:p>
          <a:p>
            <a:r>
              <a:rPr lang="fi-FI" b="1" dirty="0" smtClean="0"/>
              <a:t>Kouvola: </a:t>
            </a:r>
            <a:r>
              <a:rPr lang="fi-FI" dirty="0"/>
              <a:t>Kielioppirakenteista keskitytään passiiviin, infinitiiviin ja </a:t>
            </a:r>
            <a:r>
              <a:rPr lang="fi-FI" dirty="0" err="1"/>
              <a:t>ing</a:t>
            </a:r>
            <a:r>
              <a:rPr lang="fi-FI" dirty="0"/>
              <a:t>-muotoon. Modaaliset apuverbit ja niiden vastineet kerrataan sekä käsitellään epäsuora kysymys.</a:t>
            </a:r>
            <a:endParaRPr lang="fi-FI" b="1" dirty="0"/>
          </a:p>
        </p:txBody>
      </p:sp>
    </p:spTree>
    <p:extLst>
      <p:ext uri="{BB962C8B-B14F-4D97-AF65-F5344CB8AC3E}">
        <p14:creationId xmlns:p14="http://schemas.microsoft.com/office/powerpoint/2010/main" val="28560498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T10 Puhutun ja kirjoitetun tekstin tuottaminen eri tarkoituksiin, rakenteiden monipuolisuus, ääntämys</a:t>
            </a:r>
          </a:p>
        </p:txBody>
      </p:sp>
      <p:sp>
        <p:nvSpPr>
          <p:cNvPr id="3" name="Sisällön paikkamerkki 2"/>
          <p:cNvSpPr>
            <a:spLocks noGrp="1"/>
          </p:cNvSpPr>
          <p:nvPr>
            <p:ph idx="1"/>
          </p:nvPr>
        </p:nvSpPr>
        <p:spPr/>
        <p:txBody>
          <a:bodyPr>
            <a:normAutofit fontScale="92500" lnSpcReduction="10000"/>
          </a:bodyPr>
          <a:lstStyle/>
          <a:p>
            <a:r>
              <a:rPr lang="fi-FI" dirty="0" smtClean="0"/>
              <a:t>5: </a:t>
            </a:r>
            <a:r>
              <a:rPr lang="fi-FI" dirty="0"/>
              <a:t>Oppilas osaa </a:t>
            </a:r>
            <a:r>
              <a:rPr lang="fi-FI" dirty="0" smtClean="0"/>
              <a:t>rajallisen määrän lyhyitä, ulkoa opeteltuja ilmauksia</a:t>
            </a:r>
            <a:r>
              <a:rPr lang="fi-FI" dirty="0"/>
              <a:t>, </a:t>
            </a:r>
            <a:r>
              <a:rPr lang="fi-FI" dirty="0" smtClean="0"/>
              <a:t>keskeistä </a:t>
            </a:r>
            <a:r>
              <a:rPr lang="fi-FI" dirty="0"/>
              <a:t>sanastoa </a:t>
            </a:r>
            <a:r>
              <a:rPr lang="fi-FI" dirty="0" smtClean="0"/>
              <a:t>ja perustason lauserakenteita. Oppilas pystyy kertomaan arkisista </a:t>
            </a:r>
            <a:r>
              <a:rPr lang="fi-FI" dirty="0"/>
              <a:t>ja </a:t>
            </a:r>
            <a:r>
              <a:rPr lang="fi-FI" dirty="0" smtClean="0"/>
              <a:t>itselleen tärkeistä asioista käyttäen suppeaa ilmaisuvarastoa </a:t>
            </a:r>
            <a:r>
              <a:rPr lang="fi-FI" dirty="0"/>
              <a:t>ja </a:t>
            </a:r>
            <a:r>
              <a:rPr lang="fi-FI" dirty="0" smtClean="0"/>
              <a:t>kirjoittamaan yksinkertaisia viestejä </a:t>
            </a:r>
            <a:r>
              <a:rPr lang="fi-FI" dirty="0"/>
              <a:t>sekä ääntää </a:t>
            </a:r>
            <a:r>
              <a:rPr lang="fi-FI" dirty="0" smtClean="0"/>
              <a:t>harjoitellut ilmaisut ymmärrettävästi.</a:t>
            </a:r>
          </a:p>
          <a:p>
            <a:r>
              <a:rPr lang="fi-FI" dirty="0" smtClean="0"/>
              <a:t>7: </a:t>
            </a:r>
            <a:r>
              <a:rPr lang="fi-FI" dirty="0"/>
              <a:t>Oppilas osaa </a:t>
            </a:r>
            <a:r>
              <a:rPr lang="fi-FI" dirty="0" smtClean="0"/>
              <a:t>kuvata luettelomaisesti </a:t>
            </a:r>
            <a:r>
              <a:rPr lang="fi-FI" dirty="0"/>
              <a:t>(</a:t>
            </a:r>
            <a:r>
              <a:rPr lang="fi-FI" dirty="0" smtClean="0"/>
              <a:t>ikäkaudelleen tyypillisiä) jokapäiväiseen elämään liittyviä asioita käyttäen tavallista sanastoa </a:t>
            </a:r>
            <a:r>
              <a:rPr lang="fi-FI" dirty="0"/>
              <a:t>ja </a:t>
            </a:r>
            <a:r>
              <a:rPr lang="fi-FI" dirty="0" smtClean="0"/>
              <a:t>joitakin idiomaattisia ilmauksia </a:t>
            </a:r>
            <a:r>
              <a:rPr lang="fi-FI" dirty="0"/>
              <a:t>sekä </a:t>
            </a:r>
            <a:r>
              <a:rPr lang="fi-FI" dirty="0" smtClean="0"/>
              <a:t>perustason rakenteita </a:t>
            </a:r>
            <a:r>
              <a:rPr lang="fi-FI" dirty="0"/>
              <a:t>ja </a:t>
            </a:r>
            <a:r>
              <a:rPr lang="fi-FI" dirty="0" smtClean="0"/>
              <a:t>joskus hiukan vaativampiakin. </a:t>
            </a:r>
            <a:r>
              <a:rPr lang="fi-FI" dirty="0"/>
              <a:t>Oppilas osaa </a:t>
            </a:r>
            <a:r>
              <a:rPr lang="fi-FI" dirty="0" smtClean="0"/>
              <a:t>soveltaa joitakin </a:t>
            </a:r>
            <a:r>
              <a:rPr lang="fi-FI" dirty="0"/>
              <a:t>ääntämisen </a:t>
            </a:r>
            <a:r>
              <a:rPr lang="fi-FI" dirty="0" smtClean="0"/>
              <a:t>perussääntöjä muissakin kuin harjoitelluissa ilmauksissa</a:t>
            </a:r>
            <a:r>
              <a:rPr lang="fi-FI" dirty="0"/>
              <a:t>.</a:t>
            </a:r>
            <a:endParaRPr lang="fi-FI" dirty="0"/>
          </a:p>
        </p:txBody>
      </p:sp>
    </p:spTree>
    <p:extLst>
      <p:ext uri="{BB962C8B-B14F-4D97-AF65-F5344CB8AC3E}">
        <p14:creationId xmlns:p14="http://schemas.microsoft.com/office/powerpoint/2010/main" val="17707507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T10 Puhutun ja kirjoitetun tekstin tuottaminen eri tarkoituksiin, rakenteiden monipuolisuus, ääntämys</a:t>
            </a:r>
          </a:p>
        </p:txBody>
      </p:sp>
      <p:sp>
        <p:nvSpPr>
          <p:cNvPr id="3" name="Sisällön paikkamerkki 2"/>
          <p:cNvSpPr>
            <a:spLocks noGrp="1"/>
          </p:cNvSpPr>
          <p:nvPr>
            <p:ph idx="1"/>
          </p:nvPr>
        </p:nvSpPr>
        <p:spPr/>
        <p:txBody>
          <a:bodyPr>
            <a:normAutofit fontScale="92500" lnSpcReduction="20000"/>
          </a:bodyPr>
          <a:lstStyle/>
          <a:p>
            <a:r>
              <a:rPr lang="fi-FI" dirty="0" smtClean="0"/>
              <a:t>8: </a:t>
            </a:r>
            <a:r>
              <a:rPr lang="fi-FI" dirty="0"/>
              <a:t>Oppilas osaa </a:t>
            </a:r>
            <a:r>
              <a:rPr lang="fi-FI" dirty="0" smtClean="0"/>
              <a:t>kertoa </a:t>
            </a:r>
            <a:r>
              <a:rPr lang="fi-FI" dirty="0"/>
              <a:t>ydinkohdat </a:t>
            </a:r>
            <a:r>
              <a:rPr lang="fi-FI" dirty="0" smtClean="0"/>
              <a:t>ja myös </a:t>
            </a:r>
            <a:r>
              <a:rPr lang="fi-FI" dirty="0"/>
              <a:t>hiukan </a:t>
            </a:r>
            <a:r>
              <a:rPr lang="fi-FI" dirty="0" smtClean="0"/>
              <a:t>yksityiskohtia erilaisista jokapäiväiseen </a:t>
            </a:r>
            <a:r>
              <a:rPr lang="fi-FI" dirty="0"/>
              <a:t>elämään </a:t>
            </a:r>
            <a:r>
              <a:rPr lang="fi-FI" dirty="0" smtClean="0"/>
              <a:t>liittyvistä itseään kiinnostavista todellisista </a:t>
            </a:r>
            <a:r>
              <a:rPr lang="fi-FI" dirty="0"/>
              <a:t>tai</a:t>
            </a:r>
            <a:r>
              <a:rPr lang="fi-FI" dirty="0"/>
              <a:t/>
            </a:r>
            <a:br>
              <a:rPr lang="fi-FI" dirty="0"/>
            </a:br>
            <a:r>
              <a:rPr lang="fi-FI" dirty="0"/>
              <a:t>kuvitteellisista </a:t>
            </a:r>
            <a:r>
              <a:rPr lang="fi-FI" dirty="0" smtClean="0"/>
              <a:t>aiheista käyttäen melko </a:t>
            </a:r>
            <a:r>
              <a:rPr lang="fi-FI" dirty="0"/>
              <a:t>laajaa </a:t>
            </a:r>
            <a:r>
              <a:rPr lang="fi-FI" dirty="0" smtClean="0"/>
              <a:t>sanastoa </a:t>
            </a:r>
            <a:r>
              <a:rPr lang="fi-FI" dirty="0"/>
              <a:t>ja </a:t>
            </a:r>
            <a:r>
              <a:rPr lang="fi-FI" dirty="0" smtClean="0"/>
              <a:t>rakennevalikoimaa sekä </a:t>
            </a:r>
            <a:r>
              <a:rPr lang="fi-FI" dirty="0"/>
              <a:t>joitakin </a:t>
            </a:r>
            <a:r>
              <a:rPr lang="fi-FI" dirty="0" smtClean="0"/>
              <a:t>yleisiä </a:t>
            </a:r>
            <a:r>
              <a:rPr lang="fi-FI" dirty="0"/>
              <a:t>fraaseja </a:t>
            </a:r>
            <a:r>
              <a:rPr lang="fi-FI" dirty="0" smtClean="0"/>
              <a:t>ja idiomeja. </a:t>
            </a:r>
            <a:r>
              <a:rPr lang="fi-FI" dirty="0"/>
              <a:t>Oppilas osaa </a:t>
            </a:r>
            <a:r>
              <a:rPr lang="fi-FI" dirty="0" smtClean="0"/>
              <a:t>soveltaa </a:t>
            </a:r>
            <a:r>
              <a:rPr lang="fi-FI" dirty="0"/>
              <a:t>useita </a:t>
            </a:r>
            <a:r>
              <a:rPr lang="fi-FI" dirty="0" smtClean="0"/>
              <a:t>ääntämisen perussääntöjä muissakin </a:t>
            </a:r>
            <a:r>
              <a:rPr lang="fi-FI" dirty="0"/>
              <a:t>kuin </a:t>
            </a:r>
            <a:r>
              <a:rPr lang="fi-FI" dirty="0" smtClean="0"/>
              <a:t>harjoitelluissa ilmauksissa.</a:t>
            </a:r>
          </a:p>
          <a:p>
            <a:r>
              <a:rPr lang="fi-FI" dirty="0" smtClean="0"/>
              <a:t>9: </a:t>
            </a:r>
            <a:r>
              <a:rPr lang="fi-FI" dirty="0"/>
              <a:t>Oppilas osaa </a:t>
            </a:r>
            <a:r>
              <a:rPr lang="fi-FI" dirty="0" smtClean="0"/>
              <a:t>kertoa </a:t>
            </a:r>
            <a:r>
              <a:rPr lang="fi-FI" dirty="0"/>
              <a:t>ydinkohdat </a:t>
            </a:r>
            <a:r>
              <a:rPr lang="fi-FI" dirty="0" smtClean="0"/>
              <a:t>ja useita yksityiskohtia erilaisista jokapäiväiseen elämään liittyvistä </a:t>
            </a:r>
            <a:r>
              <a:rPr lang="fi-FI" dirty="0"/>
              <a:t>itseään </a:t>
            </a:r>
            <a:r>
              <a:rPr lang="fi-FI" dirty="0" smtClean="0"/>
              <a:t>kiinnostavista todellisista </a:t>
            </a:r>
            <a:r>
              <a:rPr lang="fi-FI" dirty="0"/>
              <a:t>tai </a:t>
            </a:r>
            <a:r>
              <a:rPr lang="fi-FI" dirty="0" smtClean="0"/>
              <a:t>kuvitteellisista aiheista käyttäen melko </a:t>
            </a:r>
            <a:r>
              <a:rPr lang="fi-FI" dirty="0"/>
              <a:t>laajaa </a:t>
            </a:r>
            <a:r>
              <a:rPr lang="fi-FI" dirty="0" smtClean="0"/>
              <a:t>sanastoa </a:t>
            </a:r>
            <a:r>
              <a:rPr lang="fi-FI" dirty="0"/>
              <a:t>ja </a:t>
            </a:r>
            <a:r>
              <a:rPr lang="fi-FI" dirty="0" smtClean="0"/>
              <a:t>rakennevalikoimaa sekä </a:t>
            </a:r>
            <a:r>
              <a:rPr lang="fi-FI" dirty="0"/>
              <a:t>yleisiä </a:t>
            </a:r>
            <a:r>
              <a:rPr lang="fi-FI" dirty="0" smtClean="0"/>
              <a:t>fraaseja </a:t>
            </a:r>
            <a:r>
              <a:rPr lang="fi-FI" dirty="0"/>
              <a:t>ja idiomeja</a:t>
            </a:r>
            <a:r>
              <a:rPr lang="fi-FI" dirty="0" smtClean="0"/>
              <a:t>. </a:t>
            </a:r>
            <a:r>
              <a:rPr lang="fi-FI" dirty="0"/>
              <a:t>Oppilas osaa </a:t>
            </a:r>
            <a:r>
              <a:rPr lang="fi-FI" dirty="0" smtClean="0"/>
              <a:t>soveltaa useita ääntämisen perussääntöjä muissakin kuin harjoitelluissa ilmauksissa</a:t>
            </a:r>
            <a:r>
              <a:rPr lang="fi-FI" dirty="0"/>
              <a:t>.</a:t>
            </a:r>
            <a:endParaRPr lang="fi-FI" dirty="0"/>
          </a:p>
        </p:txBody>
      </p:sp>
    </p:spTree>
    <p:extLst>
      <p:ext uri="{BB962C8B-B14F-4D97-AF65-F5344CB8AC3E}">
        <p14:creationId xmlns:p14="http://schemas.microsoft.com/office/powerpoint/2010/main" val="325170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T1 Englannin kielen asema, vaihtelu, kulttuurienvälinen toimintakyky</a:t>
            </a:r>
          </a:p>
        </p:txBody>
      </p:sp>
      <p:sp>
        <p:nvSpPr>
          <p:cNvPr id="3" name="Sisällön paikkamerkki 2"/>
          <p:cNvSpPr>
            <a:spLocks noGrp="1"/>
          </p:cNvSpPr>
          <p:nvPr>
            <p:ph idx="1"/>
          </p:nvPr>
        </p:nvSpPr>
        <p:spPr/>
        <p:txBody>
          <a:bodyPr>
            <a:normAutofit fontScale="92500" lnSpcReduction="20000"/>
          </a:bodyPr>
          <a:lstStyle/>
          <a:p>
            <a:r>
              <a:rPr lang="fi-FI" dirty="0" smtClean="0"/>
              <a:t>5: </a:t>
            </a:r>
            <a:r>
              <a:rPr lang="fi-FI" dirty="0"/>
              <a:t>Oppilas osaa </a:t>
            </a:r>
            <a:r>
              <a:rPr lang="fi-FI" dirty="0" smtClean="0"/>
              <a:t>nimetä joitakin maita</a:t>
            </a:r>
            <a:r>
              <a:rPr lang="fi-FI" dirty="0"/>
              <a:t>, joissa </a:t>
            </a:r>
            <a:r>
              <a:rPr lang="fi-FI" dirty="0" smtClean="0"/>
              <a:t>englantia puhutaan. Oppilas </a:t>
            </a:r>
            <a:r>
              <a:rPr lang="fi-FI" dirty="0"/>
              <a:t>osaa </a:t>
            </a:r>
            <a:r>
              <a:rPr lang="fi-FI" dirty="0" smtClean="0"/>
              <a:t>kertoa </a:t>
            </a:r>
            <a:r>
              <a:rPr lang="fi-FI" dirty="0"/>
              <a:t>jotakin </a:t>
            </a:r>
            <a:r>
              <a:rPr lang="fi-FI" dirty="0" smtClean="0"/>
              <a:t>kielialueen maiden kulttuureista ja elämänmuodoista.</a:t>
            </a:r>
          </a:p>
          <a:p>
            <a:r>
              <a:rPr lang="fi-FI" dirty="0" smtClean="0"/>
              <a:t>7: </a:t>
            </a:r>
            <a:r>
              <a:rPr lang="fi-FI" dirty="0"/>
              <a:t>Oppilas osaa </a:t>
            </a:r>
            <a:r>
              <a:rPr lang="fi-FI" dirty="0" smtClean="0"/>
              <a:t>kertoa</a:t>
            </a:r>
            <a:r>
              <a:rPr lang="fi-FI" dirty="0"/>
              <a:t>, missä </a:t>
            </a:r>
            <a:r>
              <a:rPr lang="fi-FI" dirty="0" smtClean="0"/>
              <a:t>englantia puhutaan ja </a:t>
            </a:r>
            <a:r>
              <a:rPr lang="fi-FI" dirty="0"/>
              <a:t>että sitä </a:t>
            </a:r>
            <a:r>
              <a:rPr lang="fi-FI" dirty="0" smtClean="0"/>
              <a:t>puhutaan </a:t>
            </a:r>
            <a:r>
              <a:rPr lang="fi-FI" dirty="0"/>
              <a:t>eri </a:t>
            </a:r>
            <a:r>
              <a:rPr lang="fi-FI" dirty="0" smtClean="0"/>
              <a:t>tavoin. Oppilas </a:t>
            </a:r>
            <a:r>
              <a:rPr lang="fi-FI" dirty="0"/>
              <a:t>osaa </a:t>
            </a:r>
            <a:r>
              <a:rPr lang="fi-FI" dirty="0" smtClean="0"/>
              <a:t>kuvailla kielialueen maiden kulttuureja </a:t>
            </a:r>
            <a:r>
              <a:rPr lang="fi-FI" dirty="0"/>
              <a:t>ja </a:t>
            </a:r>
            <a:r>
              <a:rPr lang="fi-FI" dirty="0" smtClean="0"/>
              <a:t>elämän-muotoja.</a:t>
            </a:r>
          </a:p>
          <a:p>
            <a:r>
              <a:rPr lang="fi-FI" dirty="0" smtClean="0"/>
              <a:t>8: </a:t>
            </a:r>
            <a:r>
              <a:rPr lang="fi-FI" dirty="0"/>
              <a:t>Oppilas osaa </a:t>
            </a:r>
            <a:r>
              <a:rPr lang="fi-FI" dirty="0" smtClean="0"/>
              <a:t>kertoa englannin asemasta maailmankielenä. Oppilas </a:t>
            </a:r>
            <a:r>
              <a:rPr lang="fi-FI" dirty="0"/>
              <a:t>osaa </a:t>
            </a:r>
            <a:r>
              <a:rPr lang="fi-FI" dirty="0" smtClean="0"/>
              <a:t>vertailla kielialueen maiden kulttuureja </a:t>
            </a:r>
            <a:r>
              <a:rPr lang="fi-FI" dirty="0"/>
              <a:t>ja </a:t>
            </a:r>
            <a:r>
              <a:rPr lang="fi-FI" dirty="0" smtClean="0"/>
              <a:t>elämänmuotoja.</a:t>
            </a:r>
          </a:p>
          <a:p>
            <a:r>
              <a:rPr lang="fi-FI" dirty="0" smtClean="0"/>
              <a:t>9: </a:t>
            </a:r>
            <a:r>
              <a:rPr lang="fi-FI" dirty="0"/>
              <a:t>Oppilas </a:t>
            </a:r>
            <a:r>
              <a:rPr lang="fi-FI" dirty="0" smtClean="0"/>
              <a:t>osaa pohtia englannin asemaa maailmankielenä </a:t>
            </a:r>
            <a:r>
              <a:rPr lang="fi-FI" dirty="0"/>
              <a:t>ja </a:t>
            </a:r>
            <a:r>
              <a:rPr lang="fi-FI" dirty="0" smtClean="0"/>
              <a:t>siihen </a:t>
            </a:r>
            <a:r>
              <a:rPr lang="fi-FI" dirty="0"/>
              <a:t>liittyviä </a:t>
            </a:r>
            <a:r>
              <a:rPr lang="fi-FI" dirty="0" smtClean="0"/>
              <a:t>ilmiöitä. Oppilas </a:t>
            </a:r>
            <a:r>
              <a:rPr lang="fi-FI" dirty="0"/>
              <a:t>osaa </a:t>
            </a:r>
            <a:r>
              <a:rPr lang="fi-FI" dirty="0" smtClean="0"/>
              <a:t>vertailla </a:t>
            </a:r>
            <a:r>
              <a:rPr lang="fi-FI" dirty="0"/>
              <a:t>ja </a:t>
            </a:r>
            <a:r>
              <a:rPr lang="fi-FI" dirty="0" smtClean="0"/>
              <a:t>pohtia kielialueen maiden kulttuureja.</a:t>
            </a:r>
            <a:endParaRPr lang="fi-FI" dirty="0"/>
          </a:p>
        </p:txBody>
      </p:sp>
    </p:spTree>
    <p:extLst>
      <p:ext uri="{BB962C8B-B14F-4D97-AF65-F5344CB8AC3E}">
        <p14:creationId xmlns:p14="http://schemas.microsoft.com/office/powerpoint/2010/main" val="946981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T2 Englanninkieliset sisällöt ja toimintaympäristöt, globaalissa maailmassa toimiminen</a:t>
            </a:r>
            <a:endParaRPr lang="fi-FI" dirty="0"/>
          </a:p>
        </p:txBody>
      </p:sp>
      <p:sp>
        <p:nvSpPr>
          <p:cNvPr id="3" name="Sisällön paikkamerkki 2"/>
          <p:cNvSpPr>
            <a:spLocks noGrp="1"/>
          </p:cNvSpPr>
          <p:nvPr>
            <p:ph idx="1"/>
          </p:nvPr>
        </p:nvSpPr>
        <p:spPr/>
        <p:txBody>
          <a:bodyPr>
            <a:normAutofit/>
          </a:bodyPr>
          <a:lstStyle/>
          <a:p>
            <a:r>
              <a:rPr lang="fi-FI" b="1" dirty="0" smtClean="0"/>
              <a:t>Oppimisen tavoitteet</a:t>
            </a:r>
            <a:r>
              <a:rPr lang="fi-FI" dirty="0" smtClean="0"/>
              <a:t>: </a:t>
            </a:r>
            <a:r>
              <a:rPr lang="fi-FI" dirty="0"/>
              <a:t>Oppilas oppii </a:t>
            </a:r>
            <a:r>
              <a:rPr lang="fi-FI" dirty="0" smtClean="0"/>
              <a:t>löytämään englanninkielisiä aineistoja </a:t>
            </a:r>
            <a:r>
              <a:rPr lang="fi-FI" dirty="0"/>
              <a:t>ja </a:t>
            </a:r>
            <a:r>
              <a:rPr lang="fi-FI" dirty="0" smtClean="0"/>
              <a:t>toimintaympäristöjä, jotka laajentavat käsitystä globalisoituvasta </a:t>
            </a:r>
            <a:r>
              <a:rPr lang="fi-FI" dirty="0" err="1"/>
              <a:t>maail</a:t>
            </a:r>
            <a:r>
              <a:rPr lang="fi-FI" dirty="0"/>
              <a:t>-</a:t>
            </a:r>
            <a:br>
              <a:rPr lang="fi-FI" dirty="0"/>
            </a:br>
            <a:r>
              <a:rPr lang="fi-FI" dirty="0" err="1"/>
              <a:t>masta</a:t>
            </a:r>
            <a:r>
              <a:rPr lang="fi-FI" dirty="0" smtClean="0"/>
              <a:t>.</a:t>
            </a:r>
          </a:p>
          <a:p>
            <a:endParaRPr lang="fi-FI" dirty="0"/>
          </a:p>
          <a:p>
            <a:r>
              <a:rPr lang="fi-FI" b="1" dirty="0" smtClean="0"/>
              <a:t>Arvioidaan</a:t>
            </a:r>
            <a:r>
              <a:rPr lang="fi-FI" dirty="0" smtClean="0"/>
              <a:t>: Maailmankansalaisen taitojen kehittäminen englannin </a:t>
            </a:r>
            <a:r>
              <a:rPr lang="fi-FI" dirty="0"/>
              <a:t>kieltä</a:t>
            </a:r>
            <a:br>
              <a:rPr lang="fi-FI" dirty="0"/>
            </a:br>
            <a:r>
              <a:rPr lang="fi-FI" dirty="0"/>
              <a:t>hyödyntämällä</a:t>
            </a:r>
          </a:p>
        </p:txBody>
      </p:sp>
    </p:spTree>
    <p:extLst>
      <p:ext uri="{BB962C8B-B14F-4D97-AF65-F5344CB8AC3E}">
        <p14:creationId xmlns:p14="http://schemas.microsoft.com/office/powerpoint/2010/main" val="1938038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T2</a:t>
            </a:r>
            <a:endParaRPr lang="fi-FI" dirty="0"/>
          </a:p>
        </p:txBody>
      </p:sp>
      <p:sp>
        <p:nvSpPr>
          <p:cNvPr id="3" name="Sisällön paikkamerkki 2"/>
          <p:cNvSpPr>
            <a:spLocks noGrp="1"/>
          </p:cNvSpPr>
          <p:nvPr>
            <p:ph idx="1"/>
          </p:nvPr>
        </p:nvSpPr>
        <p:spPr/>
        <p:txBody>
          <a:bodyPr>
            <a:normAutofit lnSpcReduction="10000"/>
          </a:bodyPr>
          <a:lstStyle/>
          <a:p>
            <a:r>
              <a:rPr lang="fi-FI" dirty="0" smtClean="0"/>
              <a:t>5: Oppilas </a:t>
            </a:r>
            <a:r>
              <a:rPr lang="fi-FI" dirty="0"/>
              <a:t>osaa </a:t>
            </a:r>
            <a:r>
              <a:rPr lang="fi-FI" dirty="0" smtClean="0"/>
              <a:t>antaa esimerkkejä joistakin aineistoista </a:t>
            </a:r>
            <a:r>
              <a:rPr lang="fi-FI" dirty="0"/>
              <a:t>ja </a:t>
            </a:r>
            <a:r>
              <a:rPr lang="fi-FI" dirty="0" smtClean="0"/>
              <a:t>toimin- </a:t>
            </a:r>
            <a:r>
              <a:rPr lang="fi-FI" dirty="0" err="1" smtClean="0"/>
              <a:t>taympäristöistä</a:t>
            </a:r>
            <a:r>
              <a:rPr lang="fi-FI" dirty="0" smtClean="0"/>
              <a:t>, joissa </a:t>
            </a:r>
            <a:r>
              <a:rPr lang="fi-FI" dirty="0"/>
              <a:t>voi </a:t>
            </a:r>
            <a:r>
              <a:rPr lang="fi-FI" dirty="0" smtClean="0"/>
              <a:t>käyttää englannin </a:t>
            </a:r>
            <a:r>
              <a:rPr lang="fi-FI" dirty="0"/>
              <a:t>kieltä</a:t>
            </a:r>
            <a:r>
              <a:rPr lang="fi-FI" dirty="0" smtClean="0"/>
              <a:t>.</a:t>
            </a:r>
            <a:endParaRPr lang="fi-FI" dirty="0"/>
          </a:p>
          <a:p>
            <a:r>
              <a:rPr lang="fi-FI" dirty="0" smtClean="0"/>
              <a:t>7: Oppilas </a:t>
            </a:r>
            <a:r>
              <a:rPr lang="fi-FI" dirty="0"/>
              <a:t>osaa </a:t>
            </a:r>
            <a:r>
              <a:rPr lang="fi-FI" dirty="0" smtClean="0"/>
              <a:t>nimetä englanninkielisiä aineistoja ja toimintaympäristöjä</a:t>
            </a:r>
            <a:r>
              <a:rPr lang="fi-FI" dirty="0"/>
              <a:t>, </a:t>
            </a:r>
            <a:r>
              <a:rPr lang="fi-FI" dirty="0" smtClean="0"/>
              <a:t>jotka edistävät hänen oppimistaan.</a:t>
            </a:r>
          </a:p>
          <a:p>
            <a:r>
              <a:rPr lang="fi-FI" dirty="0" smtClean="0"/>
              <a:t>8: </a:t>
            </a:r>
            <a:r>
              <a:rPr lang="fi-FI" dirty="0"/>
              <a:t>Oppilas osaa </a:t>
            </a:r>
            <a:r>
              <a:rPr lang="fi-FI" dirty="0" smtClean="0"/>
              <a:t>vertailla englanninkielisiä aineistoja ja </a:t>
            </a:r>
            <a:r>
              <a:rPr lang="fi-FI" dirty="0" err="1" smtClean="0"/>
              <a:t>toimintaympä</a:t>
            </a:r>
            <a:r>
              <a:rPr lang="fi-FI" dirty="0" smtClean="0"/>
              <a:t>- </a:t>
            </a:r>
            <a:r>
              <a:rPr lang="fi-FI" dirty="0" err="1" smtClean="0"/>
              <a:t>ristöjä</a:t>
            </a:r>
            <a:r>
              <a:rPr lang="fi-FI" dirty="0"/>
              <a:t>, </a:t>
            </a:r>
            <a:r>
              <a:rPr lang="fi-FI" dirty="0" smtClean="0"/>
              <a:t>jotka edistävät hänen oppimistaan.</a:t>
            </a:r>
          </a:p>
          <a:p>
            <a:r>
              <a:rPr lang="fi-FI" dirty="0" smtClean="0"/>
              <a:t>9: </a:t>
            </a:r>
            <a:r>
              <a:rPr lang="fi-FI" dirty="0"/>
              <a:t>Oppilas </a:t>
            </a:r>
            <a:r>
              <a:rPr lang="fi-FI" dirty="0" smtClean="0"/>
              <a:t>osaa pohtia</a:t>
            </a:r>
            <a:r>
              <a:rPr lang="fi-FI" dirty="0"/>
              <a:t>, </a:t>
            </a:r>
            <a:r>
              <a:rPr lang="fi-FI" dirty="0" smtClean="0"/>
              <a:t>miten hän </a:t>
            </a:r>
            <a:r>
              <a:rPr lang="fi-FI" dirty="0"/>
              <a:t>voi </a:t>
            </a:r>
            <a:r>
              <a:rPr lang="fi-FI" dirty="0" smtClean="0"/>
              <a:t>hyödyntää englanninkielisiä </a:t>
            </a:r>
            <a:r>
              <a:rPr lang="fi-FI" dirty="0"/>
              <a:t>aineistoja </a:t>
            </a:r>
            <a:r>
              <a:rPr lang="fi-FI" dirty="0" smtClean="0"/>
              <a:t>ja toimintaympäristöjä </a:t>
            </a:r>
            <a:r>
              <a:rPr lang="fi-FI" dirty="0"/>
              <a:t>omaa </a:t>
            </a:r>
            <a:r>
              <a:rPr lang="fi-FI" dirty="0" smtClean="0"/>
              <a:t>oppimistaan edistääkseen</a:t>
            </a:r>
            <a:r>
              <a:rPr lang="fi-FI" dirty="0"/>
              <a:t>.</a:t>
            </a:r>
          </a:p>
        </p:txBody>
      </p:sp>
    </p:spTree>
    <p:extLst>
      <p:ext uri="{BB962C8B-B14F-4D97-AF65-F5344CB8AC3E}">
        <p14:creationId xmlns:p14="http://schemas.microsoft.com/office/powerpoint/2010/main" val="3954938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T3 Englannin säännönmukaisuudet, kielten vertailu, kielitiedon käsitteet</a:t>
            </a:r>
            <a:endParaRPr lang="fi-FI" dirty="0"/>
          </a:p>
        </p:txBody>
      </p:sp>
      <p:sp>
        <p:nvSpPr>
          <p:cNvPr id="3" name="Sisällön paikkamerkki 2"/>
          <p:cNvSpPr>
            <a:spLocks noGrp="1"/>
          </p:cNvSpPr>
          <p:nvPr>
            <p:ph idx="1"/>
          </p:nvPr>
        </p:nvSpPr>
        <p:spPr/>
        <p:txBody>
          <a:bodyPr/>
          <a:lstStyle/>
          <a:p>
            <a:r>
              <a:rPr lang="fi-FI" b="1" dirty="0" smtClean="0"/>
              <a:t>Oppimisen tavoitteet</a:t>
            </a:r>
            <a:r>
              <a:rPr lang="fi-FI" dirty="0" smtClean="0"/>
              <a:t>: </a:t>
            </a:r>
            <a:r>
              <a:rPr lang="fi-FI" dirty="0"/>
              <a:t>Oppilas oppii </a:t>
            </a:r>
            <a:r>
              <a:rPr lang="fi-FI" dirty="0" smtClean="0"/>
              <a:t>löytämään englannin </a:t>
            </a:r>
            <a:r>
              <a:rPr lang="fi-FI" dirty="0"/>
              <a:t>kielen sään-</a:t>
            </a:r>
            <a:br>
              <a:rPr lang="fi-FI" dirty="0"/>
            </a:br>
            <a:r>
              <a:rPr lang="fi-FI" dirty="0" err="1" smtClean="0"/>
              <a:t>nönmukaisuuksia</a:t>
            </a:r>
            <a:r>
              <a:rPr lang="fi-FI" dirty="0" smtClean="0"/>
              <a:t> ja vertailemaan englannin kieltä </a:t>
            </a:r>
            <a:r>
              <a:rPr lang="fi-FI" dirty="0"/>
              <a:t>muihin </a:t>
            </a:r>
            <a:r>
              <a:rPr lang="fi-FI" dirty="0" smtClean="0"/>
              <a:t>kieliin. Hän </a:t>
            </a:r>
            <a:r>
              <a:rPr lang="fi-FI" dirty="0"/>
              <a:t>oppii </a:t>
            </a:r>
            <a:r>
              <a:rPr lang="fi-FI" dirty="0" smtClean="0"/>
              <a:t>käyttämään kielitiedon käsitteitä oppimisensa </a:t>
            </a:r>
            <a:r>
              <a:rPr lang="fi-FI" dirty="0"/>
              <a:t>tukena</a:t>
            </a:r>
            <a:r>
              <a:rPr lang="fi-FI" dirty="0" smtClean="0"/>
              <a:t>.</a:t>
            </a:r>
          </a:p>
          <a:p>
            <a:endParaRPr lang="fi-FI" dirty="0"/>
          </a:p>
          <a:p>
            <a:r>
              <a:rPr lang="fi-FI" b="1" dirty="0" smtClean="0"/>
              <a:t>Arvioidaan: </a:t>
            </a:r>
            <a:r>
              <a:rPr lang="fi-FI" dirty="0"/>
              <a:t>Kielellinen </a:t>
            </a:r>
            <a:r>
              <a:rPr lang="fi-FI" dirty="0" smtClean="0"/>
              <a:t>päättely</a:t>
            </a:r>
            <a:r>
              <a:rPr lang="fi-FI" dirty="0"/>
              <a:t/>
            </a:r>
            <a:br>
              <a:rPr lang="fi-FI" dirty="0"/>
            </a:br>
            <a:endParaRPr lang="fi-FI" dirty="0"/>
          </a:p>
        </p:txBody>
      </p:sp>
    </p:spTree>
    <p:extLst>
      <p:ext uri="{BB962C8B-B14F-4D97-AF65-F5344CB8AC3E}">
        <p14:creationId xmlns:p14="http://schemas.microsoft.com/office/powerpoint/2010/main" val="1166325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T3 Englannin säännönmukaisuudet, kielten vertailu, kielitiedon käsitteet</a:t>
            </a:r>
          </a:p>
        </p:txBody>
      </p:sp>
      <p:sp>
        <p:nvSpPr>
          <p:cNvPr id="3" name="Sisällön paikkamerkki 2"/>
          <p:cNvSpPr>
            <a:spLocks noGrp="1"/>
          </p:cNvSpPr>
          <p:nvPr>
            <p:ph idx="1"/>
          </p:nvPr>
        </p:nvSpPr>
        <p:spPr/>
        <p:txBody>
          <a:bodyPr>
            <a:normAutofit fontScale="85000" lnSpcReduction="10000"/>
          </a:bodyPr>
          <a:lstStyle/>
          <a:p>
            <a:r>
              <a:rPr lang="fi-FI" dirty="0" smtClean="0"/>
              <a:t>5: </a:t>
            </a:r>
            <a:r>
              <a:rPr lang="fi-FI" dirty="0"/>
              <a:t>Oppilas </a:t>
            </a:r>
            <a:r>
              <a:rPr lang="fi-FI" dirty="0" smtClean="0"/>
              <a:t>osaa tehdä havaintoja joistakin englannin </a:t>
            </a:r>
            <a:r>
              <a:rPr lang="fi-FI" dirty="0"/>
              <a:t>kielen </a:t>
            </a:r>
            <a:r>
              <a:rPr lang="fi-FI" dirty="0" smtClean="0"/>
              <a:t>sään-</a:t>
            </a:r>
            <a:r>
              <a:rPr lang="fi-FI" dirty="0" err="1" smtClean="0"/>
              <a:t>nönmukaisuuksista</a:t>
            </a:r>
            <a:r>
              <a:rPr lang="fi-FI" dirty="0" smtClean="0"/>
              <a:t>.</a:t>
            </a:r>
          </a:p>
          <a:p>
            <a:r>
              <a:rPr lang="fi-FI" dirty="0" smtClean="0"/>
              <a:t>7: </a:t>
            </a:r>
            <a:r>
              <a:rPr lang="fi-FI" dirty="0"/>
              <a:t>Oppilas </a:t>
            </a:r>
            <a:r>
              <a:rPr lang="fi-FI" dirty="0" smtClean="0"/>
              <a:t>osaa tehdä joitakin johtopäätöksiä englannin kielen säännönmukaisuuksista. </a:t>
            </a:r>
            <a:r>
              <a:rPr lang="fi-FI" dirty="0"/>
              <a:t>Oppilas osaa </a:t>
            </a:r>
            <a:r>
              <a:rPr lang="fi-FI" dirty="0" smtClean="0"/>
              <a:t>antaa </a:t>
            </a:r>
            <a:r>
              <a:rPr lang="fi-FI" dirty="0"/>
              <a:t>joitakin </a:t>
            </a:r>
            <a:r>
              <a:rPr lang="fi-FI" dirty="0" smtClean="0"/>
              <a:t>esimerkkejä siitä, miten </a:t>
            </a:r>
            <a:r>
              <a:rPr lang="fi-FI" dirty="0"/>
              <a:t>sama </a:t>
            </a:r>
            <a:r>
              <a:rPr lang="fi-FI" dirty="0" smtClean="0"/>
              <a:t>asia ilmaistaan englannissa </a:t>
            </a:r>
            <a:r>
              <a:rPr lang="fi-FI" dirty="0"/>
              <a:t>ja </a:t>
            </a:r>
            <a:r>
              <a:rPr lang="fi-FI" dirty="0" smtClean="0"/>
              <a:t>jossakin </a:t>
            </a:r>
            <a:r>
              <a:rPr lang="fi-FI" dirty="0"/>
              <a:t>muussa </a:t>
            </a:r>
            <a:r>
              <a:rPr lang="fi-FI" dirty="0" smtClean="0"/>
              <a:t>kielessä. </a:t>
            </a:r>
            <a:r>
              <a:rPr lang="fi-FI" dirty="0"/>
              <a:t>Oppilas osaa </a:t>
            </a:r>
            <a:r>
              <a:rPr lang="fi-FI" dirty="0" smtClean="0"/>
              <a:t>antaa </a:t>
            </a:r>
            <a:r>
              <a:rPr lang="fi-FI" dirty="0"/>
              <a:t>joitakin </a:t>
            </a:r>
            <a:r>
              <a:rPr lang="fi-FI" dirty="0" smtClean="0"/>
              <a:t>esimerkkejä englannin </a:t>
            </a:r>
            <a:r>
              <a:rPr lang="fi-FI" dirty="0"/>
              <a:t>kielen </a:t>
            </a:r>
            <a:r>
              <a:rPr lang="fi-FI" dirty="0" smtClean="0"/>
              <a:t>kielitiedon </a:t>
            </a:r>
            <a:r>
              <a:rPr lang="fi-FI" dirty="0"/>
              <a:t>käsitteistä </a:t>
            </a:r>
            <a:r>
              <a:rPr lang="fi-FI" dirty="0" smtClean="0"/>
              <a:t>ja osaa käyttää niitä kielitaitonsa kehittämiseen.</a:t>
            </a:r>
          </a:p>
          <a:p>
            <a:r>
              <a:rPr lang="fi-FI" dirty="0" smtClean="0"/>
              <a:t>8: </a:t>
            </a:r>
            <a:r>
              <a:rPr lang="fi-FI" dirty="0"/>
              <a:t>Oppilas </a:t>
            </a:r>
            <a:r>
              <a:rPr lang="fi-FI" dirty="0" smtClean="0"/>
              <a:t>osaa tehdä johtopäätöksiä englannin kielen säännönmukaisuuksista. </a:t>
            </a:r>
            <a:r>
              <a:rPr lang="fi-FI" dirty="0"/>
              <a:t>Oppilas osaa </a:t>
            </a:r>
            <a:r>
              <a:rPr lang="fi-FI" dirty="0" smtClean="0"/>
              <a:t>kertoa</a:t>
            </a:r>
            <a:r>
              <a:rPr lang="fi-FI" dirty="0"/>
              <a:t>, miten </a:t>
            </a:r>
            <a:r>
              <a:rPr lang="fi-FI" dirty="0" smtClean="0"/>
              <a:t>sama asia ilmaistaan englannissa ja jossakin muussa kielessä. </a:t>
            </a:r>
            <a:r>
              <a:rPr lang="fi-FI" dirty="0"/>
              <a:t>Oppilas osaa </a:t>
            </a:r>
            <a:r>
              <a:rPr lang="fi-FI" dirty="0" smtClean="0"/>
              <a:t>kertoa kohdekielen keskeisistä kielitiedon käsitteistä ja </a:t>
            </a:r>
            <a:r>
              <a:rPr lang="fi-FI" dirty="0"/>
              <a:t>käyttää niitä</a:t>
            </a:r>
            <a:br>
              <a:rPr lang="fi-FI" dirty="0"/>
            </a:br>
            <a:r>
              <a:rPr lang="fi-FI" dirty="0"/>
              <a:t>kielitaitonsa </a:t>
            </a:r>
            <a:r>
              <a:rPr lang="fi-FI" dirty="0" smtClean="0"/>
              <a:t>kehittämiseen</a:t>
            </a:r>
            <a:r>
              <a:rPr lang="fi-FI" dirty="0"/>
              <a:t>.</a:t>
            </a:r>
            <a:endParaRPr lang="fi-FI" dirty="0" smtClean="0"/>
          </a:p>
        </p:txBody>
      </p:sp>
    </p:spTree>
    <p:extLst>
      <p:ext uri="{BB962C8B-B14F-4D97-AF65-F5344CB8AC3E}">
        <p14:creationId xmlns:p14="http://schemas.microsoft.com/office/powerpoint/2010/main" val="2747032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T3</a:t>
            </a:r>
            <a:endParaRPr lang="fi-FI" dirty="0"/>
          </a:p>
        </p:txBody>
      </p:sp>
      <p:sp>
        <p:nvSpPr>
          <p:cNvPr id="3" name="Sisällön paikkamerkki 2"/>
          <p:cNvSpPr>
            <a:spLocks noGrp="1"/>
          </p:cNvSpPr>
          <p:nvPr>
            <p:ph idx="1"/>
          </p:nvPr>
        </p:nvSpPr>
        <p:spPr>
          <a:xfrm>
            <a:off x="1154551" y="2197895"/>
            <a:ext cx="9603275" cy="3294576"/>
          </a:xfrm>
        </p:spPr>
        <p:txBody>
          <a:bodyPr>
            <a:normAutofit/>
          </a:bodyPr>
          <a:lstStyle/>
          <a:p>
            <a:r>
              <a:rPr lang="fi-FI" dirty="0" smtClean="0"/>
              <a:t>9: </a:t>
            </a:r>
            <a:r>
              <a:rPr lang="fi-FI" dirty="0"/>
              <a:t>Oppilas </a:t>
            </a:r>
            <a:r>
              <a:rPr lang="fi-FI" dirty="0" smtClean="0"/>
              <a:t>osaa tehdä johtopäätöksiä englannin kielen säännön-mukaisuuksista ja </a:t>
            </a:r>
            <a:r>
              <a:rPr lang="fi-FI" dirty="0"/>
              <a:t>soveltaa </a:t>
            </a:r>
            <a:r>
              <a:rPr lang="fi-FI" dirty="0" smtClean="0"/>
              <a:t>niitä. Oppilas </a:t>
            </a:r>
            <a:r>
              <a:rPr lang="fi-FI" dirty="0"/>
              <a:t>osaa </a:t>
            </a:r>
            <a:r>
              <a:rPr lang="fi-FI" dirty="0" smtClean="0"/>
              <a:t>vertailla</a:t>
            </a:r>
            <a:r>
              <a:rPr lang="fi-FI" dirty="0"/>
              <a:t>, </a:t>
            </a:r>
            <a:r>
              <a:rPr lang="fi-FI" dirty="0" smtClean="0"/>
              <a:t>miten sama </a:t>
            </a:r>
            <a:r>
              <a:rPr lang="fi-FI" dirty="0"/>
              <a:t>asia </a:t>
            </a:r>
            <a:r>
              <a:rPr lang="fi-FI" dirty="0" smtClean="0"/>
              <a:t>ilmaistaan englannissa ja jossakin muussa kielessä. Oppilas tuntee englannin kielen keskeisiä kielitiedon </a:t>
            </a:r>
            <a:r>
              <a:rPr lang="fi-FI" dirty="0"/>
              <a:t>käsitteitä </a:t>
            </a:r>
            <a:r>
              <a:rPr lang="fi-FI" dirty="0" smtClean="0"/>
              <a:t>ja osaa </a:t>
            </a:r>
            <a:r>
              <a:rPr lang="fi-FI" dirty="0"/>
              <a:t>käyttää niitä</a:t>
            </a:r>
            <a:br>
              <a:rPr lang="fi-FI" dirty="0"/>
            </a:br>
            <a:r>
              <a:rPr lang="fi-FI" dirty="0"/>
              <a:t>kielitaitonsa </a:t>
            </a:r>
            <a:r>
              <a:rPr lang="fi-FI" dirty="0" smtClean="0"/>
              <a:t>kehittämiseen</a:t>
            </a:r>
            <a:r>
              <a:rPr lang="fi-FI" dirty="0"/>
              <a:t>.</a:t>
            </a:r>
          </a:p>
        </p:txBody>
      </p:sp>
    </p:spTree>
    <p:extLst>
      <p:ext uri="{BB962C8B-B14F-4D97-AF65-F5344CB8AC3E}">
        <p14:creationId xmlns:p14="http://schemas.microsoft.com/office/powerpoint/2010/main" val="1540770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T4 Tavoitteiden asettaminen, opiskelutavat, arviointi, vuorovaikutus</a:t>
            </a:r>
            <a:endParaRPr lang="fi-FI" dirty="0"/>
          </a:p>
        </p:txBody>
      </p:sp>
      <p:sp>
        <p:nvSpPr>
          <p:cNvPr id="3" name="Sisällön paikkamerkki 2"/>
          <p:cNvSpPr>
            <a:spLocks noGrp="1"/>
          </p:cNvSpPr>
          <p:nvPr>
            <p:ph idx="1"/>
          </p:nvPr>
        </p:nvSpPr>
        <p:spPr/>
        <p:txBody>
          <a:bodyPr>
            <a:normAutofit fontScale="92500" lnSpcReduction="20000"/>
          </a:bodyPr>
          <a:lstStyle/>
          <a:p>
            <a:r>
              <a:rPr lang="fi-FI" b="1" dirty="0" smtClean="0"/>
              <a:t>Oppimisen tavoitteet</a:t>
            </a:r>
            <a:r>
              <a:rPr lang="fi-FI" dirty="0" smtClean="0"/>
              <a:t>: </a:t>
            </a:r>
            <a:r>
              <a:rPr lang="fi-FI" dirty="0"/>
              <a:t>Oppilas </a:t>
            </a:r>
            <a:r>
              <a:rPr lang="fi-FI" dirty="0" smtClean="0"/>
              <a:t>oppii asettamaan tavoitteita </a:t>
            </a:r>
            <a:r>
              <a:rPr lang="fi-FI" dirty="0"/>
              <a:t>kielten</a:t>
            </a:r>
            <a:br>
              <a:rPr lang="fi-FI" dirty="0"/>
            </a:br>
            <a:r>
              <a:rPr lang="fi-FI" dirty="0"/>
              <a:t>opiskelulleen </a:t>
            </a:r>
            <a:r>
              <a:rPr lang="fi-FI" dirty="0" smtClean="0"/>
              <a:t>ja reflektoimaan oppimisprosessiaan </a:t>
            </a:r>
            <a:r>
              <a:rPr lang="fi-FI" dirty="0"/>
              <a:t>itsenäisesti</a:t>
            </a:r>
            <a:br>
              <a:rPr lang="fi-FI" dirty="0"/>
            </a:br>
            <a:r>
              <a:rPr lang="fi-FI" dirty="0"/>
              <a:t>ja </a:t>
            </a:r>
            <a:r>
              <a:rPr lang="fi-FI" dirty="0" smtClean="0"/>
              <a:t>yhdessä </a:t>
            </a:r>
            <a:r>
              <a:rPr lang="fi-FI" dirty="0"/>
              <a:t>muiden </a:t>
            </a:r>
            <a:r>
              <a:rPr lang="fi-FI" dirty="0" smtClean="0"/>
              <a:t>kanssa. Oppilas oppii käyttämään erilaisia </a:t>
            </a:r>
            <a:r>
              <a:rPr lang="fi-FI" dirty="0"/>
              <a:t>tapoja </a:t>
            </a:r>
            <a:r>
              <a:rPr lang="fi-FI" dirty="0" smtClean="0"/>
              <a:t>oppia </a:t>
            </a:r>
            <a:r>
              <a:rPr lang="fi-FI" dirty="0"/>
              <a:t>kieliä ja </a:t>
            </a:r>
            <a:r>
              <a:rPr lang="fi-FI" dirty="0" smtClean="0"/>
              <a:t>löytää </a:t>
            </a:r>
            <a:r>
              <a:rPr lang="fi-FI" dirty="0"/>
              <a:t>niistä </a:t>
            </a:r>
            <a:r>
              <a:rPr lang="fi-FI" dirty="0" smtClean="0"/>
              <a:t>itselleen tehokkaimmat</a:t>
            </a:r>
            <a:r>
              <a:rPr lang="fi-FI" dirty="0"/>
              <a:t>. Oppilas </a:t>
            </a:r>
            <a:r>
              <a:rPr lang="fi-FI" dirty="0" smtClean="0"/>
              <a:t>oppii </a:t>
            </a:r>
            <a:r>
              <a:rPr lang="fi-FI" dirty="0"/>
              <a:t>tapoja </a:t>
            </a:r>
            <a:r>
              <a:rPr lang="fi-FI" dirty="0" smtClean="0"/>
              <a:t>toimia vuorovaikutuksessa rakentavasti.</a:t>
            </a:r>
          </a:p>
          <a:p>
            <a:r>
              <a:rPr lang="fi-FI" b="1" dirty="0" smtClean="0"/>
              <a:t>Arvioidaan</a:t>
            </a:r>
            <a:r>
              <a:rPr lang="fi-FI" dirty="0" smtClean="0"/>
              <a:t>: Tavoitteiden asettaminen, opiskelustrategioiden hyödyntäminen</a:t>
            </a:r>
            <a:r>
              <a:rPr lang="fi-FI" dirty="0"/>
              <a:t>, </a:t>
            </a:r>
            <a:r>
              <a:rPr lang="fi-FI" dirty="0" smtClean="0"/>
              <a:t>oppimisen </a:t>
            </a:r>
            <a:r>
              <a:rPr lang="fi-FI" dirty="0"/>
              <a:t>reflektointi </a:t>
            </a:r>
            <a:r>
              <a:rPr lang="fi-FI" dirty="0" smtClean="0"/>
              <a:t>ja vuorovaikutuksessa toimimisen </a:t>
            </a:r>
            <a:r>
              <a:rPr lang="fi-FI" dirty="0"/>
              <a:t>tapojen </a:t>
            </a:r>
            <a:r>
              <a:rPr lang="fi-FI" dirty="0" smtClean="0"/>
              <a:t>hahmottaminen</a:t>
            </a:r>
          </a:p>
          <a:p>
            <a:r>
              <a:rPr lang="fi-FI" b="1" dirty="0" smtClean="0"/>
              <a:t>Kouvola: </a:t>
            </a:r>
            <a:r>
              <a:rPr lang="fi-FI" dirty="0"/>
              <a:t>Ohjataan oppilaita käyttämään vastuullisesti internetin tarjoamia sanasto- ja käännösohjelmia.</a:t>
            </a:r>
            <a:endParaRPr lang="fi-FI" b="1" dirty="0"/>
          </a:p>
        </p:txBody>
      </p:sp>
    </p:spTree>
    <p:extLst>
      <p:ext uri="{BB962C8B-B14F-4D97-AF65-F5344CB8AC3E}">
        <p14:creationId xmlns:p14="http://schemas.microsoft.com/office/powerpoint/2010/main" val="69051839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Gallery">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docProps/app.xml><?xml version="1.0" encoding="utf-8"?>
<Properties xmlns="http://schemas.openxmlformats.org/officeDocument/2006/extended-properties" xmlns:vt="http://schemas.openxmlformats.org/officeDocument/2006/docPropsVTypes">
  <Template>TM10001114[[fn=Galleria]]</Template>
  <TotalTime>122</TotalTime>
  <Words>1737</Words>
  <Application>Microsoft Office PowerPoint</Application>
  <PresentationFormat>Laajakuva</PresentationFormat>
  <Paragraphs>96</Paragraphs>
  <Slides>25</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25</vt:i4>
      </vt:variant>
    </vt:vector>
  </HeadingPairs>
  <TitlesOfParts>
    <vt:vector size="28" baseType="lpstr">
      <vt:lpstr>Arial</vt:lpstr>
      <vt:lpstr>Century Gothic</vt:lpstr>
      <vt:lpstr>Gallery</vt:lpstr>
      <vt:lpstr>9. luokan päättöarvioinnin kriteerit</vt:lpstr>
      <vt:lpstr>T1 Englannin kielen asema, vaihtelu, kulttuurienvälinen toimintakyky</vt:lpstr>
      <vt:lpstr>T1 Englannin kielen asema, vaihtelu, kulttuurienvälinen toimintakyky</vt:lpstr>
      <vt:lpstr>T2 Englanninkieliset sisällöt ja toimintaympäristöt, globaalissa maailmassa toimiminen</vt:lpstr>
      <vt:lpstr>T2</vt:lpstr>
      <vt:lpstr>T3 Englannin säännönmukaisuudet, kielten vertailu, kielitiedon käsitteet</vt:lpstr>
      <vt:lpstr>T3 Englannin säännönmukaisuudet, kielten vertailu, kielitiedon käsitteet</vt:lpstr>
      <vt:lpstr>T3</vt:lpstr>
      <vt:lpstr>T4 Tavoitteiden asettaminen, opiskelutavat, arviointi, vuorovaikutus</vt:lpstr>
      <vt:lpstr>T4 Tavoitteiden asettaminen, opiskelutavat, arviointi, vuorovaikutus</vt:lpstr>
      <vt:lpstr>T5 Kielitaidon soveltaminen ja jatkuvan kieltenopiskelun valmiudet</vt:lpstr>
      <vt:lpstr>T5 Kielitaidon soveltaminen ja jatkuvan kieltenopiskelun valmiudet</vt:lpstr>
      <vt:lpstr>T6 Rohkaisu keskusteluihin sopivista aiheista, myös mielipiteet mukana</vt:lpstr>
      <vt:lpstr>T6 Rohkaisu keskusteluihin ikätason ja kokemuksien mukaan sopivista aiheista, myös mielipiteet mukana</vt:lpstr>
      <vt:lpstr>T7 Aloitteellisuus viestinnässä, kompensaatiokeinojen käyttö, merkitysneuvottelu</vt:lpstr>
      <vt:lpstr>T7 Aloitteellisuus viestinnässä, kompensaatiokeinojen käyttö, merkitysneuvottelu</vt:lpstr>
      <vt:lpstr>T7 Aloitteellisuus viestinnässä, kompensaatiokeinojen käyttö, merkitysneuvottelu</vt:lpstr>
      <vt:lpstr>T8 Viestinnän kulttuuristen piirteiden tunnistaminen, kulttuurienvälisen viestinnän tukeminen</vt:lpstr>
      <vt:lpstr>T8 Viestinnän kulttuuristen piirteiden tunnistaminen, kulttuurienvälisen viestinnän tukeminen</vt:lpstr>
      <vt:lpstr>T9 Monenlaisten tekstien lukeminen ja kuuleminen sekä niiden tulkitseminen</vt:lpstr>
      <vt:lpstr>T9 Monenlaisten tekstien lukeminen ja kuuleminen sekä niiden tulkitseminen</vt:lpstr>
      <vt:lpstr>T9 Monenlaisten tekstien lukeminen ja kuuleminen sekä niiden tulkitseminen</vt:lpstr>
      <vt:lpstr>T10 Puhutun ja kirjoitetun tekstin tuottaminen eri tarkoituksiin, rakenteiden monipuolisuus, ääntämys</vt:lpstr>
      <vt:lpstr>T10 Puhutun ja kirjoitetun tekstin tuottaminen eri tarkoituksiin, rakenteiden monipuolisuus, ääntämys</vt:lpstr>
      <vt:lpstr>T10 Puhutun ja kirjoitetun tekstin tuottaminen eri tarkoituksiin, rakenteiden monipuolisuus, ääntämys</vt:lpstr>
    </vt:vector>
  </TitlesOfParts>
  <Company>Kouvolan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 luokan päättöarvioinnin kriteerit</dc:title>
  <dc:creator>Kaunismäki Antti</dc:creator>
  <cp:lastModifiedBy>Kaunismäki Antti</cp:lastModifiedBy>
  <cp:revision>14</cp:revision>
  <dcterms:created xsi:type="dcterms:W3CDTF">2022-08-15T09:26:09Z</dcterms:created>
  <dcterms:modified xsi:type="dcterms:W3CDTF">2022-08-17T07:35:59Z</dcterms:modified>
</cp:coreProperties>
</file>