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sldIdLst>
    <p:sldId id="256" r:id="rId5"/>
    <p:sldId id="257" r:id="rId6"/>
    <p:sldId id="258" r:id="rId7"/>
    <p:sldId id="259" r:id="rId8"/>
    <p:sldId id="260" r:id="rId9"/>
    <p:sldId id="261" r:id="rId10"/>
    <p:sldId id="262"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8" d="100"/>
          <a:sy n="88" d="100"/>
        </p:scale>
        <p:origin x="49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fi-FI" smtClean="0"/>
              <a:t>Muokkaa perustyyl. napsautt.</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Otsikko ja kuvateksti">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i-FI" smtClean="0"/>
              <a:t>Muokkaa perustyyl. napsautt.</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a:t>
            </a:r>
          </a:p>
        </p:txBody>
      </p:sp>
      <p:sp>
        <p:nvSpPr>
          <p:cNvPr id="4" name="Date Placeholder 3"/>
          <p:cNvSpPr>
            <a:spLocks noGrp="1"/>
          </p:cNvSpPr>
          <p:nvPr>
            <p:ph type="dt" sz="half" idx="10"/>
          </p:nvPr>
        </p:nvSpPr>
        <p:spPr/>
        <p:txBody>
          <a:bodyPr/>
          <a:lstStyle/>
          <a:p>
            <a:fld id="{B61BEF0D-F0BB-DE4B-95CE-6DB70DBA9567}" type="datetimeFigureOut">
              <a:rPr lang="en-US" dirty="0"/>
              <a:pPr/>
              <a:t>8/19/2022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Lainaus ja kuvateksti">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i-FI" smtClean="0"/>
              <a:t>Muokkaa perustyyl. napsautt.</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i-FI" smtClean="0"/>
              <a:t>Muokkaa tekstin perustyylejä</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a:t>
            </a:r>
          </a:p>
        </p:txBody>
      </p:sp>
      <p:sp>
        <p:nvSpPr>
          <p:cNvPr id="4" name="Date Placeholder 3"/>
          <p:cNvSpPr>
            <a:spLocks noGrp="1"/>
          </p:cNvSpPr>
          <p:nvPr>
            <p:ph type="dt" sz="half" idx="10"/>
          </p:nvPr>
        </p:nvSpPr>
        <p:spPr/>
        <p:txBody>
          <a:bodyPr/>
          <a:lstStyle/>
          <a:p>
            <a:fld id="{B61BEF0D-F0BB-DE4B-95CE-6DB70DBA9567}" type="datetimeFigureOut">
              <a:rPr lang="en-US" dirty="0"/>
              <a:pPr/>
              <a:t>8/19/2022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imikortti">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i-FI" smtClean="0"/>
              <a:t>Muokkaa perustyyl. napsautt.</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a:t>
            </a:r>
          </a:p>
        </p:txBody>
      </p:sp>
      <p:sp>
        <p:nvSpPr>
          <p:cNvPr id="4" name="Date Placeholder 3"/>
          <p:cNvSpPr>
            <a:spLocks noGrp="1"/>
          </p:cNvSpPr>
          <p:nvPr>
            <p:ph type="dt" sz="half" idx="10"/>
          </p:nvPr>
        </p:nvSpPr>
        <p:spPr/>
        <p:txBody>
          <a:bodyPr/>
          <a:lstStyle/>
          <a:p>
            <a:fld id="{B61BEF0D-F0BB-DE4B-95CE-6DB70DBA9567}" type="datetimeFigureOut">
              <a:rPr lang="en-US" dirty="0"/>
              <a:pPr/>
              <a:t>8/19/2022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Lainauksen nimikortti">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i-FI" smtClean="0"/>
              <a:t>Muokkaa perustyyl. napsautt.</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i-FI" smtClean="0"/>
              <a:t>Muokkaa tekstin perustyylejä</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a:t>
            </a:r>
          </a:p>
        </p:txBody>
      </p:sp>
      <p:sp>
        <p:nvSpPr>
          <p:cNvPr id="4" name="Date Placeholder 3"/>
          <p:cNvSpPr>
            <a:spLocks noGrp="1"/>
          </p:cNvSpPr>
          <p:nvPr>
            <p:ph type="dt" sz="half" idx="10"/>
          </p:nvPr>
        </p:nvSpPr>
        <p:spPr/>
        <p:txBody>
          <a:bodyPr/>
          <a:lstStyle/>
          <a:p>
            <a:fld id="{B61BEF0D-F0BB-DE4B-95CE-6DB70DBA9567}" type="datetimeFigureOut">
              <a:rPr lang="en-US" dirty="0"/>
              <a:pPr/>
              <a:t>8/19/2022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osi tai epätosi">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i-FI" smtClean="0"/>
              <a:t>Muokkaa perustyyl. napsautt.</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i-FI" smtClean="0"/>
              <a:t>Muokkaa tekstin perustyylejä</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a:t>
            </a:r>
          </a:p>
        </p:txBody>
      </p:sp>
      <p:sp>
        <p:nvSpPr>
          <p:cNvPr id="4" name="Date Placeholder 3"/>
          <p:cNvSpPr>
            <a:spLocks noGrp="1"/>
          </p:cNvSpPr>
          <p:nvPr>
            <p:ph type="dt" sz="half" idx="10"/>
          </p:nvPr>
        </p:nvSpPr>
        <p:spPr/>
        <p:txBody>
          <a:bodyPr/>
          <a:lstStyle/>
          <a:p>
            <a:fld id="{B61BEF0D-F0BB-DE4B-95CE-6DB70DBA9567}" type="datetimeFigureOut">
              <a:rPr lang="en-US" dirty="0"/>
              <a:pPr/>
              <a:t>8/19/2022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Vertical Text Placeholder 2"/>
          <p:cNvSpPr>
            <a:spLocks noGrp="1"/>
          </p:cNvSpPr>
          <p:nvPr>
            <p:ph type="body" orient="vert" idx="1"/>
          </p:nvPr>
        </p:nvSpPr>
        <p:spPr/>
        <p:txBody>
          <a:bodyPr vert="eaVert"/>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8/19/2022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i-FI" smtClean="0"/>
              <a:t>Muokkaa perustyyl. napsautt.</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Content Placeholder 2"/>
          <p:cNvSpPr>
            <a:spLocks noGrp="1"/>
          </p:cNvSpPr>
          <p:nvPr>
            <p:ph idx="1"/>
          </p:nvPr>
        </p:nvSpPr>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8/19/2022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fi-FI" smtClean="0"/>
              <a:t>Muokkaa perustyyl. napsautt.</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a:t>
            </a:r>
          </a:p>
        </p:txBody>
      </p:sp>
      <p:sp>
        <p:nvSpPr>
          <p:cNvPr id="4" name="Date Placeholder 3"/>
          <p:cNvSpPr>
            <a:spLocks noGrp="1"/>
          </p:cNvSpPr>
          <p:nvPr>
            <p:ph type="dt" sz="half" idx="10"/>
          </p:nvPr>
        </p:nvSpPr>
        <p:spPr/>
        <p:txBody>
          <a:bodyPr/>
          <a:lstStyle/>
          <a:p>
            <a:fld id="{B61BEF0D-F0BB-DE4B-95CE-6DB70DBA9567}" type="datetimeFigureOut">
              <a:rPr lang="en-US" dirty="0"/>
              <a:pPr/>
              <a:t>8/19/2022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8/19/2022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i-FI" smtClean="0"/>
              <a:t>Muokkaa perustyyl. napsautt.</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8/19/2022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i-FI" smtClean="0"/>
              <a:t>Muokkaa perustyyl. napsautt.</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8/19/2022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8/19/2022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i-FI" smtClean="0"/>
              <a:t>Muokkaa perustyyl. napsautt.</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i-FI" smtClean="0"/>
              <a:t>Muokkaa tekstin perustyylejä</a:t>
            </a:r>
          </a:p>
        </p:txBody>
      </p:sp>
      <p:sp>
        <p:nvSpPr>
          <p:cNvPr id="5" name="Date Placeholder 4"/>
          <p:cNvSpPr>
            <a:spLocks noGrp="1"/>
          </p:cNvSpPr>
          <p:nvPr>
            <p:ph type="dt" sz="half" idx="10"/>
          </p:nvPr>
        </p:nvSpPr>
        <p:spPr/>
        <p:txBody>
          <a:bodyPr/>
          <a:lstStyle/>
          <a:p>
            <a:fld id="{42A54C80-263E-416B-A8E0-580EDEADCBDC}" type="datetimeFigureOut">
              <a:rPr lang="en-US" dirty="0"/>
              <a:t>8/19/2022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i-FI" smtClean="0"/>
              <a:t>Muokkaa perustyyl. napsautt.</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smtClean="0"/>
              <a:t>Lisää kuva napsauttamalla kuvaketta</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8/19/2022</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i-FI" smtClean="0"/>
              <a:t>Muokkaa perustyyl. napsautt.</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8/19/2022</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dirty="0" smtClean="0"/>
              <a:t>8. Luokan tavoitteet ja sisällöt</a:t>
            </a:r>
            <a:endParaRPr lang="fi-FI" dirty="0"/>
          </a:p>
        </p:txBody>
      </p:sp>
      <p:sp>
        <p:nvSpPr>
          <p:cNvPr id="3" name="Alaotsikko 2"/>
          <p:cNvSpPr>
            <a:spLocks noGrp="1"/>
          </p:cNvSpPr>
          <p:nvPr>
            <p:ph type="subTitle" idx="1"/>
          </p:nvPr>
        </p:nvSpPr>
        <p:spPr/>
        <p:txBody>
          <a:bodyPr/>
          <a:lstStyle/>
          <a:p>
            <a:r>
              <a:rPr lang="fi-FI" dirty="0" smtClean="0"/>
              <a:t>A1-englanti</a:t>
            </a:r>
            <a:endParaRPr lang="fi-FI" dirty="0"/>
          </a:p>
        </p:txBody>
      </p:sp>
    </p:spTree>
    <p:extLst>
      <p:ext uri="{BB962C8B-B14F-4D97-AF65-F5344CB8AC3E}">
        <p14:creationId xmlns:p14="http://schemas.microsoft.com/office/powerpoint/2010/main" val="10626627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T2 Kiinnostavien sisältöjen ja toimintaympäristöjen löytäminen</a:t>
            </a:r>
            <a:endParaRPr lang="fi-FI" dirty="0"/>
          </a:p>
        </p:txBody>
      </p:sp>
      <p:sp>
        <p:nvSpPr>
          <p:cNvPr id="3" name="Sisällön paikkamerkki 2"/>
          <p:cNvSpPr>
            <a:spLocks noGrp="1"/>
          </p:cNvSpPr>
          <p:nvPr>
            <p:ph idx="1"/>
          </p:nvPr>
        </p:nvSpPr>
        <p:spPr/>
        <p:txBody>
          <a:bodyPr/>
          <a:lstStyle/>
          <a:p>
            <a:r>
              <a:rPr lang="fi-FI" b="1" dirty="0" smtClean="0"/>
              <a:t>Oppimisen tavoitteet: </a:t>
            </a:r>
            <a:r>
              <a:rPr lang="fi-FI" dirty="0"/>
              <a:t>Oppilas oppii löytämään englanninkielisiä aineistoja ja toimintaympäristöjä, jotka laajentavat käsitystä globalisoituvasta maailmasta.</a:t>
            </a:r>
            <a:endParaRPr lang="fi-FI" b="1" dirty="0" smtClean="0"/>
          </a:p>
          <a:p>
            <a:r>
              <a:rPr lang="fi-FI" b="1" dirty="0" smtClean="0"/>
              <a:t>Sisällöt: </a:t>
            </a:r>
            <a:r>
              <a:rPr lang="fi-FI" dirty="0"/>
              <a:t>Rakennetaan ymmärrystä maailman moni- ja rinnakkaiskielisyydestä sekä kielellisistä oikeuksista. Otetaan selkoa joidenkin sellaisten maiden kulttuureista </a:t>
            </a:r>
            <a:r>
              <a:rPr lang="fi-FI" dirty="0" smtClean="0"/>
              <a:t>ja </a:t>
            </a:r>
            <a:r>
              <a:rPr lang="fi-FI" dirty="0"/>
              <a:t>elämänmuodoista, joissa englanti on keskeisin yhteiskunnassa käytetty kieli. Käytetään sellaisia kielitiedon käsitteitä, jotka auttavat oppilaita englannin kielen opiskelussa sekä kielten välisessä vertailussa</a:t>
            </a:r>
            <a:r>
              <a:rPr lang="fi-FI" dirty="0" smtClean="0"/>
              <a:t>.</a:t>
            </a:r>
            <a:endParaRPr lang="fi-FI" b="1" dirty="0"/>
          </a:p>
          <a:p>
            <a:r>
              <a:rPr lang="fi-FI" b="1" dirty="0" smtClean="0"/>
              <a:t>Kouvola: </a:t>
            </a:r>
            <a:r>
              <a:rPr lang="fi-FI" dirty="0"/>
              <a:t>Puhutaan mitä eri kansallisuuksia Kouvolan seudulla on ja mitä kieliä täällä puhutaan. Korostetaan jokaisen oikeutta omaan </a:t>
            </a:r>
            <a:r>
              <a:rPr lang="fi-FI" dirty="0" smtClean="0"/>
              <a:t>äidinkieleen. Syvennetään </a:t>
            </a:r>
            <a:r>
              <a:rPr lang="fi-FI" dirty="0"/>
              <a:t>kielitiedon käsitteitä.</a:t>
            </a:r>
          </a:p>
          <a:p>
            <a:endParaRPr lang="fi-FI" b="1" dirty="0"/>
          </a:p>
        </p:txBody>
      </p:sp>
    </p:spTree>
    <p:extLst>
      <p:ext uri="{BB962C8B-B14F-4D97-AF65-F5344CB8AC3E}">
        <p14:creationId xmlns:p14="http://schemas.microsoft.com/office/powerpoint/2010/main" val="15258999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smtClean="0"/>
              <a:t>T4 Tavoitteiden asettaminen, monipuoliset oppimistavat, arviointi, myönteinen vuorovaikutus</a:t>
            </a:r>
            <a:endParaRPr lang="fi-FI" dirty="0"/>
          </a:p>
        </p:txBody>
      </p:sp>
      <p:sp>
        <p:nvSpPr>
          <p:cNvPr id="3" name="Sisällön paikkamerkki 2"/>
          <p:cNvSpPr>
            <a:spLocks noGrp="1"/>
          </p:cNvSpPr>
          <p:nvPr>
            <p:ph idx="1"/>
          </p:nvPr>
        </p:nvSpPr>
        <p:spPr/>
        <p:txBody>
          <a:bodyPr/>
          <a:lstStyle/>
          <a:p>
            <a:r>
              <a:rPr lang="fi-FI" b="1" dirty="0" smtClean="0"/>
              <a:t>Oppimisen tavoitteet: </a:t>
            </a:r>
            <a:r>
              <a:rPr lang="fi-FI" dirty="0"/>
              <a:t>Oppilas oppii asettamaan tavoitteita kielten opiskelulleen ja reflektoimaan oppimisprosessiaan itsenäisesti ja yhdessä muiden kanssa. Oppilas oppii käyttämään erilaisia tapoja oppia kieliä ja löytää niistä itselleen tehokkaimmat. Oppilas oppii tapoja toimia vuorovaikutuksessa rakentavasti.</a:t>
            </a:r>
            <a:endParaRPr lang="fi-FI" b="1" dirty="0" smtClean="0"/>
          </a:p>
          <a:p>
            <a:r>
              <a:rPr lang="fi-FI" b="1" dirty="0" smtClean="0"/>
              <a:t>Sisällöt: </a:t>
            </a:r>
            <a:r>
              <a:rPr lang="fi-FI" dirty="0" smtClean="0"/>
              <a:t>Vahvistetaan </a:t>
            </a:r>
            <a:r>
              <a:rPr lang="fi-FI" dirty="0"/>
              <a:t>edelleen kieltenopiskelutaitoja. Harjoitellaan oppimateriaalin monipuolista käyttöä, sanastojen käyttöä, kokonaisuuksien hahmottamista, ryhmittelyä, tiedon hakemista ja tiedon luotettavuuden arviointia</a:t>
            </a:r>
            <a:r>
              <a:rPr lang="fi-FI" dirty="0" smtClean="0"/>
              <a:t>.</a:t>
            </a:r>
            <a:endParaRPr lang="fi-FI" b="1" dirty="0"/>
          </a:p>
          <a:p>
            <a:r>
              <a:rPr lang="fi-FI" b="1" dirty="0" smtClean="0"/>
              <a:t>Kouvola: </a:t>
            </a:r>
            <a:r>
              <a:rPr lang="fi-FI" dirty="0"/>
              <a:t>Ohjataan oppilaita käyttämään vastuullisesti internetin tarjoamia sanasto- ja käännösohjelmia.</a:t>
            </a:r>
            <a:endParaRPr lang="fi-FI" b="1" dirty="0"/>
          </a:p>
        </p:txBody>
      </p:sp>
    </p:spTree>
    <p:extLst>
      <p:ext uri="{BB962C8B-B14F-4D97-AF65-F5344CB8AC3E}">
        <p14:creationId xmlns:p14="http://schemas.microsoft.com/office/powerpoint/2010/main" val="37211527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smtClean="0"/>
              <a:t>T6 Keskustelu monenlaisista itselle sopivista aiheista, omien mielipiteiden ilmaisu</a:t>
            </a:r>
            <a:endParaRPr lang="fi-FI" dirty="0"/>
          </a:p>
        </p:txBody>
      </p:sp>
      <p:sp>
        <p:nvSpPr>
          <p:cNvPr id="3" name="Sisällön paikkamerkki 2"/>
          <p:cNvSpPr>
            <a:spLocks noGrp="1"/>
          </p:cNvSpPr>
          <p:nvPr>
            <p:ph idx="1"/>
          </p:nvPr>
        </p:nvSpPr>
        <p:spPr/>
        <p:txBody>
          <a:bodyPr>
            <a:normAutofit lnSpcReduction="10000"/>
          </a:bodyPr>
          <a:lstStyle/>
          <a:p>
            <a:r>
              <a:rPr lang="fi-FI" b="1" dirty="0" smtClean="0"/>
              <a:t>Oppimisen tavoitteet: </a:t>
            </a:r>
            <a:r>
              <a:rPr lang="fi-FI" dirty="0"/>
              <a:t>Oppilas oppii toimimaan aktiivisesti erilaisissa vuorovaikutustilanteissa.</a:t>
            </a:r>
            <a:endParaRPr lang="fi-FI" b="1" dirty="0" smtClean="0"/>
          </a:p>
          <a:p>
            <a:r>
              <a:rPr lang="fi-FI" b="1" dirty="0" smtClean="0"/>
              <a:t>Sisällöt: </a:t>
            </a:r>
            <a:r>
              <a:rPr lang="fi-FI" dirty="0"/>
              <a:t>Sisältöjä yhdessä valittaessa näkökulmana on nuoren toiminta englannin kielellä eri yhteisöissä, ajankohtaisuus, oppilaiden kiinnostuksen kohteet, suuntautuminen toisen asteen opintoihin sekä tutustuminen nuorten työelämässä ja opiskelussa tarvittavaan kielitaitoon sekä oppilaiden osallisuus ja toimijuus paikallisesti ja globaalisti. Otetaan huomioon englannin kielen levinneisyys ja asema globaalin kommunikaation kielenä. Sanastoa ja rakenteita opetellaan monenlaisista teksteistä, kuten kertovista, kuvaavista tai vaikuttavista teksteistä. Havainnoidaan ja harjoitellaan runsaasti erilaisia vuorovaikutustilanteita eri viestintäkanavia hyödyntäen</a:t>
            </a:r>
            <a:r>
              <a:rPr lang="fi-FI" dirty="0" smtClean="0"/>
              <a:t>.</a:t>
            </a:r>
          </a:p>
          <a:p>
            <a:r>
              <a:rPr lang="fi-FI" b="1" dirty="0" smtClean="0"/>
              <a:t>Kouvola: </a:t>
            </a:r>
            <a:r>
              <a:rPr lang="fi-FI" dirty="0"/>
              <a:t>Muistutetaan, että viestin välittyminen on tärkeintä, jolloin itsensä ilmaiseminen on tärkeämpää kuin rakenteiden oikeellisuus.</a:t>
            </a:r>
            <a:endParaRPr lang="fi-FI" b="1" dirty="0"/>
          </a:p>
        </p:txBody>
      </p:sp>
    </p:spTree>
    <p:extLst>
      <p:ext uri="{BB962C8B-B14F-4D97-AF65-F5344CB8AC3E}">
        <p14:creationId xmlns:p14="http://schemas.microsoft.com/office/powerpoint/2010/main" val="30451399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smtClean="0"/>
              <a:t>T7 Aloitteellisuus viestinnässä, kompensaatiokeinojen ja merkitysneuvottelun käyttö</a:t>
            </a:r>
            <a:endParaRPr lang="fi-FI" dirty="0"/>
          </a:p>
        </p:txBody>
      </p:sp>
      <p:sp>
        <p:nvSpPr>
          <p:cNvPr id="3" name="Sisällön paikkamerkki 2"/>
          <p:cNvSpPr>
            <a:spLocks noGrp="1"/>
          </p:cNvSpPr>
          <p:nvPr>
            <p:ph idx="1"/>
          </p:nvPr>
        </p:nvSpPr>
        <p:spPr/>
        <p:txBody>
          <a:bodyPr>
            <a:normAutofit lnSpcReduction="10000"/>
          </a:bodyPr>
          <a:lstStyle/>
          <a:p>
            <a:r>
              <a:rPr lang="fi-FI" b="1" dirty="0" smtClean="0"/>
              <a:t>Oppimisen tavoitteet: </a:t>
            </a:r>
            <a:r>
              <a:rPr lang="fi-FI" dirty="0"/>
              <a:t>Oppilas oppii olemaan aloitteellinen vuorovaikutustilanteissa. Oppilas oppii käyttämään viestintästrategioita.</a:t>
            </a:r>
            <a:endParaRPr lang="fi-FI" b="1" dirty="0" smtClean="0"/>
          </a:p>
          <a:p>
            <a:r>
              <a:rPr lang="fi-FI" b="1" dirty="0" smtClean="0"/>
              <a:t>Sisällöt: </a:t>
            </a:r>
            <a:r>
              <a:rPr lang="fi-FI" dirty="0" smtClean="0"/>
              <a:t>Sisältöjä </a:t>
            </a:r>
            <a:r>
              <a:rPr lang="fi-FI" dirty="0"/>
              <a:t>yhdessä valittaessa näkökulmana on nuoren toiminta englannin kielellä eri yhteisöissä, ajankohtaisuus, oppilaiden kiinnostuksen kohteet, suuntautuminen toisen asteen opintoihin sekä tutustuminen nuorten työelämässä ja opiskelussa tarvittavaan kielitaitoon sekä oppilaiden osallisuus ja toimijuus paikallisesti ja globaalisti. Sanastoa ja rakenteita opetellaan monenlaisista teksteistä, kuten kertovista, kuvaavista tai vaikuttavista teksteistä. Havainnoidaan ja harjoitellaan runsaasti erilaisia vuorovaikutustilanteita eri viestintäkanavia hyödyntäen</a:t>
            </a:r>
            <a:r>
              <a:rPr lang="fi-FI" dirty="0" smtClean="0"/>
              <a:t>.</a:t>
            </a:r>
          </a:p>
          <a:p>
            <a:r>
              <a:rPr lang="fi-FI" b="1" dirty="0" smtClean="0"/>
              <a:t>Kouvola: </a:t>
            </a:r>
            <a:r>
              <a:rPr lang="fi-FI" dirty="0"/>
              <a:t>Oppilaalle annetaan mahdollisuus osoittaa osaamisensa itselleen luontevimmalla tavalla, kirjoittaen tai puhuen hyödyntäen eri TVT –sovelluksia.</a:t>
            </a:r>
            <a:endParaRPr lang="fi-FI" b="1" dirty="0"/>
          </a:p>
        </p:txBody>
      </p:sp>
    </p:spTree>
    <p:extLst>
      <p:ext uri="{BB962C8B-B14F-4D97-AF65-F5344CB8AC3E}">
        <p14:creationId xmlns:p14="http://schemas.microsoft.com/office/powerpoint/2010/main" val="5353543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T9 Monenlaisten sisältöjen lukeminen ja kuuntelu eri lähteistä sekä tulkinta</a:t>
            </a:r>
            <a:endParaRPr lang="fi-FI" dirty="0"/>
          </a:p>
        </p:txBody>
      </p:sp>
      <p:sp>
        <p:nvSpPr>
          <p:cNvPr id="3" name="Sisällön paikkamerkki 2"/>
          <p:cNvSpPr>
            <a:spLocks noGrp="1"/>
          </p:cNvSpPr>
          <p:nvPr>
            <p:ph idx="1"/>
          </p:nvPr>
        </p:nvSpPr>
        <p:spPr/>
        <p:txBody>
          <a:bodyPr>
            <a:normAutofit lnSpcReduction="10000"/>
          </a:bodyPr>
          <a:lstStyle/>
          <a:p>
            <a:r>
              <a:rPr lang="fi-FI" b="1" dirty="0" smtClean="0"/>
              <a:t>Oppimisen tavoitteet: </a:t>
            </a:r>
            <a:r>
              <a:rPr lang="fi-FI" dirty="0"/>
              <a:t>Oppilas oppii tulkitsemaan puhuttuja ja kirjoitettuja tekstejä. Oppilas oppii tekstien ymmärtämisstrategioita. </a:t>
            </a:r>
            <a:endParaRPr lang="fi-FI" b="1" dirty="0" smtClean="0"/>
          </a:p>
          <a:p>
            <a:r>
              <a:rPr lang="fi-FI" b="1" dirty="0" smtClean="0"/>
              <a:t>Sisällöt: </a:t>
            </a:r>
            <a:r>
              <a:rPr lang="fi-FI" dirty="0"/>
              <a:t>Sisältöjä yhdessä valittaessa näkökulmana on nuoren toiminta englannin kielellä eri yhteisöissä, ajankohtaisuus, oppilaiden kiinnostuksen kohteet, suuntautuminen toisen asteen opintoihin sekä tutustuminen nuorten työelämässä ja opiskelussa tarvittavaan kielitaitoon sekä oppilaiden osallisuus ja toimijuus paikallisesti ja globaalisti. Sanastoa ja rakenteita opetellaan monenlaisista teksteistä, kuten kertovista, kuvaavista tai vaikuttavista teksteistä. Havainnoidaan ja harjoitellaan runsaasti erilaisia vuorovaikutustilanteita eri viestintäkanavia hyödyntäen</a:t>
            </a:r>
            <a:r>
              <a:rPr lang="fi-FI" dirty="0" smtClean="0"/>
              <a:t>.</a:t>
            </a:r>
          </a:p>
          <a:p>
            <a:r>
              <a:rPr lang="fi-FI" b="1" dirty="0" smtClean="0"/>
              <a:t>Kouvola: </a:t>
            </a:r>
            <a:r>
              <a:rPr lang="fi-FI" dirty="0"/>
              <a:t>Kuullun ymmärtämisen harjoittelussa muistutetaan oppilaan vapaa-aikana tapahtuvasta oppimisesta (tv, radio, pelit, internet). Rohkaistaan oppilaita lukemaan englanninkielisiä tekstejä myös vapaa-aikanaan ja annetaan esimerkkejä kielenopiskeluun soveltuvista sivustoista.</a:t>
            </a:r>
            <a:endParaRPr lang="fi-FI" b="1" dirty="0"/>
          </a:p>
        </p:txBody>
      </p:sp>
    </p:spTree>
    <p:extLst>
      <p:ext uri="{BB962C8B-B14F-4D97-AF65-F5344CB8AC3E}">
        <p14:creationId xmlns:p14="http://schemas.microsoft.com/office/powerpoint/2010/main" val="5987245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smtClean="0"/>
              <a:t>T10 Puhutun ja kirjoitetun tekstin tuottaminen eri tarkoituksiin, rakenteiden monipuolisuus ja ääntäminen</a:t>
            </a:r>
            <a:endParaRPr lang="fi-FI" dirty="0"/>
          </a:p>
        </p:txBody>
      </p:sp>
      <p:sp>
        <p:nvSpPr>
          <p:cNvPr id="3" name="Sisällön paikkamerkki 2"/>
          <p:cNvSpPr>
            <a:spLocks noGrp="1"/>
          </p:cNvSpPr>
          <p:nvPr>
            <p:ph idx="1"/>
          </p:nvPr>
        </p:nvSpPr>
        <p:spPr>
          <a:xfrm>
            <a:off x="677334" y="2273800"/>
            <a:ext cx="8596668" cy="3880773"/>
          </a:xfrm>
        </p:spPr>
        <p:txBody>
          <a:bodyPr>
            <a:normAutofit lnSpcReduction="10000"/>
          </a:bodyPr>
          <a:lstStyle/>
          <a:p>
            <a:r>
              <a:rPr lang="fi-FI" b="1" dirty="0" smtClean="0"/>
              <a:t>Oppimisen tavoitteet: </a:t>
            </a:r>
            <a:r>
              <a:rPr lang="fi-FI" dirty="0"/>
              <a:t>Oppilas oppii ilmaisemaan itseään suullisesti ja kirjallisesti käyttäen englannin kielen keskeistä sanastoa ja keskeisiä rakenteita. Oppilas oppii ääntämään ymmärrettävästi.</a:t>
            </a:r>
            <a:endParaRPr lang="fi-FI" b="1" dirty="0" smtClean="0"/>
          </a:p>
          <a:p>
            <a:r>
              <a:rPr lang="fi-FI" b="1" dirty="0" smtClean="0"/>
              <a:t>Sisällöt: </a:t>
            </a:r>
            <a:r>
              <a:rPr lang="fi-FI" dirty="0"/>
              <a:t>Sisältöjä yhdessä valittaessa näkökulmana on nuoren toiminta englannin kielellä eri yhteisöissä, ajankohtaisuus, oppilaiden kiinnostuksen kohteet, suuntautuminen toisen asteen opintoihin sekä tutustuminen nuorten työelämässä ja opiskelussa tarvittavaan kielitaitoon sekä oppilaiden osallisuus ja toimijuus paikallisesti ja globaalisti. Sanastoa ja rakenteita opetellaan monenlaisista teksteistä, kuten kertovista, kuvaavista tai vaikuttavista teksteistä. Havainnoidaan ja harjoitellaan runsaasti erilaisia vuorovaikutustilanteita eri viestintäkanavia hyödyntäen</a:t>
            </a:r>
            <a:r>
              <a:rPr lang="fi-FI" dirty="0" smtClean="0"/>
              <a:t>.</a:t>
            </a:r>
          </a:p>
          <a:p>
            <a:r>
              <a:rPr lang="fi-FI" b="1" dirty="0" smtClean="0"/>
              <a:t>Kouvola: </a:t>
            </a:r>
            <a:r>
              <a:rPr lang="fi-FI" dirty="0" smtClean="0"/>
              <a:t>Kielen </a:t>
            </a:r>
            <a:r>
              <a:rPr lang="fi-FI" dirty="0"/>
              <a:t>rakenteista painottuvat futuuri ja 1. konditionaali ehtolauseineen sekä tavallisimmat modaaliset apuverbit ja yleisimmät relatiivipronominit.</a:t>
            </a:r>
            <a:endParaRPr lang="fi-FI" b="1" dirty="0"/>
          </a:p>
        </p:txBody>
      </p:sp>
    </p:spTree>
    <p:extLst>
      <p:ext uri="{BB962C8B-B14F-4D97-AF65-F5344CB8AC3E}">
        <p14:creationId xmlns:p14="http://schemas.microsoft.com/office/powerpoint/2010/main" val="3581837148"/>
      </p:ext>
    </p:extLst>
  </p:cSld>
  <p:clrMapOvr>
    <a:masterClrMapping/>
  </p:clrMapOvr>
</p:sld>
</file>

<file path=ppt/theme/theme1.xml><?xml version="1.0" encoding="utf-8"?>
<a:theme xmlns:a="http://schemas.openxmlformats.org/drawingml/2006/main" name="Pinta">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Asiakirja" ma:contentTypeID="0x010100F26B5FF4F063FA44BB7A6D6D5D665309" ma:contentTypeVersion="13" ma:contentTypeDescription="Luo uusi asiakirja." ma:contentTypeScope="" ma:versionID="dc4d03e43f34e3917fb3ab778e174d31">
  <xsd:schema xmlns:xsd="http://www.w3.org/2001/XMLSchema" xmlns:xs="http://www.w3.org/2001/XMLSchema" xmlns:p="http://schemas.microsoft.com/office/2006/metadata/properties" xmlns:ns3="892eafb0-febc-4e92-81c0-df9830a0e959" xmlns:ns4="864e5401-8729-4340-864c-5a3709eccfe3" targetNamespace="http://schemas.microsoft.com/office/2006/metadata/properties" ma:root="true" ma:fieldsID="c2c178a8d116ccdea623e5789a13368a" ns3:_="" ns4:_="">
    <xsd:import namespace="892eafb0-febc-4e92-81c0-df9830a0e959"/>
    <xsd:import namespace="864e5401-8729-4340-864c-5a3709eccfe3"/>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element ref="ns4:SharedWithUsers" minOccurs="0"/>
                <xsd:element ref="ns4:SharedWithDetails" minOccurs="0"/>
                <xsd:element ref="ns4:SharingHintHash" minOccurs="0"/>
                <xsd:element ref="ns3:MediaServiceDateTaken"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92eafb0-febc-4e92-81c0-df9830a0e95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ternalName="MediaServiceDateTake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864e5401-8729-4340-864c-5a3709eccfe3" elementFormDefault="qualified">
    <xsd:import namespace="http://schemas.microsoft.com/office/2006/documentManagement/types"/>
    <xsd:import namespace="http://schemas.microsoft.com/office/infopath/2007/PartnerControls"/>
    <xsd:element name="SharedWithUsers" ma:index="16" nillable="true" ma:displayName="Jaettu"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Jakamisen tiedot" ma:internalName="SharedWithDetails" ma:readOnly="true">
      <xsd:simpleType>
        <xsd:restriction base="dms:Note">
          <xsd:maxLength value="255"/>
        </xsd:restriction>
      </xsd:simpleType>
    </xsd:element>
    <xsd:element name="SharingHintHash" ma:index="18" nillable="true" ma:displayName="Jakamisvihjeen hajautus"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860F0B0A-E2B3-480B-B1C2-4ADEC711C79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92eafb0-febc-4e92-81c0-df9830a0e959"/>
    <ds:schemaRef ds:uri="864e5401-8729-4340-864c-5a3709eccfe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01CE8B5-EDEF-45F6-8EC2-24F899756EB6}">
  <ds:schemaRefs>
    <ds:schemaRef ds:uri="http://schemas.microsoft.com/sharepoint/v3/contenttype/forms"/>
  </ds:schemaRefs>
</ds:datastoreItem>
</file>

<file path=customXml/itemProps3.xml><?xml version="1.0" encoding="utf-8"?>
<ds:datastoreItem xmlns:ds="http://schemas.openxmlformats.org/officeDocument/2006/customXml" ds:itemID="{D82765A4-3FAF-4732-8E77-2B999FEF60D2}">
  <ds:schemaRefs>
    <ds:schemaRef ds:uri="http://purl.org/dc/elements/1.1/"/>
    <ds:schemaRef ds:uri="http://schemas.microsoft.com/office/2006/metadata/properties"/>
    <ds:schemaRef ds:uri="864e5401-8729-4340-864c-5a3709eccfe3"/>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892eafb0-febc-4e92-81c0-df9830a0e959"/>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
  <TotalTime>58</TotalTime>
  <Words>658</Words>
  <Application>Microsoft Office PowerPoint</Application>
  <PresentationFormat>Laajakuva</PresentationFormat>
  <Paragraphs>26</Paragraphs>
  <Slides>7</Slides>
  <Notes>0</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7</vt:i4>
      </vt:variant>
    </vt:vector>
  </HeadingPairs>
  <TitlesOfParts>
    <vt:vector size="11" baseType="lpstr">
      <vt:lpstr>Arial</vt:lpstr>
      <vt:lpstr>Trebuchet MS</vt:lpstr>
      <vt:lpstr>Wingdings 3</vt:lpstr>
      <vt:lpstr>Pinta</vt:lpstr>
      <vt:lpstr>8. Luokan tavoitteet ja sisällöt</vt:lpstr>
      <vt:lpstr>T2 Kiinnostavien sisältöjen ja toimintaympäristöjen löytäminen</vt:lpstr>
      <vt:lpstr>T4 Tavoitteiden asettaminen, monipuoliset oppimistavat, arviointi, myönteinen vuorovaikutus</vt:lpstr>
      <vt:lpstr>T6 Keskustelu monenlaisista itselle sopivista aiheista, omien mielipiteiden ilmaisu</vt:lpstr>
      <vt:lpstr>T7 Aloitteellisuus viestinnässä, kompensaatiokeinojen ja merkitysneuvottelun käyttö</vt:lpstr>
      <vt:lpstr>T9 Monenlaisten sisältöjen lukeminen ja kuuntelu eri lähteistä sekä tulkinta</vt:lpstr>
      <vt:lpstr>T10 Puhutun ja kirjoitetun tekstin tuottaminen eri tarkoituksiin, rakenteiden monipuolisuus ja ääntäminen</vt:lpstr>
    </vt:vector>
  </TitlesOfParts>
  <Company>Kouvolan Kaupunki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8. Luokan tavoitteet ja sisällöt</dc:title>
  <dc:creator>Kaunismäki Antti</dc:creator>
  <cp:lastModifiedBy>Kaunismäki Antti</cp:lastModifiedBy>
  <cp:revision>5</cp:revision>
  <dcterms:created xsi:type="dcterms:W3CDTF">2022-08-19T08:41:31Z</dcterms:created>
  <dcterms:modified xsi:type="dcterms:W3CDTF">2022-08-19T09:40:29Z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0x010100F26B5FF4F063FA44BB7A6D6D5D665309</vt:lpwstr>
  </property>
</Properties>
</file>