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57" r:id="rId6"/>
    <p:sldId id="258" r:id="rId7"/>
    <p:sldId id="259" r:id="rId8"/>
    <p:sldId id="260" r:id="rId9"/>
    <p:sldId id="261" r:id="rId10"/>
    <p:sldId id="26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fi-FI" smtClean="0"/>
              <a:t>Muokkaa perustyyl. napsautt.</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fi-FI" smtClean="0"/>
              <a:t>Muokkaa perustyyl. napsautt.</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fi-FI" smtClean="0"/>
              <a:t>Muokkaa perustyyl. napsautt.</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5A61015F-7CC6-4D0A-9D87-873EA4C304CC}" type="datetimeFigureOut">
              <a:rPr lang="en-US" dirty="0"/>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fi-FI" smtClean="0"/>
              <a:t>Muokkaa perustyyl. napsautt.</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8/19/2022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smtClean="0"/>
              <a:t>Muokkaa perustyyl. napsautt.</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1024128" y="2967788"/>
            <a:ext cx="4754880" cy="3341572"/>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fi-FI" smtClean="0"/>
              <a:t>Muokkaa tekstin perustyylejä</a:t>
            </a:r>
          </a:p>
        </p:txBody>
      </p:sp>
      <p:sp>
        <p:nvSpPr>
          <p:cNvPr id="6" name="Content Placeholder 5"/>
          <p:cNvSpPr>
            <a:spLocks noGrp="1"/>
          </p:cNvSpPr>
          <p:nvPr>
            <p:ph sz="quarter" idx="4"/>
          </p:nvPr>
        </p:nvSpPr>
        <p:spPr>
          <a:xfrm>
            <a:off x="5990888" y="2967788"/>
            <a:ext cx="4754880" cy="3341572"/>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8/19/2022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8/19/2022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8/19/2022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fi-FI" smtClean="0"/>
              <a:t>Muokkaa perustyyl. napsautt.</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05C68B11-C5A8-448C-8CE9-B1A273C79CFC}" type="datetimeFigureOut">
              <a:rPr lang="en-US" dirty="0"/>
              <a:t>8/19/2022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C7616CA0-919D-4A49-9C8A-62FDFB3A5183}" type="datetimeFigureOut">
              <a:rPr lang="en-US" dirty="0"/>
              <a:t>8/19/2022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8/19/2022</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7. Luokan tavoitteet ja sisällöt</a:t>
            </a:r>
            <a:endParaRPr lang="fi-FI" dirty="0"/>
          </a:p>
        </p:txBody>
      </p:sp>
      <p:sp>
        <p:nvSpPr>
          <p:cNvPr id="3" name="Alaotsikko 2"/>
          <p:cNvSpPr>
            <a:spLocks noGrp="1"/>
          </p:cNvSpPr>
          <p:nvPr>
            <p:ph type="subTitle" idx="1"/>
          </p:nvPr>
        </p:nvSpPr>
        <p:spPr/>
        <p:txBody>
          <a:bodyPr/>
          <a:lstStyle/>
          <a:p>
            <a:r>
              <a:rPr lang="fi-FI" dirty="0" smtClean="0"/>
              <a:t>A1-englanti</a:t>
            </a:r>
            <a:endParaRPr lang="fi-FI" dirty="0"/>
          </a:p>
        </p:txBody>
      </p:sp>
    </p:spTree>
    <p:extLst>
      <p:ext uri="{BB962C8B-B14F-4D97-AF65-F5344CB8AC3E}">
        <p14:creationId xmlns:p14="http://schemas.microsoft.com/office/powerpoint/2010/main" val="1002253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T3 Kielen säännönmukaisuudet, kielten vertailu, kielitiedon käsitteet</a:t>
            </a:r>
            <a:endParaRPr lang="fi-FI" dirty="0"/>
          </a:p>
        </p:txBody>
      </p:sp>
      <p:sp>
        <p:nvSpPr>
          <p:cNvPr id="3" name="Sisällön paikkamerkki 2"/>
          <p:cNvSpPr>
            <a:spLocks noGrp="1"/>
          </p:cNvSpPr>
          <p:nvPr>
            <p:ph idx="1"/>
          </p:nvPr>
        </p:nvSpPr>
        <p:spPr/>
        <p:txBody>
          <a:bodyPr>
            <a:normAutofit/>
          </a:bodyPr>
          <a:lstStyle/>
          <a:p>
            <a:r>
              <a:rPr lang="fi-FI" b="1" dirty="0"/>
              <a:t>Oppimisen tavoitteet</a:t>
            </a:r>
            <a:r>
              <a:rPr lang="fi-FI" dirty="0"/>
              <a:t>: Oppilas oppii löytämään englannin kielen säännönmukaisuuksia ja vertailemaan englannin kieltä muihin kieliin. Hän oppii käyttämään kielitiedon käsitteitä oppimisensa tukena.</a:t>
            </a:r>
          </a:p>
          <a:p>
            <a:r>
              <a:rPr lang="fi-FI" b="1" dirty="0" smtClean="0"/>
              <a:t>Sisällöt</a:t>
            </a:r>
            <a:r>
              <a:rPr lang="fi-FI" dirty="0"/>
              <a:t>: Rakennetaan ymmärrystä maailman moni- ja rinnakkaiskielisyydestä sekä kielellisistä oikeuksista. Otetaan selkoa joidenkin sellaisten maiden kulttuureista ja elämänmuodoista, joissa englanti on keskeisin yhteiskunnassa käytetty kieli. Käytetään sellaisia kielitiedon käsitteitä, jotka auttavat oppilaita englannin kielen opiskelussa sekä kielten välisessä vertailussa</a:t>
            </a:r>
            <a:r>
              <a:rPr lang="fi-FI" dirty="0" smtClean="0"/>
              <a:t>.</a:t>
            </a:r>
          </a:p>
          <a:p>
            <a:r>
              <a:rPr lang="fi-FI" b="1" dirty="0" smtClean="0"/>
              <a:t>Kouvola</a:t>
            </a:r>
            <a:r>
              <a:rPr lang="fi-FI" dirty="0"/>
              <a:t>: Oppilas oppii kertomaan lisää omasta elinympäristöstään ja Suomesta </a:t>
            </a:r>
            <a:r>
              <a:rPr lang="fi-FI" dirty="0" smtClean="0"/>
              <a:t>englanniksi. Varmistetaan</a:t>
            </a:r>
            <a:r>
              <a:rPr lang="fi-FI" dirty="0"/>
              <a:t>, että oppilas osaa kieliopin peruskäsitteet kuten sanaluokat ja lauseen perusjäsenet.</a:t>
            </a:r>
          </a:p>
          <a:p>
            <a:endParaRPr lang="fi-FI" dirty="0"/>
          </a:p>
        </p:txBody>
      </p:sp>
    </p:spTree>
    <p:extLst>
      <p:ext uri="{BB962C8B-B14F-4D97-AF65-F5344CB8AC3E}">
        <p14:creationId xmlns:p14="http://schemas.microsoft.com/office/powerpoint/2010/main" val="2009878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T4 tavoitteiden asettaminen, monipuoliset opiskelutavat, myönteinen vuorovaikutus</a:t>
            </a:r>
            <a:endParaRPr lang="fi-FI" dirty="0"/>
          </a:p>
        </p:txBody>
      </p:sp>
      <p:sp>
        <p:nvSpPr>
          <p:cNvPr id="3" name="Sisällön paikkamerkki 2"/>
          <p:cNvSpPr>
            <a:spLocks noGrp="1"/>
          </p:cNvSpPr>
          <p:nvPr>
            <p:ph idx="1"/>
          </p:nvPr>
        </p:nvSpPr>
        <p:spPr/>
        <p:txBody>
          <a:bodyPr>
            <a:normAutofit lnSpcReduction="10000"/>
          </a:bodyPr>
          <a:lstStyle/>
          <a:p>
            <a:r>
              <a:rPr lang="fi-FI" b="1" dirty="0" smtClean="0"/>
              <a:t>Oppimisen tavoitteet: </a:t>
            </a:r>
            <a:r>
              <a:rPr lang="fi-FI" dirty="0" smtClean="0"/>
              <a:t>Oppilas </a:t>
            </a:r>
            <a:r>
              <a:rPr lang="fi-FI" dirty="0"/>
              <a:t>oppii asettamaan tavoitteita kielten opiskelulleen ja reflektoimaan oppimisprosessiaan itsenäisesti ja yhdessä muiden kanssa. Oppilas oppii käyttämään erilaisia tapoja oppia kieliä ja löytää niistä itselleen tehokkaimmat. Oppilas oppii tapoja toimia vuorovaikutuksessa rakentavasti.</a:t>
            </a:r>
            <a:endParaRPr lang="fi-FI" b="1" dirty="0" smtClean="0"/>
          </a:p>
          <a:p>
            <a:endParaRPr lang="fi-FI" b="1" dirty="0"/>
          </a:p>
          <a:p>
            <a:r>
              <a:rPr lang="fi-FI" b="1" dirty="0" smtClean="0"/>
              <a:t>Sisällöt: </a:t>
            </a:r>
            <a:r>
              <a:rPr lang="fi-FI" dirty="0" smtClean="0"/>
              <a:t>Vahvistetaan </a:t>
            </a:r>
            <a:r>
              <a:rPr lang="fi-FI" dirty="0"/>
              <a:t>edelleen kieltenopiskelutaitoja. Harjoitellaan oppimateriaalin monipuolista käyttöä, sanastojen käyttöä, kokonaisuuksien hahmottamista, ryhmittelyä, tiedon hakemista ja tiedon luotettavuuden arviointia</a:t>
            </a:r>
            <a:r>
              <a:rPr lang="fi-FI" dirty="0" smtClean="0"/>
              <a:t>.</a:t>
            </a:r>
          </a:p>
          <a:p>
            <a:endParaRPr lang="fi-FI" b="1" dirty="0"/>
          </a:p>
          <a:p>
            <a:r>
              <a:rPr lang="fi-FI" b="1" dirty="0" smtClean="0"/>
              <a:t>Kouvola: </a:t>
            </a:r>
            <a:r>
              <a:rPr lang="fi-FI" dirty="0"/>
              <a:t>Ohjataan oppilaita käyttämään vastuullisesti internetin tarjoamia sanasto- ja käännösohjelmia.</a:t>
            </a:r>
            <a:endParaRPr lang="fi-FI" b="1" dirty="0"/>
          </a:p>
        </p:txBody>
      </p:sp>
    </p:spTree>
    <p:extLst>
      <p:ext uri="{BB962C8B-B14F-4D97-AF65-F5344CB8AC3E}">
        <p14:creationId xmlns:p14="http://schemas.microsoft.com/office/powerpoint/2010/main" val="2622199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T6 Keskustelu ja mielipiteiden kertominen ikätasoon ja kokemuksiin sopivasta aiheesta</a:t>
            </a:r>
            <a:endParaRPr lang="fi-FI" dirty="0"/>
          </a:p>
        </p:txBody>
      </p:sp>
      <p:sp>
        <p:nvSpPr>
          <p:cNvPr id="3" name="Sisällön paikkamerkki 2"/>
          <p:cNvSpPr>
            <a:spLocks noGrp="1"/>
          </p:cNvSpPr>
          <p:nvPr>
            <p:ph idx="1"/>
          </p:nvPr>
        </p:nvSpPr>
        <p:spPr/>
        <p:txBody>
          <a:bodyPr>
            <a:normAutofit/>
          </a:bodyPr>
          <a:lstStyle/>
          <a:p>
            <a:r>
              <a:rPr lang="fi-FI" b="1" dirty="0" smtClean="0"/>
              <a:t>Oppimisen tavoitteet: </a:t>
            </a:r>
            <a:r>
              <a:rPr lang="fi-FI" dirty="0" smtClean="0"/>
              <a:t>Oppilas </a:t>
            </a:r>
            <a:r>
              <a:rPr lang="fi-FI" dirty="0"/>
              <a:t>oppii toimimaan aktiivisesti erilaisissa vuorovaikutustilanteissa</a:t>
            </a:r>
            <a:r>
              <a:rPr lang="fi-FI" dirty="0" smtClean="0"/>
              <a:t>.</a:t>
            </a:r>
            <a:endParaRPr lang="fi-FI" b="1" dirty="0"/>
          </a:p>
          <a:p>
            <a:r>
              <a:rPr lang="fi-FI" b="1" dirty="0" smtClean="0"/>
              <a:t>Sisällöt: </a:t>
            </a:r>
            <a:r>
              <a:rPr lang="fi-FI" dirty="0"/>
              <a:t>Sisältöjä yhdessä valittaessa näkökulmana on nuoren toiminta englannin kielellä eri yhteisöissä, ajankohtaisuus, oppilaiden kiinnostuksen kohteet sekä oppilaiden osallisuus ja toimijuus paikallisesti ja globaalisti. Sanastoa ja rakenteita opetellaan monenlaisista teksteistä, kuten kertovista, kuvaavista tai vaikuttavista teksteistä. Havainnoidaan ja harjoitellaan runsaasti erilaisia vuorovaikutustilanteita eri viestintäkanavia hyödyntäen</a:t>
            </a:r>
            <a:r>
              <a:rPr lang="fi-FI" dirty="0" smtClean="0"/>
              <a:t>.</a:t>
            </a:r>
            <a:endParaRPr lang="fi-FI" b="1" dirty="0"/>
          </a:p>
          <a:p>
            <a:r>
              <a:rPr lang="fi-FI" b="1" dirty="0" smtClean="0"/>
              <a:t>Kouvola: </a:t>
            </a:r>
            <a:r>
              <a:rPr lang="fi-FI" dirty="0"/>
              <a:t>Muistutetaan, että viestin välittyminen on tärkeintä, jolloin itsensä ilmaiseminen on tärkeämpää kuin rakenteiden oikeellisuus.</a:t>
            </a:r>
            <a:endParaRPr lang="fi-FI" b="1" dirty="0"/>
          </a:p>
        </p:txBody>
      </p:sp>
    </p:spTree>
    <p:extLst>
      <p:ext uri="{BB962C8B-B14F-4D97-AF65-F5344CB8AC3E}">
        <p14:creationId xmlns:p14="http://schemas.microsoft.com/office/powerpoint/2010/main" val="3662610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T7 </a:t>
            </a:r>
            <a:r>
              <a:rPr lang="fi-FI" dirty="0" err="1" smtClean="0"/>
              <a:t>aloitteelisuus</a:t>
            </a:r>
            <a:r>
              <a:rPr lang="fi-FI" dirty="0" smtClean="0"/>
              <a:t> viestinnässä, kompensaatiokeinot, merkitysneuvottelu</a:t>
            </a:r>
            <a:endParaRPr lang="fi-FI" dirty="0"/>
          </a:p>
        </p:txBody>
      </p:sp>
      <p:sp>
        <p:nvSpPr>
          <p:cNvPr id="3" name="Sisällön paikkamerkki 2"/>
          <p:cNvSpPr>
            <a:spLocks noGrp="1"/>
          </p:cNvSpPr>
          <p:nvPr>
            <p:ph idx="1"/>
          </p:nvPr>
        </p:nvSpPr>
        <p:spPr/>
        <p:txBody>
          <a:bodyPr>
            <a:normAutofit/>
          </a:bodyPr>
          <a:lstStyle/>
          <a:p>
            <a:r>
              <a:rPr lang="fi-FI" b="1" dirty="0" smtClean="0"/>
              <a:t>Oppimisen tavoitteet: </a:t>
            </a:r>
            <a:r>
              <a:rPr lang="fi-FI" dirty="0"/>
              <a:t>Oppilas oppii olemaan aloitteellinen vuorovaikutustilanteissa. Oppilas oppii käyttämään viestintästrategioita</a:t>
            </a:r>
            <a:r>
              <a:rPr lang="fi-FI" dirty="0" smtClean="0"/>
              <a:t>.</a:t>
            </a:r>
            <a:endParaRPr lang="fi-FI" b="1" dirty="0"/>
          </a:p>
          <a:p>
            <a:r>
              <a:rPr lang="fi-FI" b="1" dirty="0" smtClean="0"/>
              <a:t>Sisällöt: </a:t>
            </a:r>
            <a:r>
              <a:rPr lang="fi-FI" dirty="0"/>
              <a:t>Sisältöjä yhdessä valittaessa näkökulmana on nuoren toiminta englannin kielellä eri yhteisöissä, ajankohtaisuus, oppilaiden kiinnostuksen kohteet, suuntautuminen toisen asteen opintoihin sekä tutustuminen nuorten työelämässä ja opiskelussa tarvittavaan kielitaitoon sekä oppilaiden osallisuus ja toimijuus paikallisesti ja globaalisti. Havainnoidaan ja harjoitellaan runsaasti erilaisia vuorovaikutustilanteita eri viestintäkanavia hyödyntäen</a:t>
            </a:r>
            <a:r>
              <a:rPr lang="fi-FI" dirty="0" smtClean="0"/>
              <a:t>.</a:t>
            </a:r>
            <a:endParaRPr lang="fi-FI" b="1" dirty="0"/>
          </a:p>
          <a:p>
            <a:r>
              <a:rPr lang="fi-FI" b="1" dirty="0" smtClean="0"/>
              <a:t>Kouvola: </a:t>
            </a:r>
            <a:r>
              <a:rPr lang="fi-FI" dirty="0"/>
              <a:t>Oppilaalle annetaan mahdollisuus osoittaa osaamisensa itselleen luontevimmalla tavalla, kirjoittaen tai puhuen hyödyntäen eri TVT –sovelluksia.</a:t>
            </a:r>
            <a:endParaRPr lang="fi-FI" b="1" dirty="0"/>
          </a:p>
        </p:txBody>
      </p:sp>
    </p:spTree>
    <p:extLst>
      <p:ext uri="{BB962C8B-B14F-4D97-AF65-F5344CB8AC3E}">
        <p14:creationId xmlns:p14="http://schemas.microsoft.com/office/powerpoint/2010/main" val="2059649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T9 monenlaisten tekstien lukeminen ja kuuleminen eri lähteistä ja niiden tulkinta</a:t>
            </a:r>
            <a:endParaRPr lang="fi-FI" dirty="0"/>
          </a:p>
        </p:txBody>
      </p:sp>
      <p:sp>
        <p:nvSpPr>
          <p:cNvPr id="3" name="Sisällön paikkamerkki 2"/>
          <p:cNvSpPr>
            <a:spLocks noGrp="1"/>
          </p:cNvSpPr>
          <p:nvPr>
            <p:ph idx="1"/>
          </p:nvPr>
        </p:nvSpPr>
        <p:spPr/>
        <p:txBody>
          <a:bodyPr>
            <a:normAutofit fontScale="92500"/>
          </a:bodyPr>
          <a:lstStyle/>
          <a:p>
            <a:r>
              <a:rPr lang="fi-FI" b="1" dirty="0" smtClean="0"/>
              <a:t>Oppimisen tavoitteet: </a:t>
            </a:r>
            <a:r>
              <a:rPr lang="fi-FI" dirty="0"/>
              <a:t>Oppilas oppii tulkitsemaan puhuttuja ja kirjoitettuja tekstejä. Oppilas oppii tekstien ymmärtämisstrategioita. </a:t>
            </a:r>
            <a:endParaRPr lang="fi-FI" b="1" dirty="0"/>
          </a:p>
          <a:p>
            <a:r>
              <a:rPr lang="fi-FI" b="1" dirty="0" smtClean="0"/>
              <a:t>Sisällöt: </a:t>
            </a:r>
            <a:r>
              <a:rPr lang="fi-FI" dirty="0"/>
              <a:t>Sisältöjä yhdessä valittaessa näkökulmana on nuoren toiminta englannin kielellä eri yhteisöissä, ajankohtaisuus, oppilaiden kiinnostuksen kohteet, suuntautuminen toisen asteen opintoihin sekä tutustuminen nuorten työelämässä ja opiskelussa tarvittavaan kielitaitoon sekä oppilaiden osallisuus ja toimijuus paikallisesti ja globaalisti. Sanastoa ja rakenteita opetellaan monenlaisista teksteistä, kuten kertovista, kuvaavista tai vaikuttavista teksteistä. Havainnoidaan ja harjoitellaan runsaasti erilaisia vuorovaikutustilanteita eri viestintäkanavia hyödyntäen</a:t>
            </a:r>
            <a:r>
              <a:rPr lang="fi-FI" dirty="0" smtClean="0"/>
              <a:t>.</a:t>
            </a:r>
            <a:endParaRPr lang="fi-FI" b="1" dirty="0"/>
          </a:p>
          <a:p>
            <a:r>
              <a:rPr lang="fi-FI" b="1" dirty="0" smtClean="0"/>
              <a:t>Kouvola: </a:t>
            </a:r>
            <a:r>
              <a:rPr lang="fi-FI" dirty="0"/>
              <a:t>Kuullun ymmärtämisen harjoittelussa muistutetaan oppilaan vapaa-aikana tapahtuvasta oppimisesta (tv, radio, pelit, internet). Rohkaistaan oppilaita lukemaan englanninkielisiä tekstejä myös vapaa-aikanaan ja annetaan esimerkkejä kielenopiskeluun soveltuvista sivustoista.</a:t>
            </a:r>
            <a:endParaRPr lang="fi-FI" b="1" dirty="0"/>
          </a:p>
        </p:txBody>
      </p:sp>
    </p:spTree>
    <p:extLst>
      <p:ext uri="{BB962C8B-B14F-4D97-AF65-F5344CB8AC3E}">
        <p14:creationId xmlns:p14="http://schemas.microsoft.com/office/powerpoint/2010/main" val="3531369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T10 Puhutun ja kirjoitetun tekstin tuottaminen eri tarkoituksiin, monipuoliset rakenteet, ääntäminen</a:t>
            </a:r>
            <a:endParaRPr lang="fi-FI" dirty="0"/>
          </a:p>
        </p:txBody>
      </p:sp>
      <p:sp>
        <p:nvSpPr>
          <p:cNvPr id="3" name="Sisällön paikkamerkki 2"/>
          <p:cNvSpPr>
            <a:spLocks noGrp="1"/>
          </p:cNvSpPr>
          <p:nvPr>
            <p:ph idx="1"/>
          </p:nvPr>
        </p:nvSpPr>
        <p:spPr>
          <a:xfrm>
            <a:off x="1024128" y="2303417"/>
            <a:ext cx="9720073" cy="4023360"/>
          </a:xfrm>
        </p:spPr>
        <p:txBody>
          <a:bodyPr>
            <a:normAutofit fontScale="92500" lnSpcReduction="10000"/>
          </a:bodyPr>
          <a:lstStyle/>
          <a:p>
            <a:r>
              <a:rPr lang="fi-FI" b="1" dirty="0" smtClean="0"/>
              <a:t>Oppimisen tavoitteet: </a:t>
            </a:r>
            <a:r>
              <a:rPr lang="fi-FI" dirty="0" smtClean="0"/>
              <a:t>Oppilas </a:t>
            </a:r>
            <a:r>
              <a:rPr lang="fi-FI" dirty="0"/>
              <a:t>oppii ilmaisemaan itseään suullisesti ja kirjallisesti käyttäen englannin kielen keskeistä sanastoa ja keskeisiä rakenteita. Oppilas oppii ääntämään ymmärrettävästi</a:t>
            </a:r>
            <a:r>
              <a:rPr lang="fi-FI" dirty="0" smtClean="0"/>
              <a:t>.</a:t>
            </a:r>
            <a:endParaRPr lang="fi-FI" b="1" dirty="0"/>
          </a:p>
          <a:p>
            <a:r>
              <a:rPr lang="fi-FI" b="1" dirty="0" smtClean="0"/>
              <a:t>Sisällöt: </a:t>
            </a:r>
            <a:r>
              <a:rPr lang="fi-FI" dirty="0"/>
              <a:t>Sisältöjä yhdessä valittaessa näkökulmana on nuoren toiminta englannin kielellä eri yhteisöissä, ajankohtaisuus, oppilaiden kiinnostuksen kohteet, suuntautuminen toisen asteen opintoihin sekä tutustuminen nuorten työelämässä ja opiskelussa tarvittavaan kielitaitoon sekä oppilaiden osallisuus ja toimijuus paikallisesti ja globaalisti. Sanastoa ja rakenteita opetellaan monenlaisista teksteistä, kuten kertovista, kuvaavista tai vaikuttavista teksteistä. Havainnoidaan ja harjoitellaan runsaasti erilaisia vuorovaikutustilanteita eri viestintäkanavia hyödyntäen</a:t>
            </a:r>
            <a:r>
              <a:rPr lang="fi-FI" dirty="0" smtClean="0"/>
              <a:t>.</a:t>
            </a:r>
          </a:p>
          <a:p>
            <a:r>
              <a:rPr lang="fi-FI" b="1" dirty="0" smtClean="0"/>
              <a:t>Kouvola: </a:t>
            </a:r>
            <a:r>
              <a:rPr lang="fi-FI" dirty="0"/>
              <a:t>Kielioppiasioista keskitytään aikamuotoihin, kerrataan preesens ja imperfekti sekä opetellaan perfekti ja </a:t>
            </a:r>
            <a:r>
              <a:rPr lang="fi-FI" dirty="0" smtClean="0"/>
              <a:t>pluskvamperfekti. Kerrataan </a:t>
            </a:r>
            <a:r>
              <a:rPr lang="fi-FI" dirty="0"/>
              <a:t>ääntämisen perusteet ja ohjataan oppilaita kiinnittämään huomiota ääntämiseen myös pariharjoituksissa ja antamaan rakentavaa palautetta. Apuna voi käyttää eri sovelluksia esim. tableteilla.</a:t>
            </a:r>
          </a:p>
          <a:p>
            <a:endParaRPr lang="fi-FI" b="1" dirty="0"/>
          </a:p>
        </p:txBody>
      </p:sp>
    </p:spTree>
    <p:extLst>
      <p:ext uri="{BB962C8B-B14F-4D97-AF65-F5344CB8AC3E}">
        <p14:creationId xmlns:p14="http://schemas.microsoft.com/office/powerpoint/2010/main" val="38485851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ali">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F26B5FF4F063FA44BB7A6D6D5D665309" ma:contentTypeVersion="13" ma:contentTypeDescription="Luo uusi asiakirja." ma:contentTypeScope="" ma:versionID="dc4d03e43f34e3917fb3ab778e174d31">
  <xsd:schema xmlns:xsd="http://www.w3.org/2001/XMLSchema" xmlns:xs="http://www.w3.org/2001/XMLSchema" xmlns:p="http://schemas.microsoft.com/office/2006/metadata/properties" xmlns:ns3="892eafb0-febc-4e92-81c0-df9830a0e959" xmlns:ns4="864e5401-8729-4340-864c-5a3709eccfe3" targetNamespace="http://schemas.microsoft.com/office/2006/metadata/properties" ma:root="true" ma:fieldsID="c2c178a8d116ccdea623e5789a13368a" ns3:_="" ns4:_="">
    <xsd:import namespace="892eafb0-febc-4e92-81c0-df9830a0e959"/>
    <xsd:import namespace="864e5401-8729-4340-864c-5a3709eccfe3"/>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2eafb0-febc-4e92-81c0-df9830a0e95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64e5401-8729-4340-864c-5a3709eccfe3" elementFormDefault="qualified">
    <xsd:import namespace="http://schemas.microsoft.com/office/2006/documentManagement/types"/>
    <xsd:import namespace="http://schemas.microsoft.com/office/infopath/2007/PartnerControls"/>
    <xsd:element name="SharedWithUsers" ma:index="16"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Jakamisen tiedot" ma:internalName="SharedWithDetails" ma:readOnly="true">
      <xsd:simpleType>
        <xsd:restriction base="dms:Note">
          <xsd:maxLength value="255"/>
        </xsd:restriction>
      </xsd:simpleType>
    </xsd:element>
    <xsd:element name="SharingHintHash" ma:index="18" nillable="true" ma:displayName="Jakamisvihjeen hajautu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E414D08-D7F0-47C0-93BC-E2B5349B58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2eafb0-febc-4e92-81c0-df9830a0e959"/>
    <ds:schemaRef ds:uri="864e5401-8729-4340-864c-5a3709eccf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B78582D-C18D-47D3-8DE4-407A199D86FB}">
  <ds:schemaRefs>
    <ds:schemaRef ds:uri="http://schemas.microsoft.com/sharepoint/v3/contenttype/forms"/>
  </ds:schemaRefs>
</ds:datastoreItem>
</file>

<file path=customXml/itemProps3.xml><?xml version="1.0" encoding="utf-8"?>
<ds:datastoreItem xmlns:ds="http://schemas.openxmlformats.org/officeDocument/2006/customXml" ds:itemID="{ED3B62B0-FA7C-4D0D-9011-B8E6E1E00EDF}">
  <ds:schemaRefs>
    <ds:schemaRef ds:uri="http://schemas.microsoft.com/office/2006/documentManagement/types"/>
    <ds:schemaRef ds:uri="http://purl.org/dc/elements/1.1/"/>
    <ds:schemaRef ds:uri="http://schemas.microsoft.com/office/2006/metadata/properties"/>
    <ds:schemaRef ds:uri="864e5401-8729-4340-864c-5a3709eccfe3"/>
    <ds:schemaRef ds:uri="http://purl.org/dc/terms/"/>
    <ds:schemaRef ds:uri="http://schemas.openxmlformats.org/package/2006/metadata/core-properties"/>
    <ds:schemaRef ds:uri="http://purl.org/dc/dcmitype/"/>
    <ds:schemaRef ds:uri="http://schemas.microsoft.com/office/infopath/2007/PartnerControls"/>
    <ds:schemaRef ds:uri="892eafb0-febc-4e92-81c0-df9830a0e959"/>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Integral</Template>
  <TotalTime>72</TotalTime>
  <Words>649</Words>
  <Application>Microsoft Office PowerPoint</Application>
  <PresentationFormat>Laajakuva</PresentationFormat>
  <Paragraphs>28</Paragraphs>
  <Slides>7</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7</vt:i4>
      </vt:variant>
    </vt:vector>
  </HeadingPairs>
  <TitlesOfParts>
    <vt:vector size="11" baseType="lpstr">
      <vt:lpstr>Tw Cen MT</vt:lpstr>
      <vt:lpstr>Tw Cen MT Condensed</vt:lpstr>
      <vt:lpstr>Wingdings 3</vt:lpstr>
      <vt:lpstr>Integraali</vt:lpstr>
      <vt:lpstr>7. Luokan tavoitteet ja sisällöt</vt:lpstr>
      <vt:lpstr>T3 Kielen säännönmukaisuudet, kielten vertailu, kielitiedon käsitteet</vt:lpstr>
      <vt:lpstr>T4 tavoitteiden asettaminen, monipuoliset opiskelutavat, myönteinen vuorovaikutus</vt:lpstr>
      <vt:lpstr>T6 Keskustelu ja mielipiteiden kertominen ikätasoon ja kokemuksiin sopivasta aiheesta</vt:lpstr>
      <vt:lpstr>T7 aloitteelisuus viestinnässä, kompensaatiokeinot, merkitysneuvottelu</vt:lpstr>
      <vt:lpstr>T9 monenlaisten tekstien lukeminen ja kuuleminen eri lähteistä ja niiden tulkinta</vt:lpstr>
      <vt:lpstr>T10 Puhutun ja kirjoitetun tekstin tuottaminen eri tarkoituksiin, monipuoliset rakenteet, ääntäminen</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Luokan tavoitteet ja sisällöt</dc:title>
  <dc:creator>Kaunismäki Antti</dc:creator>
  <cp:lastModifiedBy>Antti Kaunismäki</cp:lastModifiedBy>
  <cp:revision>4</cp:revision>
  <dcterms:created xsi:type="dcterms:W3CDTF">2022-08-19T08:21:57Z</dcterms:created>
  <dcterms:modified xsi:type="dcterms:W3CDTF">2022-08-19T09:34:03Z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0x010100F26B5FF4F063FA44BB7A6D6D5D665309</vt:lpwstr>
  </property>
</Properties>
</file>