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0620" autoAdjust="0"/>
  </p:normalViewPr>
  <p:slideViewPr>
    <p:cSldViewPr snapToGrid="0">
      <p:cViewPr varScale="1">
        <p:scale>
          <a:sx n="52" d="100"/>
          <a:sy n="52" d="100"/>
        </p:scale>
        <p:origin x="14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4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svg"/><Relationship Id="rId1" Type="http://schemas.openxmlformats.org/officeDocument/2006/relationships/image" Target="../media/image8.png"/><Relationship Id="rId6" Type="http://schemas.openxmlformats.org/officeDocument/2006/relationships/image" Target="../media/image16.svg"/><Relationship Id="rId5" Type="http://schemas.openxmlformats.org/officeDocument/2006/relationships/image" Target="../media/image10.png"/><Relationship Id="rId4" Type="http://schemas.openxmlformats.org/officeDocument/2006/relationships/image" Target="../media/image1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4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svg"/><Relationship Id="rId1" Type="http://schemas.openxmlformats.org/officeDocument/2006/relationships/image" Target="../media/image8.png"/><Relationship Id="rId6" Type="http://schemas.openxmlformats.org/officeDocument/2006/relationships/image" Target="../media/image16.svg"/><Relationship Id="rId5" Type="http://schemas.openxmlformats.org/officeDocument/2006/relationships/image" Target="../media/image10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2F95B6-8940-41EE-9038-533479B9E54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0141BBF6-5C4A-4DC7-9AAB-91333BF7D9A5}">
      <dgm:prSet/>
      <dgm:spPr/>
      <dgm:t>
        <a:bodyPr/>
        <a:lstStyle/>
        <a:p>
          <a:r>
            <a:rPr lang="fi-FI"/>
            <a:t>Mitta-asteikko sama kuin lääkeaineen yksikkö</a:t>
          </a:r>
          <a:endParaRPr lang="en-US"/>
        </a:p>
      </dgm:t>
    </dgm:pt>
    <dgm:pt modelId="{05E9B602-71A9-4619-8E81-9390C5317D38}" type="parTrans" cxnId="{CD38DABA-2BB7-42D7-B085-4A7A0ED24F85}">
      <dgm:prSet/>
      <dgm:spPr/>
      <dgm:t>
        <a:bodyPr/>
        <a:lstStyle/>
        <a:p>
          <a:endParaRPr lang="en-US"/>
        </a:p>
      </dgm:t>
    </dgm:pt>
    <dgm:pt modelId="{57D810C1-FED0-4537-AC99-0968C43B9388}" type="sibTrans" cxnId="{CD38DABA-2BB7-42D7-B085-4A7A0ED24F85}">
      <dgm:prSet/>
      <dgm:spPr/>
      <dgm:t>
        <a:bodyPr/>
        <a:lstStyle/>
        <a:p>
          <a:endParaRPr lang="en-US"/>
        </a:p>
      </dgm:t>
    </dgm:pt>
    <dgm:pt modelId="{40245E63-1E32-4CB6-9853-1656EAAEFDA0}">
      <dgm:prSet/>
      <dgm:spPr/>
      <dgm:t>
        <a:bodyPr/>
        <a:lstStyle/>
        <a:p>
          <a:r>
            <a:rPr lang="fi-FI"/>
            <a:t>Sopivan kokoinen tarkkaan annosteluun</a:t>
          </a:r>
          <a:endParaRPr lang="en-US"/>
        </a:p>
      </dgm:t>
    </dgm:pt>
    <dgm:pt modelId="{88EA4065-04AF-41F0-B8AC-067DD54A06E0}" type="parTrans" cxnId="{2D9F75F5-8C04-4061-BF69-1001EFEE6182}">
      <dgm:prSet/>
      <dgm:spPr/>
      <dgm:t>
        <a:bodyPr/>
        <a:lstStyle/>
        <a:p>
          <a:endParaRPr lang="en-US"/>
        </a:p>
      </dgm:t>
    </dgm:pt>
    <dgm:pt modelId="{513E9F80-81D5-477D-AC9D-3C5FCF24D8AC}" type="sibTrans" cxnId="{2D9F75F5-8C04-4061-BF69-1001EFEE6182}">
      <dgm:prSet/>
      <dgm:spPr/>
      <dgm:t>
        <a:bodyPr/>
        <a:lstStyle/>
        <a:p>
          <a:endParaRPr lang="en-US"/>
        </a:p>
      </dgm:t>
    </dgm:pt>
    <dgm:pt modelId="{C8FC1566-5D2C-4F55-90B0-DB2E3C11503B}">
      <dgm:prSet/>
      <dgm:spPr/>
      <dgm:t>
        <a:bodyPr/>
        <a:lstStyle/>
        <a:p>
          <a:r>
            <a:rPr lang="fi-FI"/>
            <a:t>Esim. jos annat 0,8 ml lääkettä, ota 1ml ruisku</a:t>
          </a:r>
          <a:endParaRPr lang="en-US"/>
        </a:p>
      </dgm:t>
    </dgm:pt>
    <dgm:pt modelId="{74393F4A-D8C0-4856-B257-54F9E716059B}" type="parTrans" cxnId="{54C039AB-04FF-46BE-A168-336C9C3394E8}">
      <dgm:prSet/>
      <dgm:spPr/>
      <dgm:t>
        <a:bodyPr/>
        <a:lstStyle/>
        <a:p>
          <a:endParaRPr lang="en-US"/>
        </a:p>
      </dgm:t>
    </dgm:pt>
    <dgm:pt modelId="{F40CD6F6-5F5F-4260-ADBB-4F34F160D44B}" type="sibTrans" cxnId="{54C039AB-04FF-46BE-A168-336C9C3394E8}">
      <dgm:prSet/>
      <dgm:spPr/>
      <dgm:t>
        <a:bodyPr/>
        <a:lstStyle/>
        <a:p>
          <a:endParaRPr lang="en-US"/>
        </a:p>
      </dgm:t>
    </dgm:pt>
    <dgm:pt modelId="{6C1BA140-FC17-4152-9E5F-44413FED9823}">
      <dgm:prSet/>
      <dgm:spPr/>
      <dgm:t>
        <a:bodyPr/>
        <a:lstStyle/>
        <a:p>
          <a:r>
            <a:rPr lang="fi-FI"/>
            <a:t>Turvaruiskuja on olemassa</a:t>
          </a:r>
          <a:endParaRPr lang="en-US"/>
        </a:p>
      </dgm:t>
    </dgm:pt>
    <dgm:pt modelId="{C68222A0-0E65-4311-ACED-E0A543F0CFA7}" type="parTrans" cxnId="{677058CC-6D98-4931-9DCC-8AE983CAC298}">
      <dgm:prSet/>
      <dgm:spPr/>
      <dgm:t>
        <a:bodyPr/>
        <a:lstStyle/>
        <a:p>
          <a:endParaRPr lang="en-US"/>
        </a:p>
      </dgm:t>
    </dgm:pt>
    <dgm:pt modelId="{DF06D23D-C186-43A0-AACC-1BF6DFA8B24D}" type="sibTrans" cxnId="{677058CC-6D98-4931-9DCC-8AE983CAC298}">
      <dgm:prSet/>
      <dgm:spPr/>
      <dgm:t>
        <a:bodyPr/>
        <a:lstStyle/>
        <a:p>
          <a:endParaRPr lang="en-US"/>
        </a:p>
      </dgm:t>
    </dgm:pt>
    <dgm:pt modelId="{4E74BC34-F2BE-4A77-BA1C-9E266698933E}" type="pres">
      <dgm:prSet presAssocID="{662F95B6-8940-41EE-9038-533479B9E540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21B254CA-0D34-42DE-9035-5A806FC63F69}" type="pres">
      <dgm:prSet presAssocID="{0141BBF6-5C4A-4DC7-9AAB-91333BF7D9A5}" presName="compNode" presStyleCnt="0"/>
      <dgm:spPr/>
    </dgm:pt>
    <dgm:pt modelId="{9C6ADAA1-DA21-4862-B132-EEFBD6C88A3C}" type="pres">
      <dgm:prSet presAssocID="{0141BBF6-5C4A-4DC7-9AAB-91333BF7D9A5}" presName="bgRect" presStyleLbl="bgShp" presStyleIdx="0" presStyleCnt="3"/>
      <dgm:spPr/>
    </dgm:pt>
    <dgm:pt modelId="{F936C788-285B-426A-9FED-A9FEA28608AF}" type="pres">
      <dgm:prSet presAssocID="{0141BBF6-5C4A-4DC7-9AAB-91333BF7D9A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fi-FI"/>
        </a:p>
      </dgm:t>
      <dgm:extLst>
        <a:ext uri="{E40237B7-FDA0-4F09-8148-C483321AD2D9}">
          <dgm14:cNvPr xmlns:dgm14="http://schemas.microsoft.com/office/drawing/2010/diagram" id="0" name="" descr="Mittakaava"/>
        </a:ext>
      </dgm:extLst>
    </dgm:pt>
    <dgm:pt modelId="{7F95F0E9-78EA-4CBD-B52C-3330B2FD0D22}" type="pres">
      <dgm:prSet presAssocID="{0141BBF6-5C4A-4DC7-9AAB-91333BF7D9A5}" presName="spaceRect" presStyleCnt="0"/>
      <dgm:spPr/>
    </dgm:pt>
    <dgm:pt modelId="{78F31883-0FE5-4960-9452-984D86F4CF13}" type="pres">
      <dgm:prSet presAssocID="{0141BBF6-5C4A-4DC7-9AAB-91333BF7D9A5}" presName="parTx" presStyleLbl="revTx" presStyleIdx="0" presStyleCnt="4">
        <dgm:presLayoutVars>
          <dgm:chMax val="0"/>
          <dgm:chPref val="0"/>
        </dgm:presLayoutVars>
      </dgm:prSet>
      <dgm:spPr/>
      <dgm:t>
        <a:bodyPr/>
        <a:lstStyle/>
        <a:p>
          <a:endParaRPr lang="fi-FI"/>
        </a:p>
      </dgm:t>
    </dgm:pt>
    <dgm:pt modelId="{C46D3CD5-7A87-4B48-AF9F-773B7B10BF53}" type="pres">
      <dgm:prSet presAssocID="{57D810C1-FED0-4537-AC99-0968C43B9388}" presName="sibTrans" presStyleCnt="0"/>
      <dgm:spPr/>
    </dgm:pt>
    <dgm:pt modelId="{9ADEA3AC-ABD4-4111-A2F3-BB986B78AC4C}" type="pres">
      <dgm:prSet presAssocID="{40245E63-1E32-4CB6-9853-1656EAAEFDA0}" presName="compNode" presStyleCnt="0"/>
      <dgm:spPr/>
    </dgm:pt>
    <dgm:pt modelId="{DDA4A23C-1050-4C9A-BD77-DD11F39CBC78}" type="pres">
      <dgm:prSet presAssocID="{40245E63-1E32-4CB6-9853-1656EAAEFDA0}" presName="bgRect" presStyleLbl="bgShp" presStyleIdx="1" presStyleCnt="3"/>
      <dgm:spPr/>
    </dgm:pt>
    <dgm:pt modelId="{563D44D3-DFF5-4DDA-BE82-49E8E9F708AE}" type="pres">
      <dgm:prSet presAssocID="{40245E63-1E32-4CB6-9853-1656EAAEFDA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fi-FI"/>
        </a:p>
      </dgm:t>
      <dgm:extLst>
        <a:ext uri="{E40237B7-FDA0-4F09-8148-C483321AD2D9}">
          <dgm14:cNvPr xmlns:dgm14="http://schemas.microsoft.com/office/drawing/2010/diagram" id="0" name="" descr="Test tubes"/>
        </a:ext>
      </dgm:extLst>
    </dgm:pt>
    <dgm:pt modelId="{D80B0EE7-D4FC-45D2-BB86-D4BC75243275}" type="pres">
      <dgm:prSet presAssocID="{40245E63-1E32-4CB6-9853-1656EAAEFDA0}" presName="spaceRect" presStyleCnt="0"/>
      <dgm:spPr/>
    </dgm:pt>
    <dgm:pt modelId="{668AA59F-3362-4994-A318-37001EDDBAD4}" type="pres">
      <dgm:prSet presAssocID="{40245E63-1E32-4CB6-9853-1656EAAEFDA0}" presName="parTx" presStyleLbl="revTx" presStyleIdx="1" presStyleCnt="4">
        <dgm:presLayoutVars>
          <dgm:chMax val="0"/>
          <dgm:chPref val="0"/>
        </dgm:presLayoutVars>
      </dgm:prSet>
      <dgm:spPr/>
      <dgm:t>
        <a:bodyPr/>
        <a:lstStyle/>
        <a:p>
          <a:endParaRPr lang="fi-FI"/>
        </a:p>
      </dgm:t>
    </dgm:pt>
    <dgm:pt modelId="{D9998B8F-F6C8-42A4-84F0-A5ED044C594A}" type="pres">
      <dgm:prSet presAssocID="{40245E63-1E32-4CB6-9853-1656EAAEFDA0}" presName="desTx" presStyleLbl="revTx" presStyleIdx="2" presStyleCnt="4">
        <dgm:presLayoutVars/>
      </dgm:prSet>
      <dgm:spPr/>
      <dgm:t>
        <a:bodyPr/>
        <a:lstStyle/>
        <a:p>
          <a:endParaRPr lang="fi-FI"/>
        </a:p>
      </dgm:t>
    </dgm:pt>
    <dgm:pt modelId="{79E2B965-CA55-42AD-A1AF-E7F1A25B5AD4}" type="pres">
      <dgm:prSet presAssocID="{513E9F80-81D5-477D-AC9D-3C5FCF24D8AC}" presName="sibTrans" presStyleCnt="0"/>
      <dgm:spPr/>
    </dgm:pt>
    <dgm:pt modelId="{8E26979C-6989-4B05-ABC1-BF2E7BC07A6C}" type="pres">
      <dgm:prSet presAssocID="{6C1BA140-FC17-4152-9E5F-44413FED9823}" presName="compNode" presStyleCnt="0"/>
      <dgm:spPr/>
    </dgm:pt>
    <dgm:pt modelId="{85D90E97-F36A-42DE-B1BC-3DBCE2748D11}" type="pres">
      <dgm:prSet presAssocID="{6C1BA140-FC17-4152-9E5F-44413FED9823}" presName="bgRect" presStyleLbl="bgShp" presStyleIdx="2" presStyleCnt="3"/>
      <dgm:spPr/>
    </dgm:pt>
    <dgm:pt modelId="{C1D153D3-3585-4691-A36E-6A5781A1687A}" type="pres">
      <dgm:prSet presAssocID="{6C1BA140-FC17-4152-9E5F-44413FED982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fi-FI"/>
        </a:p>
      </dgm:t>
      <dgm:extLst>
        <a:ext uri="{E40237B7-FDA0-4F09-8148-C483321AD2D9}">
          <dgm14:cNvPr xmlns:dgm14="http://schemas.microsoft.com/office/drawing/2010/diagram" id="0" name="" descr="Valintamerkki"/>
        </a:ext>
      </dgm:extLst>
    </dgm:pt>
    <dgm:pt modelId="{90C14308-2852-40B3-B5A9-C0C6261D256C}" type="pres">
      <dgm:prSet presAssocID="{6C1BA140-FC17-4152-9E5F-44413FED9823}" presName="spaceRect" presStyleCnt="0"/>
      <dgm:spPr/>
    </dgm:pt>
    <dgm:pt modelId="{7C1CF3B2-5EC9-4F14-90D8-466CD8C2C772}" type="pres">
      <dgm:prSet presAssocID="{6C1BA140-FC17-4152-9E5F-44413FED9823}" presName="parTx" presStyleLbl="revTx" presStyleIdx="3" presStyleCnt="4">
        <dgm:presLayoutVars>
          <dgm:chMax val="0"/>
          <dgm:chPref val="0"/>
        </dgm:presLayoutVars>
      </dgm:prSet>
      <dgm:spPr/>
      <dgm:t>
        <a:bodyPr/>
        <a:lstStyle/>
        <a:p>
          <a:endParaRPr lang="fi-FI"/>
        </a:p>
      </dgm:t>
    </dgm:pt>
  </dgm:ptLst>
  <dgm:cxnLst>
    <dgm:cxn modelId="{345C4E77-6099-49A8-8CC7-5E4C146DFEEB}" type="presOf" srcId="{C8FC1566-5D2C-4F55-90B0-DB2E3C11503B}" destId="{D9998B8F-F6C8-42A4-84F0-A5ED044C594A}" srcOrd="0" destOrd="0" presId="urn:microsoft.com/office/officeart/2018/2/layout/IconVerticalSolidList"/>
    <dgm:cxn modelId="{780DA854-C49E-4FE5-912A-3FEBDA9CEEE6}" type="presOf" srcId="{40245E63-1E32-4CB6-9853-1656EAAEFDA0}" destId="{668AA59F-3362-4994-A318-37001EDDBAD4}" srcOrd="0" destOrd="0" presId="urn:microsoft.com/office/officeart/2018/2/layout/IconVerticalSolidList"/>
    <dgm:cxn modelId="{CD38DABA-2BB7-42D7-B085-4A7A0ED24F85}" srcId="{662F95B6-8940-41EE-9038-533479B9E540}" destId="{0141BBF6-5C4A-4DC7-9AAB-91333BF7D9A5}" srcOrd="0" destOrd="0" parTransId="{05E9B602-71A9-4619-8E81-9390C5317D38}" sibTransId="{57D810C1-FED0-4537-AC99-0968C43B9388}"/>
    <dgm:cxn modelId="{54C039AB-04FF-46BE-A168-336C9C3394E8}" srcId="{40245E63-1E32-4CB6-9853-1656EAAEFDA0}" destId="{C8FC1566-5D2C-4F55-90B0-DB2E3C11503B}" srcOrd="0" destOrd="0" parTransId="{74393F4A-D8C0-4856-B257-54F9E716059B}" sibTransId="{F40CD6F6-5F5F-4260-ADBB-4F34F160D44B}"/>
    <dgm:cxn modelId="{A0A2502C-9B14-4F48-A335-625894793241}" type="presOf" srcId="{6C1BA140-FC17-4152-9E5F-44413FED9823}" destId="{7C1CF3B2-5EC9-4F14-90D8-466CD8C2C772}" srcOrd="0" destOrd="0" presId="urn:microsoft.com/office/officeart/2018/2/layout/IconVerticalSolidList"/>
    <dgm:cxn modelId="{2D9F75F5-8C04-4061-BF69-1001EFEE6182}" srcId="{662F95B6-8940-41EE-9038-533479B9E540}" destId="{40245E63-1E32-4CB6-9853-1656EAAEFDA0}" srcOrd="1" destOrd="0" parTransId="{88EA4065-04AF-41F0-B8AC-067DD54A06E0}" sibTransId="{513E9F80-81D5-477D-AC9D-3C5FCF24D8AC}"/>
    <dgm:cxn modelId="{20063191-F36F-49DC-8D41-57E1359AA0E1}" type="presOf" srcId="{0141BBF6-5C4A-4DC7-9AAB-91333BF7D9A5}" destId="{78F31883-0FE5-4960-9452-984D86F4CF13}" srcOrd="0" destOrd="0" presId="urn:microsoft.com/office/officeart/2018/2/layout/IconVerticalSolidList"/>
    <dgm:cxn modelId="{F3B9ACA4-B680-4BEE-A9AB-6101AA409171}" type="presOf" srcId="{662F95B6-8940-41EE-9038-533479B9E540}" destId="{4E74BC34-F2BE-4A77-BA1C-9E266698933E}" srcOrd="0" destOrd="0" presId="urn:microsoft.com/office/officeart/2018/2/layout/IconVerticalSolidList"/>
    <dgm:cxn modelId="{677058CC-6D98-4931-9DCC-8AE983CAC298}" srcId="{662F95B6-8940-41EE-9038-533479B9E540}" destId="{6C1BA140-FC17-4152-9E5F-44413FED9823}" srcOrd="2" destOrd="0" parTransId="{C68222A0-0E65-4311-ACED-E0A543F0CFA7}" sibTransId="{DF06D23D-C186-43A0-AACC-1BF6DFA8B24D}"/>
    <dgm:cxn modelId="{9FCAA178-5EEA-4B8E-B7BE-A382FA1DFB8A}" type="presParOf" srcId="{4E74BC34-F2BE-4A77-BA1C-9E266698933E}" destId="{21B254CA-0D34-42DE-9035-5A806FC63F69}" srcOrd="0" destOrd="0" presId="urn:microsoft.com/office/officeart/2018/2/layout/IconVerticalSolidList"/>
    <dgm:cxn modelId="{CDE6863B-725C-43BF-82E5-32B90655DA21}" type="presParOf" srcId="{21B254CA-0D34-42DE-9035-5A806FC63F69}" destId="{9C6ADAA1-DA21-4862-B132-EEFBD6C88A3C}" srcOrd="0" destOrd="0" presId="urn:microsoft.com/office/officeart/2018/2/layout/IconVerticalSolidList"/>
    <dgm:cxn modelId="{93CBDB65-1CCC-40B9-AB3C-A3EB494CEE9B}" type="presParOf" srcId="{21B254CA-0D34-42DE-9035-5A806FC63F69}" destId="{F936C788-285B-426A-9FED-A9FEA28608AF}" srcOrd="1" destOrd="0" presId="urn:microsoft.com/office/officeart/2018/2/layout/IconVerticalSolidList"/>
    <dgm:cxn modelId="{9757AC09-99A2-4A11-9B92-95C3D21FFCCF}" type="presParOf" srcId="{21B254CA-0D34-42DE-9035-5A806FC63F69}" destId="{7F95F0E9-78EA-4CBD-B52C-3330B2FD0D22}" srcOrd="2" destOrd="0" presId="urn:microsoft.com/office/officeart/2018/2/layout/IconVerticalSolidList"/>
    <dgm:cxn modelId="{8B61C34B-9D38-45D4-A86B-23E0838B4D24}" type="presParOf" srcId="{21B254CA-0D34-42DE-9035-5A806FC63F69}" destId="{78F31883-0FE5-4960-9452-984D86F4CF13}" srcOrd="3" destOrd="0" presId="urn:microsoft.com/office/officeart/2018/2/layout/IconVerticalSolidList"/>
    <dgm:cxn modelId="{ADBAFF5D-7B12-49E5-BA31-AC6ED929BC4F}" type="presParOf" srcId="{4E74BC34-F2BE-4A77-BA1C-9E266698933E}" destId="{C46D3CD5-7A87-4B48-AF9F-773B7B10BF53}" srcOrd="1" destOrd="0" presId="urn:microsoft.com/office/officeart/2018/2/layout/IconVerticalSolidList"/>
    <dgm:cxn modelId="{E08D12B2-9897-48BA-B927-ED32A5AD8400}" type="presParOf" srcId="{4E74BC34-F2BE-4A77-BA1C-9E266698933E}" destId="{9ADEA3AC-ABD4-4111-A2F3-BB986B78AC4C}" srcOrd="2" destOrd="0" presId="urn:microsoft.com/office/officeart/2018/2/layout/IconVerticalSolidList"/>
    <dgm:cxn modelId="{1D616BE7-BB55-4AAE-9EB5-306F0D7771F7}" type="presParOf" srcId="{9ADEA3AC-ABD4-4111-A2F3-BB986B78AC4C}" destId="{DDA4A23C-1050-4C9A-BD77-DD11F39CBC78}" srcOrd="0" destOrd="0" presId="urn:microsoft.com/office/officeart/2018/2/layout/IconVerticalSolidList"/>
    <dgm:cxn modelId="{C5C737F1-8AE0-47CF-89A0-891F1D43E51B}" type="presParOf" srcId="{9ADEA3AC-ABD4-4111-A2F3-BB986B78AC4C}" destId="{563D44D3-DFF5-4DDA-BE82-49E8E9F708AE}" srcOrd="1" destOrd="0" presId="urn:microsoft.com/office/officeart/2018/2/layout/IconVerticalSolidList"/>
    <dgm:cxn modelId="{6D3EF3D5-383B-4845-B06D-D2E4461817F7}" type="presParOf" srcId="{9ADEA3AC-ABD4-4111-A2F3-BB986B78AC4C}" destId="{D80B0EE7-D4FC-45D2-BB86-D4BC75243275}" srcOrd="2" destOrd="0" presId="urn:microsoft.com/office/officeart/2018/2/layout/IconVerticalSolidList"/>
    <dgm:cxn modelId="{8B184130-C5C2-46D0-B900-6A8B53F805F3}" type="presParOf" srcId="{9ADEA3AC-ABD4-4111-A2F3-BB986B78AC4C}" destId="{668AA59F-3362-4994-A318-37001EDDBAD4}" srcOrd="3" destOrd="0" presId="urn:microsoft.com/office/officeart/2018/2/layout/IconVerticalSolidList"/>
    <dgm:cxn modelId="{988876FD-E111-4EC5-BF7C-BE9AB2E8DB0F}" type="presParOf" srcId="{9ADEA3AC-ABD4-4111-A2F3-BB986B78AC4C}" destId="{D9998B8F-F6C8-42A4-84F0-A5ED044C594A}" srcOrd="4" destOrd="0" presId="urn:microsoft.com/office/officeart/2018/2/layout/IconVerticalSolidList"/>
    <dgm:cxn modelId="{EE299E50-3196-4919-8EA1-8FD9DC359C2A}" type="presParOf" srcId="{4E74BC34-F2BE-4A77-BA1C-9E266698933E}" destId="{79E2B965-CA55-42AD-A1AF-E7F1A25B5AD4}" srcOrd="3" destOrd="0" presId="urn:microsoft.com/office/officeart/2018/2/layout/IconVerticalSolidList"/>
    <dgm:cxn modelId="{841CBB14-B21A-4DFF-9224-CB92924A7346}" type="presParOf" srcId="{4E74BC34-F2BE-4A77-BA1C-9E266698933E}" destId="{8E26979C-6989-4B05-ABC1-BF2E7BC07A6C}" srcOrd="4" destOrd="0" presId="urn:microsoft.com/office/officeart/2018/2/layout/IconVerticalSolidList"/>
    <dgm:cxn modelId="{408A4861-87ED-45D1-B3F8-A5779D2A78FF}" type="presParOf" srcId="{8E26979C-6989-4B05-ABC1-BF2E7BC07A6C}" destId="{85D90E97-F36A-42DE-B1BC-3DBCE2748D11}" srcOrd="0" destOrd="0" presId="urn:microsoft.com/office/officeart/2018/2/layout/IconVerticalSolidList"/>
    <dgm:cxn modelId="{3481728E-3CFA-4033-8180-324A8A796F39}" type="presParOf" srcId="{8E26979C-6989-4B05-ABC1-BF2E7BC07A6C}" destId="{C1D153D3-3585-4691-A36E-6A5781A1687A}" srcOrd="1" destOrd="0" presId="urn:microsoft.com/office/officeart/2018/2/layout/IconVerticalSolidList"/>
    <dgm:cxn modelId="{1CED87BF-EBD0-4395-A97A-B1A35FFAA83C}" type="presParOf" srcId="{8E26979C-6989-4B05-ABC1-BF2E7BC07A6C}" destId="{90C14308-2852-40B3-B5A9-C0C6261D256C}" srcOrd="2" destOrd="0" presId="urn:microsoft.com/office/officeart/2018/2/layout/IconVerticalSolidList"/>
    <dgm:cxn modelId="{5C5A5FDE-EBD8-4B33-8DC5-3B60BC9F4814}" type="presParOf" srcId="{8E26979C-6989-4B05-ABC1-BF2E7BC07A6C}" destId="{7C1CF3B2-5EC9-4F14-90D8-466CD8C2C77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B5950D-0373-4859-B30D-9D8C15F36BA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E216C0E-D904-482D-8DB3-F537623D3C7F}">
      <dgm:prSet/>
      <dgm:spPr/>
      <dgm:t>
        <a:bodyPr/>
        <a:lstStyle/>
        <a:p>
          <a:r>
            <a:rPr lang="fi-FI"/>
            <a:t>Pistetään orvaskeden ja verinahkan alle (rasvakudokseen)</a:t>
          </a:r>
          <a:endParaRPr lang="en-US"/>
        </a:p>
      </dgm:t>
    </dgm:pt>
    <dgm:pt modelId="{CA5442BA-3F67-4437-B875-A5C2FFD1E447}" type="parTrans" cxnId="{61228EB6-079C-4D7D-9F5E-841F5EC9DD5A}">
      <dgm:prSet/>
      <dgm:spPr/>
      <dgm:t>
        <a:bodyPr/>
        <a:lstStyle/>
        <a:p>
          <a:endParaRPr lang="en-US"/>
        </a:p>
      </dgm:t>
    </dgm:pt>
    <dgm:pt modelId="{E7193820-20BA-4740-B034-8AE1B1F80CF2}" type="sibTrans" cxnId="{61228EB6-079C-4D7D-9F5E-841F5EC9DD5A}">
      <dgm:prSet/>
      <dgm:spPr/>
      <dgm:t>
        <a:bodyPr/>
        <a:lstStyle/>
        <a:p>
          <a:endParaRPr lang="en-US"/>
        </a:p>
      </dgm:t>
    </dgm:pt>
    <dgm:pt modelId="{7F7D3D5E-6F7F-4551-A3F3-C97F532D6854}">
      <dgm:prSet/>
      <dgm:spPr/>
      <dgm:t>
        <a:bodyPr/>
        <a:lstStyle/>
        <a:p>
          <a:r>
            <a:rPr lang="fi-FI"/>
            <a:t>Usein pieniä lääkemääriä eli 1-2 ml</a:t>
          </a:r>
          <a:endParaRPr lang="en-US"/>
        </a:p>
      </dgm:t>
    </dgm:pt>
    <dgm:pt modelId="{0682806B-C115-4059-82F8-252277F1C260}" type="parTrans" cxnId="{06CE9BE8-2EB8-4D3B-8D75-BDFA4F763046}">
      <dgm:prSet/>
      <dgm:spPr/>
      <dgm:t>
        <a:bodyPr/>
        <a:lstStyle/>
        <a:p>
          <a:endParaRPr lang="en-US"/>
        </a:p>
      </dgm:t>
    </dgm:pt>
    <dgm:pt modelId="{2D0CF16B-B8AF-4010-89B9-B1061637396E}" type="sibTrans" cxnId="{06CE9BE8-2EB8-4D3B-8D75-BDFA4F763046}">
      <dgm:prSet/>
      <dgm:spPr/>
      <dgm:t>
        <a:bodyPr/>
        <a:lstStyle/>
        <a:p>
          <a:endParaRPr lang="en-US"/>
        </a:p>
      </dgm:t>
    </dgm:pt>
    <dgm:pt modelId="{787D7B66-E3AC-449E-A0E5-9E6E3B012F1D}">
      <dgm:prSet/>
      <dgm:spPr/>
      <dgm:t>
        <a:bodyPr/>
        <a:lstStyle/>
        <a:p>
          <a:r>
            <a:rPr lang="fi-FI"/>
            <a:t>Imeytymiseen vaikuttavat lääkeaine, ihon lämpötila ja verenkierto</a:t>
          </a:r>
          <a:endParaRPr lang="en-US"/>
        </a:p>
      </dgm:t>
    </dgm:pt>
    <dgm:pt modelId="{87B1FD2A-0D77-4EA5-A32F-C9CD59336B0E}" type="parTrans" cxnId="{89E90979-8AC7-4729-9A2C-E9DFE8E542F3}">
      <dgm:prSet/>
      <dgm:spPr/>
      <dgm:t>
        <a:bodyPr/>
        <a:lstStyle/>
        <a:p>
          <a:endParaRPr lang="en-US"/>
        </a:p>
      </dgm:t>
    </dgm:pt>
    <dgm:pt modelId="{1F413488-EA22-4689-8D32-2932E8EE28CF}" type="sibTrans" cxnId="{89E90979-8AC7-4729-9A2C-E9DFE8E542F3}">
      <dgm:prSet/>
      <dgm:spPr/>
      <dgm:t>
        <a:bodyPr/>
        <a:lstStyle/>
        <a:p>
          <a:endParaRPr lang="en-US"/>
        </a:p>
      </dgm:t>
    </dgm:pt>
    <dgm:pt modelId="{CAE96156-2EA6-427F-8521-5B729C1608B7}" type="pres">
      <dgm:prSet presAssocID="{A8B5950D-0373-4859-B30D-9D8C15F36BA9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3DC91BC8-A1E5-41F2-A5A3-84D83375D0F2}" type="pres">
      <dgm:prSet presAssocID="{BE216C0E-D904-482D-8DB3-F537623D3C7F}" presName="compNode" presStyleCnt="0"/>
      <dgm:spPr/>
    </dgm:pt>
    <dgm:pt modelId="{4493A82C-29DB-4B2A-92C3-E57144D80FCE}" type="pres">
      <dgm:prSet presAssocID="{BE216C0E-D904-482D-8DB3-F537623D3C7F}" presName="bgRect" presStyleLbl="bgShp" presStyleIdx="0" presStyleCnt="3"/>
      <dgm:spPr/>
    </dgm:pt>
    <dgm:pt modelId="{00D9EB33-7098-4F33-8EFF-F35178AC73CB}" type="pres">
      <dgm:prSet presAssocID="{BE216C0E-D904-482D-8DB3-F537623D3C7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fi-FI"/>
        </a:p>
      </dgm:t>
      <dgm:extLst>
        <a:ext uri="{E40237B7-FDA0-4F09-8148-C483321AD2D9}">
          <dgm14:cNvPr xmlns:dgm14="http://schemas.microsoft.com/office/drawing/2010/diagram" id="0" name="" descr="Neula"/>
        </a:ext>
      </dgm:extLst>
    </dgm:pt>
    <dgm:pt modelId="{28601364-2949-4BED-8FEE-BDB4B0FC6025}" type="pres">
      <dgm:prSet presAssocID="{BE216C0E-D904-482D-8DB3-F537623D3C7F}" presName="spaceRect" presStyleCnt="0"/>
      <dgm:spPr/>
    </dgm:pt>
    <dgm:pt modelId="{C4C7C419-35DE-44E2-A60D-5F3E50052D76}" type="pres">
      <dgm:prSet presAssocID="{BE216C0E-D904-482D-8DB3-F537623D3C7F}" presName="parTx" presStyleLbl="revTx" presStyleIdx="0" presStyleCnt="3">
        <dgm:presLayoutVars>
          <dgm:chMax val="0"/>
          <dgm:chPref val="0"/>
        </dgm:presLayoutVars>
      </dgm:prSet>
      <dgm:spPr/>
      <dgm:t>
        <a:bodyPr/>
        <a:lstStyle/>
        <a:p>
          <a:endParaRPr lang="fi-FI"/>
        </a:p>
      </dgm:t>
    </dgm:pt>
    <dgm:pt modelId="{81F28DF9-3311-464C-A70A-5EFF00B64F28}" type="pres">
      <dgm:prSet presAssocID="{E7193820-20BA-4740-B034-8AE1B1F80CF2}" presName="sibTrans" presStyleCnt="0"/>
      <dgm:spPr/>
    </dgm:pt>
    <dgm:pt modelId="{1C44F50C-EB9A-43CA-B864-92D8A84E5875}" type="pres">
      <dgm:prSet presAssocID="{7F7D3D5E-6F7F-4551-A3F3-C97F532D6854}" presName="compNode" presStyleCnt="0"/>
      <dgm:spPr/>
    </dgm:pt>
    <dgm:pt modelId="{BD306CC7-DB42-4002-A710-22076D0D25E6}" type="pres">
      <dgm:prSet presAssocID="{7F7D3D5E-6F7F-4551-A3F3-C97F532D6854}" presName="bgRect" presStyleLbl="bgShp" presStyleIdx="1" presStyleCnt="3"/>
      <dgm:spPr/>
    </dgm:pt>
    <dgm:pt modelId="{2DA827C8-C4AA-485C-A45D-3CF924039367}" type="pres">
      <dgm:prSet presAssocID="{7F7D3D5E-6F7F-4551-A3F3-C97F532D685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fi-FI"/>
        </a:p>
      </dgm:t>
      <dgm:extLst>
        <a:ext uri="{E40237B7-FDA0-4F09-8148-C483321AD2D9}">
          <dgm14:cNvPr xmlns:dgm14="http://schemas.microsoft.com/office/drawing/2010/diagram" id="0" name="" descr="Valintamerkki"/>
        </a:ext>
      </dgm:extLst>
    </dgm:pt>
    <dgm:pt modelId="{AE5A7442-4FE1-444B-AA00-DBC5B2AEF282}" type="pres">
      <dgm:prSet presAssocID="{7F7D3D5E-6F7F-4551-A3F3-C97F532D6854}" presName="spaceRect" presStyleCnt="0"/>
      <dgm:spPr/>
    </dgm:pt>
    <dgm:pt modelId="{599E825F-F896-4935-93A4-1F16094E53AC}" type="pres">
      <dgm:prSet presAssocID="{7F7D3D5E-6F7F-4551-A3F3-C97F532D6854}" presName="parTx" presStyleLbl="revTx" presStyleIdx="1" presStyleCnt="3">
        <dgm:presLayoutVars>
          <dgm:chMax val="0"/>
          <dgm:chPref val="0"/>
        </dgm:presLayoutVars>
      </dgm:prSet>
      <dgm:spPr/>
      <dgm:t>
        <a:bodyPr/>
        <a:lstStyle/>
        <a:p>
          <a:endParaRPr lang="fi-FI"/>
        </a:p>
      </dgm:t>
    </dgm:pt>
    <dgm:pt modelId="{54BC55AA-E91B-4E41-95CC-3E6BF84A0869}" type="pres">
      <dgm:prSet presAssocID="{2D0CF16B-B8AF-4010-89B9-B1061637396E}" presName="sibTrans" presStyleCnt="0"/>
      <dgm:spPr/>
    </dgm:pt>
    <dgm:pt modelId="{85197504-FD78-4A08-8DDD-BF18CD882451}" type="pres">
      <dgm:prSet presAssocID="{787D7B66-E3AC-449E-A0E5-9E6E3B012F1D}" presName="compNode" presStyleCnt="0"/>
      <dgm:spPr/>
    </dgm:pt>
    <dgm:pt modelId="{F24A82B5-14A3-4298-A570-22C1B8B72FA5}" type="pres">
      <dgm:prSet presAssocID="{787D7B66-E3AC-449E-A0E5-9E6E3B012F1D}" presName="bgRect" presStyleLbl="bgShp" presStyleIdx="2" presStyleCnt="3"/>
      <dgm:spPr/>
    </dgm:pt>
    <dgm:pt modelId="{5BE114B4-6B75-433F-B6A3-BA55BB417826}" type="pres">
      <dgm:prSet presAssocID="{787D7B66-E3AC-449E-A0E5-9E6E3B012F1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fi-FI"/>
        </a:p>
      </dgm:t>
      <dgm:extLst>
        <a:ext uri="{E40237B7-FDA0-4F09-8148-C483321AD2D9}">
          <dgm14:cNvPr xmlns:dgm14="http://schemas.microsoft.com/office/drawing/2010/diagram" id="0" name="" descr="Lämpömittari"/>
        </a:ext>
      </dgm:extLst>
    </dgm:pt>
    <dgm:pt modelId="{09BA051E-D3A6-49AA-970C-6799CF843ACF}" type="pres">
      <dgm:prSet presAssocID="{787D7B66-E3AC-449E-A0E5-9E6E3B012F1D}" presName="spaceRect" presStyleCnt="0"/>
      <dgm:spPr/>
    </dgm:pt>
    <dgm:pt modelId="{0544CC45-2629-418E-892E-85F31B30A4C2}" type="pres">
      <dgm:prSet presAssocID="{787D7B66-E3AC-449E-A0E5-9E6E3B012F1D}" presName="parTx" presStyleLbl="revTx" presStyleIdx="2" presStyleCnt="3">
        <dgm:presLayoutVars>
          <dgm:chMax val="0"/>
          <dgm:chPref val="0"/>
        </dgm:presLayoutVars>
      </dgm:prSet>
      <dgm:spPr/>
      <dgm:t>
        <a:bodyPr/>
        <a:lstStyle/>
        <a:p>
          <a:endParaRPr lang="fi-FI"/>
        </a:p>
      </dgm:t>
    </dgm:pt>
  </dgm:ptLst>
  <dgm:cxnLst>
    <dgm:cxn modelId="{06CE9BE8-2EB8-4D3B-8D75-BDFA4F763046}" srcId="{A8B5950D-0373-4859-B30D-9D8C15F36BA9}" destId="{7F7D3D5E-6F7F-4551-A3F3-C97F532D6854}" srcOrd="1" destOrd="0" parTransId="{0682806B-C115-4059-82F8-252277F1C260}" sibTransId="{2D0CF16B-B8AF-4010-89B9-B1061637396E}"/>
    <dgm:cxn modelId="{6B1CB9DD-30F2-4547-8AAF-5E3F0E1B30F9}" type="presOf" srcId="{A8B5950D-0373-4859-B30D-9D8C15F36BA9}" destId="{CAE96156-2EA6-427F-8521-5B729C1608B7}" srcOrd="0" destOrd="0" presId="urn:microsoft.com/office/officeart/2018/2/layout/IconVerticalSolidList"/>
    <dgm:cxn modelId="{ECE9CD5F-3306-4B2D-80D0-F292548C6859}" type="presOf" srcId="{BE216C0E-D904-482D-8DB3-F537623D3C7F}" destId="{C4C7C419-35DE-44E2-A60D-5F3E50052D76}" srcOrd="0" destOrd="0" presId="urn:microsoft.com/office/officeart/2018/2/layout/IconVerticalSolidList"/>
    <dgm:cxn modelId="{4E202CAF-0F6D-4760-ACBF-78E733560CE8}" type="presOf" srcId="{7F7D3D5E-6F7F-4551-A3F3-C97F532D6854}" destId="{599E825F-F896-4935-93A4-1F16094E53AC}" srcOrd="0" destOrd="0" presId="urn:microsoft.com/office/officeart/2018/2/layout/IconVerticalSolidList"/>
    <dgm:cxn modelId="{89E90979-8AC7-4729-9A2C-E9DFE8E542F3}" srcId="{A8B5950D-0373-4859-B30D-9D8C15F36BA9}" destId="{787D7B66-E3AC-449E-A0E5-9E6E3B012F1D}" srcOrd="2" destOrd="0" parTransId="{87B1FD2A-0D77-4EA5-A32F-C9CD59336B0E}" sibTransId="{1F413488-EA22-4689-8D32-2932E8EE28CF}"/>
    <dgm:cxn modelId="{61228EB6-079C-4D7D-9F5E-841F5EC9DD5A}" srcId="{A8B5950D-0373-4859-B30D-9D8C15F36BA9}" destId="{BE216C0E-D904-482D-8DB3-F537623D3C7F}" srcOrd="0" destOrd="0" parTransId="{CA5442BA-3F67-4437-B875-A5C2FFD1E447}" sibTransId="{E7193820-20BA-4740-B034-8AE1B1F80CF2}"/>
    <dgm:cxn modelId="{BACE4BF9-52BC-4EBA-8977-1B999C0683D8}" type="presOf" srcId="{787D7B66-E3AC-449E-A0E5-9E6E3B012F1D}" destId="{0544CC45-2629-418E-892E-85F31B30A4C2}" srcOrd="0" destOrd="0" presId="urn:microsoft.com/office/officeart/2018/2/layout/IconVerticalSolidList"/>
    <dgm:cxn modelId="{E75EE206-1936-4CC2-ABFD-AD5BF7191C33}" type="presParOf" srcId="{CAE96156-2EA6-427F-8521-5B729C1608B7}" destId="{3DC91BC8-A1E5-41F2-A5A3-84D83375D0F2}" srcOrd="0" destOrd="0" presId="urn:microsoft.com/office/officeart/2018/2/layout/IconVerticalSolidList"/>
    <dgm:cxn modelId="{8BA4FDC4-AFAB-425D-9FB0-917558D41BC8}" type="presParOf" srcId="{3DC91BC8-A1E5-41F2-A5A3-84D83375D0F2}" destId="{4493A82C-29DB-4B2A-92C3-E57144D80FCE}" srcOrd="0" destOrd="0" presId="urn:microsoft.com/office/officeart/2018/2/layout/IconVerticalSolidList"/>
    <dgm:cxn modelId="{EF2F4A8F-9F82-48FD-9592-E42BF2F44975}" type="presParOf" srcId="{3DC91BC8-A1E5-41F2-A5A3-84D83375D0F2}" destId="{00D9EB33-7098-4F33-8EFF-F35178AC73CB}" srcOrd="1" destOrd="0" presId="urn:microsoft.com/office/officeart/2018/2/layout/IconVerticalSolidList"/>
    <dgm:cxn modelId="{FB2CE65A-1C44-4356-A37A-1618D134713A}" type="presParOf" srcId="{3DC91BC8-A1E5-41F2-A5A3-84D83375D0F2}" destId="{28601364-2949-4BED-8FEE-BDB4B0FC6025}" srcOrd="2" destOrd="0" presId="urn:microsoft.com/office/officeart/2018/2/layout/IconVerticalSolidList"/>
    <dgm:cxn modelId="{A9531F2C-AFE6-4BF4-B02E-6346A997B1AE}" type="presParOf" srcId="{3DC91BC8-A1E5-41F2-A5A3-84D83375D0F2}" destId="{C4C7C419-35DE-44E2-A60D-5F3E50052D76}" srcOrd="3" destOrd="0" presId="urn:microsoft.com/office/officeart/2018/2/layout/IconVerticalSolidList"/>
    <dgm:cxn modelId="{1CB6F6DC-0685-4027-8506-E25B25B98E93}" type="presParOf" srcId="{CAE96156-2EA6-427F-8521-5B729C1608B7}" destId="{81F28DF9-3311-464C-A70A-5EFF00B64F28}" srcOrd="1" destOrd="0" presId="urn:microsoft.com/office/officeart/2018/2/layout/IconVerticalSolidList"/>
    <dgm:cxn modelId="{FDD96DF1-A0F1-450B-B304-5DD9E1E55D22}" type="presParOf" srcId="{CAE96156-2EA6-427F-8521-5B729C1608B7}" destId="{1C44F50C-EB9A-43CA-B864-92D8A84E5875}" srcOrd="2" destOrd="0" presId="urn:microsoft.com/office/officeart/2018/2/layout/IconVerticalSolidList"/>
    <dgm:cxn modelId="{2457149C-7C99-484C-A40A-3B009F9F6F03}" type="presParOf" srcId="{1C44F50C-EB9A-43CA-B864-92D8A84E5875}" destId="{BD306CC7-DB42-4002-A710-22076D0D25E6}" srcOrd="0" destOrd="0" presId="urn:microsoft.com/office/officeart/2018/2/layout/IconVerticalSolidList"/>
    <dgm:cxn modelId="{122A11C4-AD95-4728-AEFA-530012F27FAF}" type="presParOf" srcId="{1C44F50C-EB9A-43CA-B864-92D8A84E5875}" destId="{2DA827C8-C4AA-485C-A45D-3CF924039367}" srcOrd="1" destOrd="0" presId="urn:microsoft.com/office/officeart/2018/2/layout/IconVerticalSolidList"/>
    <dgm:cxn modelId="{6E4338AE-6C17-42C8-BB3A-7C0C4CE6890B}" type="presParOf" srcId="{1C44F50C-EB9A-43CA-B864-92D8A84E5875}" destId="{AE5A7442-4FE1-444B-AA00-DBC5B2AEF282}" srcOrd="2" destOrd="0" presId="urn:microsoft.com/office/officeart/2018/2/layout/IconVerticalSolidList"/>
    <dgm:cxn modelId="{7242A78D-2842-4261-B1BD-1129894E52E0}" type="presParOf" srcId="{1C44F50C-EB9A-43CA-B864-92D8A84E5875}" destId="{599E825F-F896-4935-93A4-1F16094E53AC}" srcOrd="3" destOrd="0" presId="urn:microsoft.com/office/officeart/2018/2/layout/IconVerticalSolidList"/>
    <dgm:cxn modelId="{3E18C4B5-303D-4A63-8F09-2BF7A9704D97}" type="presParOf" srcId="{CAE96156-2EA6-427F-8521-5B729C1608B7}" destId="{54BC55AA-E91B-4E41-95CC-3E6BF84A0869}" srcOrd="3" destOrd="0" presId="urn:microsoft.com/office/officeart/2018/2/layout/IconVerticalSolidList"/>
    <dgm:cxn modelId="{71337231-5577-4B65-B7E0-F21BEA1F5FA2}" type="presParOf" srcId="{CAE96156-2EA6-427F-8521-5B729C1608B7}" destId="{85197504-FD78-4A08-8DDD-BF18CD882451}" srcOrd="4" destOrd="0" presId="urn:microsoft.com/office/officeart/2018/2/layout/IconVerticalSolidList"/>
    <dgm:cxn modelId="{EBAFCE63-7BDA-4914-A27B-F2220B88F29F}" type="presParOf" srcId="{85197504-FD78-4A08-8DDD-BF18CD882451}" destId="{F24A82B5-14A3-4298-A570-22C1B8B72FA5}" srcOrd="0" destOrd="0" presId="urn:microsoft.com/office/officeart/2018/2/layout/IconVerticalSolidList"/>
    <dgm:cxn modelId="{C75996FF-AD56-4CE1-B9B5-D03850D545AB}" type="presParOf" srcId="{85197504-FD78-4A08-8DDD-BF18CD882451}" destId="{5BE114B4-6B75-433F-B6A3-BA55BB417826}" srcOrd="1" destOrd="0" presId="urn:microsoft.com/office/officeart/2018/2/layout/IconVerticalSolidList"/>
    <dgm:cxn modelId="{E822CA0D-A7F8-451E-83A3-C3A40BBAB94B}" type="presParOf" srcId="{85197504-FD78-4A08-8DDD-BF18CD882451}" destId="{09BA051E-D3A6-49AA-970C-6799CF843ACF}" srcOrd="2" destOrd="0" presId="urn:microsoft.com/office/officeart/2018/2/layout/IconVerticalSolidList"/>
    <dgm:cxn modelId="{7D2BD5B0-A88E-4E0E-B803-E22EDBB96287}" type="presParOf" srcId="{85197504-FD78-4A08-8DDD-BF18CD882451}" destId="{0544CC45-2629-418E-892E-85F31B30A4C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6ADAA1-DA21-4862-B132-EEFBD6C88A3C}">
      <dsp:nvSpPr>
        <dsp:cNvPr id="0" name=""/>
        <dsp:cNvSpPr/>
      </dsp:nvSpPr>
      <dsp:spPr>
        <a:xfrm>
          <a:off x="0" y="690"/>
          <a:ext cx="6248400" cy="161568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36C788-285B-426A-9FED-A9FEA28608AF}">
      <dsp:nvSpPr>
        <dsp:cNvPr id="0" name=""/>
        <dsp:cNvSpPr/>
      </dsp:nvSpPr>
      <dsp:spPr>
        <a:xfrm>
          <a:off x="488743" y="364218"/>
          <a:ext cx="888624" cy="88862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F31883-0FE5-4960-9452-984D86F4CF13}">
      <dsp:nvSpPr>
        <dsp:cNvPr id="0" name=""/>
        <dsp:cNvSpPr/>
      </dsp:nvSpPr>
      <dsp:spPr>
        <a:xfrm>
          <a:off x="1866111" y="690"/>
          <a:ext cx="4382288" cy="1615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993" tIns="170993" rIns="170993" bIns="170993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500" kern="1200"/>
            <a:t>Mitta-asteikko sama kuin lääkeaineen yksikkö</a:t>
          </a:r>
          <a:endParaRPr lang="en-US" sz="2500" kern="1200"/>
        </a:p>
      </dsp:txBody>
      <dsp:txXfrm>
        <a:off x="1866111" y="690"/>
        <a:ext cx="4382288" cy="1615680"/>
      </dsp:txXfrm>
    </dsp:sp>
    <dsp:sp modelId="{DDA4A23C-1050-4C9A-BD77-DD11F39CBC78}">
      <dsp:nvSpPr>
        <dsp:cNvPr id="0" name=""/>
        <dsp:cNvSpPr/>
      </dsp:nvSpPr>
      <dsp:spPr>
        <a:xfrm>
          <a:off x="0" y="2020291"/>
          <a:ext cx="6248400" cy="161568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3D44D3-DFF5-4DDA-BE82-49E8E9F708AE}">
      <dsp:nvSpPr>
        <dsp:cNvPr id="0" name=""/>
        <dsp:cNvSpPr/>
      </dsp:nvSpPr>
      <dsp:spPr>
        <a:xfrm>
          <a:off x="488743" y="2383819"/>
          <a:ext cx="888624" cy="88862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8AA59F-3362-4994-A318-37001EDDBAD4}">
      <dsp:nvSpPr>
        <dsp:cNvPr id="0" name=""/>
        <dsp:cNvSpPr/>
      </dsp:nvSpPr>
      <dsp:spPr>
        <a:xfrm>
          <a:off x="1866111" y="2020291"/>
          <a:ext cx="2811780" cy="1615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993" tIns="170993" rIns="170993" bIns="170993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500" kern="1200"/>
            <a:t>Sopivan kokoinen tarkkaan annosteluun</a:t>
          </a:r>
          <a:endParaRPr lang="en-US" sz="2500" kern="1200"/>
        </a:p>
      </dsp:txBody>
      <dsp:txXfrm>
        <a:off x="1866111" y="2020291"/>
        <a:ext cx="2811780" cy="1615680"/>
      </dsp:txXfrm>
    </dsp:sp>
    <dsp:sp modelId="{D9998B8F-F6C8-42A4-84F0-A5ED044C594A}">
      <dsp:nvSpPr>
        <dsp:cNvPr id="0" name=""/>
        <dsp:cNvSpPr/>
      </dsp:nvSpPr>
      <dsp:spPr>
        <a:xfrm>
          <a:off x="4677891" y="2020291"/>
          <a:ext cx="1570508" cy="1615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993" tIns="170993" rIns="170993" bIns="170993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/>
            <a:t>Esim. jos annat 0,8 ml lääkettä, ota 1ml ruisku</a:t>
          </a:r>
          <a:endParaRPr lang="en-US" sz="1800" kern="1200"/>
        </a:p>
      </dsp:txBody>
      <dsp:txXfrm>
        <a:off x="4677891" y="2020291"/>
        <a:ext cx="1570508" cy="1615680"/>
      </dsp:txXfrm>
    </dsp:sp>
    <dsp:sp modelId="{85D90E97-F36A-42DE-B1BC-3DBCE2748D11}">
      <dsp:nvSpPr>
        <dsp:cNvPr id="0" name=""/>
        <dsp:cNvSpPr/>
      </dsp:nvSpPr>
      <dsp:spPr>
        <a:xfrm>
          <a:off x="0" y="4039891"/>
          <a:ext cx="6248400" cy="161568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D153D3-3585-4691-A36E-6A5781A1687A}">
      <dsp:nvSpPr>
        <dsp:cNvPr id="0" name=""/>
        <dsp:cNvSpPr/>
      </dsp:nvSpPr>
      <dsp:spPr>
        <a:xfrm>
          <a:off x="488743" y="4403420"/>
          <a:ext cx="888624" cy="88862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1CF3B2-5EC9-4F14-90D8-466CD8C2C772}">
      <dsp:nvSpPr>
        <dsp:cNvPr id="0" name=""/>
        <dsp:cNvSpPr/>
      </dsp:nvSpPr>
      <dsp:spPr>
        <a:xfrm>
          <a:off x="1866111" y="4039891"/>
          <a:ext cx="4382288" cy="1615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993" tIns="170993" rIns="170993" bIns="170993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500" kern="1200"/>
            <a:t>Turvaruiskuja on olemassa</a:t>
          </a:r>
          <a:endParaRPr lang="en-US" sz="2500" kern="1200"/>
        </a:p>
      </dsp:txBody>
      <dsp:txXfrm>
        <a:off x="1866111" y="4039891"/>
        <a:ext cx="4382288" cy="16156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93A82C-29DB-4B2A-92C3-E57144D80FCE}">
      <dsp:nvSpPr>
        <dsp:cNvPr id="0" name=""/>
        <dsp:cNvSpPr/>
      </dsp:nvSpPr>
      <dsp:spPr>
        <a:xfrm>
          <a:off x="0" y="690"/>
          <a:ext cx="6248400" cy="161568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D9EB33-7098-4F33-8EFF-F35178AC73CB}">
      <dsp:nvSpPr>
        <dsp:cNvPr id="0" name=""/>
        <dsp:cNvSpPr/>
      </dsp:nvSpPr>
      <dsp:spPr>
        <a:xfrm>
          <a:off x="488743" y="364218"/>
          <a:ext cx="888624" cy="88862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C7C419-35DE-44E2-A60D-5F3E50052D76}">
      <dsp:nvSpPr>
        <dsp:cNvPr id="0" name=""/>
        <dsp:cNvSpPr/>
      </dsp:nvSpPr>
      <dsp:spPr>
        <a:xfrm>
          <a:off x="1866111" y="690"/>
          <a:ext cx="4382288" cy="1615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993" tIns="170993" rIns="170993" bIns="170993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500" kern="1200"/>
            <a:t>Pistetään orvaskeden ja verinahkan alle (rasvakudokseen)</a:t>
          </a:r>
          <a:endParaRPr lang="en-US" sz="2500" kern="1200"/>
        </a:p>
      </dsp:txBody>
      <dsp:txXfrm>
        <a:off x="1866111" y="690"/>
        <a:ext cx="4382288" cy="1615680"/>
      </dsp:txXfrm>
    </dsp:sp>
    <dsp:sp modelId="{BD306CC7-DB42-4002-A710-22076D0D25E6}">
      <dsp:nvSpPr>
        <dsp:cNvPr id="0" name=""/>
        <dsp:cNvSpPr/>
      </dsp:nvSpPr>
      <dsp:spPr>
        <a:xfrm>
          <a:off x="0" y="2020291"/>
          <a:ext cx="6248400" cy="161568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A827C8-C4AA-485C-A45D-3CF924039367}">
      <dsp:nvSpPr>
        <dsp:cNvPr id="0" name=""/>
        <dsp:cNvSpPr/>
      </dsp:nvSpPr>
      <dsp:spPr>
        <a:xfrm>
          <a:off x="488743" y="2383819"/>
          <a:ext cx="888624" cy="88862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9E825F-F896-4935-93A4-1F16094E53AC}">
      <dsp:nvSpPr>
        <dsp:cNvPr id="0" name=""/>
        <dsp:cNvSpPr/>
      </dsp:nvSpPr>
      <dsp:spPr>
        <a:xfrm>
          <a:off x="1866111" y="2020291"/>
          <a:ext cx="4382288" cy="1615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993" tIns="170993" rIns="170993" bIns="170993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500" kern="1200"/>
            <a:t>Usein pieniä lääkemääriä eli 1-2 ml</a:t>
          </a:r>
          <a:endParaRPr lang="en-US" sz="2500" kern="1200"/>
        </a:p>
      </dsp:txBody>
      <dsp:txXfrm>
        <a:off x="1866111" y="2020291"/>
        <a:ext cx="4382288" cy="1615680"/>
      </dsp:txXfrm>
    </dsp:sp>
    <dsp:sp modelId="{F24A82B5-14A3-4298-A570-22C1B8B72FA5}">
      <dsp:nvSpPr>
        <dsp:cNvPr id="0" name=""/>
        <dsp:cNvSpPr/>
      </dsp:nvSpPr>
      <dsp:spPr>
        <a:xfrm>
          <a:off x="0" y="4039891"/>
          <a:ext cx="6248400" cy="161568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E114B4-6B75-433F-B6A3-BA55BB417826}">
      <dsp:nvSpPr>
        <dsp:cNvPr id="0" name=""/>
        <dsp:cNvSpPr/>
      </dsp:nvSpPr>
      <dsp:spPr>
        <a:xfrm>
          <a:off x="488743" y="4403420"/>
          <a:ext cx="888624" cy="88862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44CC45-2629-418E-892E-85F31B30A4C2}">
      <dsp:nvSpPr>
        <dsp:cNvPr id="0" name=""/>
        <dsp:cNvSpPr/>
      </dsp:nvSpPr>
      <dsp:spPr>
        <a:xfrm>
          <a:off x="1866111" y="4039891"/>
          <a:ext cx="4382288" cy="1615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993" tIns="170993" rIns="170993" bIns="170993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500" kern="1200"/>
            <a:t>Imeytymiseen vaikuttavat lääkeaine, ihon lämpötila ja verenkierto</a:t>
          </a:r>
          <a:endParaRPr lang="en-US" sz="2500" kern="1200"/>
        </a:p>
      </dsp:txBody>
      <dsp:txXfrm>
        <a:off x="1866111" y="4039891"/>
        <a:ext cx="4382288" cy="1615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6629F-B560-4EE9-A604-8A6C7D02D5D1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E8E6B-DE91-4FFB-8816-E1CD57F7EE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6890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AE8E6B-DE91-4FFB-8816-E1CD57F7EE00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7487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82395A-5695-47AC-9B0A-00C7F2406E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152BFF1-C565-4C54-A832-55FCE2CFFB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651F641-4FD4-4B2D-BA39-FE6A87365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788D9-B063-4001-82EA-F45DB75C45B7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4A2CEA4-EF85-4D5B-A6B1-C7D9AD8A0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842A492-049D-4C2F-9A06-119501223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3BB6-DF57-4176-9231-7FBBA2F35C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7350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2AB257-046E-48A3-AFCF-ECFCD9BC1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892BFA9-1BC9-40D5-8DE4-90EEF95212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209CD26-9331-4A21-AD7D-7F5B5576F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788D9-B063-4001-82EA-F45DB75C45B7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E16A6F5-147A-476D-82E9-C745A840A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2ECF46B-3810-4768-97DC-503DD51CF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3BB6-DF57-4176-9231-7FBBA2F35C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6556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AF402C5-5339-41BC-B5A5-AB93AA79A7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6683A8F-2056-4A5C-8119-43805BDA3F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9486C7C-F720-4F9F-A61C-0F864E1D4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788D9-B063-4001-82EA-F45DB75C45B7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B6AFC15-7DBC-4116-887A-598F290D6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C5366BD-4FC3-4657-A5FC-31A1BE8E9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3BB6-DF57-4176-9231-7FBBA2F35C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2181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624F53-2786-420F-9A37-573CAE3CF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BD60EA-F398-40D8-9359-C300D08416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0D7A607-4892-4F9F-8692-B32CD0A67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788D9-B063-4001-82EA-F45DB75C45B7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C1DBB9C-ED14-4387-8961-F880B1D46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17DF7E0-A51B-4ADC-BE69-53DC5C314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3BB6-DF57-4176-9231-7FBBA2F35C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8320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DCF84C-F78D-4A81-B30E-BE50BD6E1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AD11401-A317-4703-B194-C15018B709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360205-035F-4513-BFA1-4B3751D0F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788D9-B063-4001-82EA-F45DB75C45B7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5AE7CE0-4FC1-4F37-B21B-8ACAF3758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C52CA45-FFD2-4F8E-A34E-4C55274B9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3BB6-DF57-4176-9231-7FBBA2F35C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425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77EF4F-A21F-4A59-B20F-4931F90F7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E56A49-BC94-4D6E-844B-93EC112442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D9FACC3-4C03-492E-A514-2E8585E146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D82245C-9E75-4637-A062-64B71EED6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788D9-B063-4001-82EA-F45DB75C45B7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215CCBF-89B0-48D9-9F4F-AD37B47D8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C3C65DD-FAD9-43E1-8C21-A0E147E99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3BB6-DF57-4176-9231-7FBBA2F35C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629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1EB9F9-58DB-475F-BD29-77AA9414E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F09E715-CB2F-4D1E-B231-2807C4CA50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7A7DF4B-70B0-46F3-8A74-58B5D151E3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535045A-0A8F-46A4-B9B7-E85A963B60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4A12DB5-4EEE-494C-B429-D50888993E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AF9709A-8DED-4C83-BE2F-401C81AE0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788D9-B063-4001-82EA-F45DB75C45B7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03EF985-C447-49FA-B269-9511CB5B0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4D64586-F6AA-4EB2-9CF1-B717B421A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3BB6-DF57-4176-9231-7FBBA2F35C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3872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D8CDB7-5A6A-476A-B8D2-AE2EE629D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156FACB-8CD5-4019-BEAE-40B68CA69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788D9-B063-4001-82EA-F45DB75C45B7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391A353-6F84-49AF-9A93-C275D7FAC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B3A60E7-934F-42A7-BB0A-8EA5A2E3F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3BB6-DF57-4176-9231-7FBBA2F35C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385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638EA9F-B317-4168-8AF1-FE43391C3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788D9-B063-4001-82EA-F45DB75C45B7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464D8F2-881D-4948-BA16-9D794EFB3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EDD6263-FBB2-4AF0-BA1E-F5C6E31E4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3BB6-DF57-4176-9231-7FBBA2F35C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5342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9DC96B-BDCF-4F9D-84AE-C25CCDED4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261A06-0027-4AA6-811C-1247F5A0F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DC8D9C-6A08-4B43-9E6C-DF4146BE59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AB2E532-D9DF-45BB-A14A-9BE038ECF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788D9-B063-4001-82EA-F45DB75C45B7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26FE049-0685-4B82-AE38-FC6800DF1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4EB3B22-B93E-434F-80F3-2C64C52F2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3BB6-DF57-4176-9231-7FBBA2F35C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2621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DB523B-5FC0-435A-A11E-A3391DEC0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A75EFC0-B526-407F-96E3-917DA2B50B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5AF8EF2-19CE-4DF6-9D3C-4B456C29FC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37249C7-A2FF-4AE8-A53D-9E18C40D5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788D9-B063-4001-82EA-F45DB75C45B7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AD287B4-D925-4670-A5FC-8182B603C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B3A7354-EE90-453A-B3D0-F9EC0CCD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3BB6-DF57-4176-9231-7FBBA2F35C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478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0D59881-CF7C-4391-8137-36B522BAC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54806E4-7A35-47CC-B4BF-07E31F077C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3D27A2F-27BE-4C9A-BD64-FCD676C9D1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788D9-B063-4001-82EA-F45DB75C45B7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7126C7E-C70B-4ABA-B8E8-0225FF66D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0F15246-253C-4A40-91B1-8277513921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3BB6-DF57-4176-9231-7FBBA2F35C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140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3241B9-1946-496F-A5D3-9902D69D79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387" y="0"/>
            <a:ext cx="6702175" cy="1487273"/>
          </a:xfrm>
        </p:spPr>
        <p:txBody>
          <a:bodyPr/>
          <a:lstStyle/>
          <a:p>
            <a:r>
              <a:rPr lang="fi-FI" b="1" dirty="0"/>
              <a:t>Injektion antaminen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7C22E8C-C2C9-42D0-8C31-C075A19E78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65825" y="6370923"/>
            <a:ext cx="4572000" cy="487077"/>
          </a:xfrm>
        </p:spPr>
        <p:txBody>
          <a:bodyPr/>
          <a:lstStyle/>
          <a:p>
            <a:r>
              <a:rPr lang="fi-FI" dirty="0"/>
              <a:t>Riina Lindström</a:t>
            </a:r>
          </a:p>
        </p:txBody>
      </p:sp>
    </p:spTree>
    <p:extLst>
      <p:ext uri="{BB962C8B-B14F-4D97-AF65-F5344CB8AC3E}">
        <p14:creationId xmlns:p14="http://schemas.microsoft.com/office/powerpoint/2010/main" val="3676481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1D8D42-828F-4D09-A7A6-63186DE93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Injektion antaminen </a:t>
            </a:r>
            <a:r>
              <a:rPr lang="fi-FI" dirty="0" err="1"/>
              <a:t>s.c</a:t>
            </a:r>
            <a:r>
              <a:rPr lang="fi-FI" dirty="0"/>
              <a:t>. vaiheet: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8360EC-FA0C-4820-AD50-683860988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4560" y="1978025"/>
            <a:ext cx="2768029" cy="52715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/>
              <a:t>2. Käsidesit ja hanskat.</a:t>
            </a:r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823179F2-8F9D-4E0F-B787-401CC1A20B24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2768029" cy="5271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1. Varaa välineet.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297EE3C0-A9CB-4F45-94F9-8D3AD1251076}"/>
              </a:ext>
            </a:extLst>
          </p:cNvPr>
          <p:cNvSpPr txBox="1">
            <a:spLocks/>
          </p:cNvSpPr>
          <p:nvPr/>
        </p:nvSpPr>
        <p:spPr>
          <a:xfrm>
            <a:off x="6994134" y="1866721"/>
            <a:ext cx="2768029" cy="52715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3. Vedä lääke ruiskuun tai käytä valmista settiä.</a:t>
            </a: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5024D7FB-6B62-424E-BE3D-C1F85AB9A9B3}"/>
              </a:ext>
            </a:extLst>
          </p:cNvPr>
          <p:cNvSpPr txBox="1">
            <a:spLocks/>
          </p:cNvSpPr>
          <p:nvPr/>
        </p:nvSpPr>
        <p:spPr>
          <a:xfrm>
            <a:off x="990599" y="2792519"/>
            <a:ext cx="3001768" cy="92672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4. Kerro potilaalle, mitä tapahtuu (jatka kertomista, kun homma etenee). Kuuntele potilaan toiveet.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3D56CC4B-8387-4563-8136-F3E21856A885}"/>
              </a:ext>
            </a:extLst>
          </p:cNvPr>
          <p:cNvSpPr txBox="1">
            <a:spLocks/>
          </p:cNvSpPr>
          <p:nvPr/>
        </p:nvSpPr>
        <p:spPr>
          <a:xfrm>
            <a:off x="4074560" y="2792519"/>
            <a:ext cx="2768029" cy="77261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5. </a:t>
            </a:r>
            <a:r>
              <a:rPr lang="fi-FI" dirty="0" err="1"/>
              <a:t>Tarv</a:t>
            </a:r>
            <a:r>
              <a:rPr lang="fi-FI" dirty="0"/>
              <a:t>. desinfioi pistopaikka.</a:t>
            </a:r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BA9B5033-5B0D-4CA9-978E-738A340F8230}"/>
              </a:ext>
            </a:extLst>
          </p:cNvPr>
          <p:cNvSpPr txBox="1">
            <a:spLocks/>
          </p:cNvSpPr>
          <p:nvPr/>
        </p:nvSpPr>
        <p:spPr>
          <a:xfrm>
            <a:off x="6994134" y="2792519"/>
            <a:ext cx="2768029" cy="77261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6. Nappaa kiinni ihopoimusta.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9B01098B-CE46-4F11-BFEB-5AE958F9BB5A}"/>
              </a:ext>
            </a:extLst>
          </p:cNvPr>
          <p:cNvSpPr txBox="1">
            <a:spLocks/>
          </p:cNvSpPr>
          <p:nvPr/>
        </p:nvSpPr>
        <p:spPr>
          <a:xfrm>
            <a:off x="838200" y="4089240"/>
            <a:ext cx="2768029" cy="92672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7. Pistä neula poimuun 45 tai 90 asteen kulmassa.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9E4BC050-3DC1-45AF-AEA1-309A81F39C83}"/>
              </a:ext>
            </a:extLst>
          </p:cNvPr>
          <p:cNvSpPr txBox="1">
            <a:spLocks/>
          </p:cNvSpPr>
          <p:nvPr/>
        </p:nvSpPr>
        <p:spPr>
          <a:xfrm>
            <a:off x="3992367" y="4089240"/>
            <a:ext cx="2768029" cy="92672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8. Paina mäntä alas ja odota muutama </a:t>
            </a:r>
            <a:r>
              <a:rPr lang="fi-FI" dirty="0" err="1"/>
              <a:t>sekka</a:t>
            </a:r>
            <a:r>
              <a:rPr lang="fi-FI" dirty="0"/>
              <a:t>. Vedä neula ulos.</a:t>
            </a:r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B32C99DF-5EE3-465E-A169-5D0640A48CE3}"/>
              </a:ext>
            </a:extLst>
          </p:cNvPr>
          <p:cNvSpPr txBox="1">
            <a:spLocks/>
          </p:cNvSpPr>
          <p:nvPr/>
        </p:nvSpPr>
        <p:spPr>
          <a:xfrm>
            <a:off x="6999272" y="3974887"/>
            <a:ext cx="2762892" cy="77261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9. Paina hetki taitoksella ja laita laastari, jos tarpeen.</a:t>
            </a:r>
          </a:p>
        </p:txBody>
      </p:sp>
      <p:sp>
        <p:nvSpPr>
          <p:cNvPr id="12" name="Sisällön paikkamerkki 2">
            <a:extLst>
              <a:ext uri="{FF2B5EF4-FFF2-40B4-BE49-F238E27FC236}">
                <a16:creationId xmlns:a16="http://schemas.microsoft.com/office/drawing/2014/main" id="{5FEAAAB7-617A-4CCA-B387-EA498DFD6B01}"/>
              </a:ext>
            </a:extLst>
          </p:cNvPr>
          <p:cNvSpPr txBox="1">
            <a:spLocks/>
          </p:cNvSpPr>
          <p:nvPr/>
        </p:nvSpPr>
        <p:spPr>
          <a:xfrm>
            <a:off x="838200" y="5382786"/>
            <a:ext cx="2768029" cy="73501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10. Jätteet hävitykseen oikein.</a:t>
            </a:r>
          </a:p>
        </p:txBody>
      </p:sp>
      <p:sp>
        <p:nvSpPr>
          <p:cNvPr id="13" name="Sisällön paikkamerkki 2">
            <a:extLst>
              <a:ext uri="{FF2B5EF4-FFF2-40B4-BE49-F238E27FC236}">
                <a16:creationId xmlns:a16="http://schemas.microsoft.com/office/drawing/2014/main" id="{61C7EFAF-B7DE-4ED2-8D9B-44D3A2136B7C}"/>
              </a:ext>
            </a:extLst>
          </p:cNvPr>
          <p:cNvSpPr txBox="1">
            <a:spLocks/>
          </p:cNvSpPr>
          <p:nvPr/>
        </p:nvSpPr>
        <p:spPr>
          <a:xfrm>
            <a:off x="3992367" y="5382786"/>
            <a:ext cx="3528316" cy="73501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11. Hanskat pois ja käsidesiä taas.</a:t>
            </a:r>
          </a:p>
        </p:txBody>
      </p:sp>
    </p:spTree>
    <p:extLst>
      <p:ext uri="{BB962C8B-B14F-4D97-AF65-F5344CB8AC3E}">
        <p14:creationId xmlns:p14="http://schemas.microsoft.com/office/powerpoint/2010/main" val="1737291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5577BD-48E6-4822-A7FB-9C8BEBA94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667039" cy="1676603"/>
          </a:xfrm>
        </p:spPr>
        <p:txBody>
          <a:bodyPr>
            <a:normAutofit/>
          </a:bodyPr>
          <a:lstStyle/>
          <a:p>
            <a:r>
              <a:rPr lang="fi-FI" sz="3300"/>
              <a:t>Injektio lihakseen eli instamuskulaarisesti (i.m.) 1/2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2632D2-9A81-4AE3-8070-3354C21D0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1" y="2438401"/>
            <a:ext cx="3667036" cy="3779520"/>
          </a:xfrm>
        </p:spPr>
        <p:txBody>
          <a:bodyPr>
            <a:normAutofit/>
          </a:bodyPr>
          <a:lstStyle/>
          <a:p>
            <a:r>
              <a:rPr lang="fi-FI" sz="1800"/>
              <a:t>Lihaksessa hyvä verenkierto, joten voidaan injisoida reilusti lääkeainetta</a:t>
            </a:r>
          </a:p>
          <a:p>
            <a:r>
              <a:rPr lang="fi-FI" sz="1800"/>
              <a:t>Yleensä max 5 ml (isoon lihakseen, esim. olkaan pienempi määrä)</a:t>
            </a:r>
          </a:p>
          <a:p>
            <a:r>
              <a:rPr lang="fi-FI" sz="1800"/>
              <a:t>Lihakseen injisoitavia lääkkeitä esim. pahoinvointi- ja kipulääkkeet, hormonit, rokotteet, K-vitamiini, jotkin psyykelääkkeet</a:t>
            </a:r>
          </a:p>
          <a:p>
            <a:r>
              <a:rPr lang="fi-FI" sz="1800"/>
              <a:t>Mahdollisia komplikaatioita ovat kipu, hermovaurio, märkäpaise, infektio, luuvaurio, lihaksen surkastuminen</a:t>
            </a:r>
          </a:p>
          <a:p>
            <a:endParaRPr lang="fi-FI" sz="1800"/>
          </a:p>
        </p:txBody>
      </p:sp>
      <p:sp>
        <p:nvSpPr>
          <p:cNvPr id="18" name="Rectangle 9">
            <a:extLst>
              <a:ext uri="{FF2B5EF4-FFF2-40B4-BE49-F238E27FC236}">
                <a16:creationId xmlns:a16="http://schemas.microsoft.com/office/drawing/2014/main" id="{F2B38F72-8FC4-4001-8C67-FA6B86DEC7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6008" y="2"/>
            <a:ext cx="7555992" cy="685799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F290F1BB-7D76-4F49-B416-DA1D221C34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92" r="1" b="1"/>
          <a:stretch/>
        </p:blipFill>
        <p:spPr>
          <a:xfrm>
            <a:off x="5276088" y="640082"/>
            <a:ext cx="6276250" cy="557783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9094529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7589358-CA86-44B6-8A53-7444A049E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290" y="1780661"/>
            <a:ext cx="3582073" cy="1463472"/>
          </a:xfrm>
        </p:spPr>
        <p:txBody>
          <a:bodyPr anchor="t">
            <a:normAutofit/>
          </a:bodyPr>
          <a:lstStyle/>
          <a:p>
            <a:r>
              <a:rPr lang="fi-FI" sz="3000">
                <a:solidFill>
                  <a:schemeClr val="bg1"/>
                </a:solidFill>
              </a:rPr>
              <a:t>Injektio lihakseen eli instamuskulaarisesti (i.m.) 2/2</a:t>
            </a:r>
            <a:endParaRPr lang="fi-FI" sz="3000" dirty="0">
              <a:solidFill>
                <a:schemeClr val="bg1"/>
              </a:solidFill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26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C06B3D-2ACF-446B-A996-D7083C1BC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483" y="3383121"/>
            <a:ext cx="4478353" cy="3325904"/>
          </a:xfrm>
        </p:spPr>
        <p:txBody>
          <a:bodyPr anchor="t">
            <a:normAutofit/>
          </a:bodyPr>
          <a:lstStyle/>
          <a:p>
            <a:r>
              <a:rPr lang="fi-FI" sz="1800" dirty="0">
                <a:solidFill>
                  <a:schemeClr val="bg1"/>
                </a:solidFill>
              </a:rPr>
              <a:t>Valitse riittävän pitkä neula, koska 1/3osaa neulasta pitää jäädä ulkopuolelle</a:t>
            </a:r>
          </a:p>
          <a:p>
            <a:r>
              <a:rPr lang="fi-FI" sz="1800" dirty="0">
                <a:solidFill>
                  <a:schemeClr val="bg1"/>
                </a:solidFill>
              </a:rPr>
              <a:t>Jos ruiskuun tulee verta, on verisuonessa </a:t>
            </a:r>
          </a:p>
          <a:p>
            <a:r>
              <a:rPr lang="fi-FI" sz="1800" dirty="0">
                <a:solidFill>
                  <a:schemeClr val="bg1"/>
                </a:solidFill>
              </a:rPr>
              <a:t> Aspiraatio? </a:t>
            </a:r>
          </a:p>
          <a:p>
            <a:r>
              <a:rPr lang="fi-FI" sz="1800" dirty="0">
                <a:solidFill>
                  <a:schemeClr val="bg1"/>
                </a:solidFill>
              </a:rPr>
              <a:t>Pistopaikkoja: </a:t>
            </a:r>
            <a:r>
              <a:rPr lang="fi-FI" sz="1800" dirty="0" err="1">
                <a:solidFill>
                  <a:schemeClr val="bg1"/>
                </a:solidFill>
              </a:rPr>
              <a:t>ventrogluteaalisesti</a:t>
            </a:r>
            <a:r>
              <a:rPr lang="fi-FI" sz="1800" dirty="0">
                <a:solidFill>
                  <a:schemeClr val="bg1"/>
                </a:solidFill>
              </a:rPr>
              <a:t>, nelipäiseen reisilihakseen, kolmipäiseen hartialihakseen tai pakaran yläulkoneljännekseen</a:t>
            </a:r>
          </a:p>
          <a:p>
            <a:r>
              <a:rPr lang="fi-FI" sz="1800" dirty="0">
                <a:solidFill>
                  <a:schemeClr val="bg1"/>
                </a:solidFill>
              </a:rPr>
              <a:t>Z-tekniikka</a:t>
            </a:r>
          </a:p>
          <a:p>
            <a:endParaRPr lang="fi-FI" sz="1400" dirty="0">
              <a:solidFill>
                <a:schemeClr val="bg1"/>
              </a:solidFill>
            </a:endParaRPr>
          </a:p>
        </p:txBody>
      </p:sp>
      <p:pic>
        <p:nvPicPr>
          <p:cNvPr id="5" name="Kuva 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717BF76F-0EF5-4D96-8C0B-99A3619FF1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652" y="922938"/>
            <a:ext cx="6642532" cy="4433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907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909C779-82B6-4688-9B69-4F6B7187C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640263"/>
            <a:ext cx="3284331" cy="5254510"/>
          </a:xfrm>
        </p:spPr>
        <p:txBody>
          <a:bodyPr>
            <a:normAutofit/>
          </a:bodyPr>
          <a:lstStyle/>
          <a:p>
            <a:r>
              <a:rPr lang="fi-FI" dirty="0"/>
              <a:t>Injektion anto lääkkeenä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D25B24-B1B2-409E-A27C-C3E23499F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263"/>
            <a:ext cx="6028944" cy="5254510"/>
          </a:xfrm>
        </p:spPr>
        <p:txBody>
          <a:bodyPr anchor="ctr">
            <a:normAutofit/>
          </a:bodyPr>
          <a:lstStyle/>
          <a:p>
            <a:r>
              <a:rPr lang="fi-FI" sz="2200">
                <a:solidFill>
                  <a:schemeClr val="bg1"/>
                </a:solidFill>
              </a:rPr>
              <a:t>Lähihoitaja voi antaa injektion ihonalaiskudokseen tai lihakseen ja myös laskimoon, jos toimii perustason ensihoidossa</a:t>
            </a:r>
          </a:p>
          <a:p>
            <a:r>
              <a:rPr lang="fi-FI" sz="2200">
                <a:solidFill>
                  <a:schemeClr val="bg1"/>
                </a:solidFill>
              </a:rPr>
              <a:t>Lääke annetaan injektiona esim silloin kun, halutaan nopea vaikutus (esim. kipu) tai pitkäkertoinen vaikutus (esim. skitsifrenian hoito) tai muulla tavalla annettuna ei saada riittävän tehokasta vastetta</a:t>
            </a:r>
          </a:p>
          <a:p>
            <a:r>
              <a:rPr lang="fi-FI" sz="2200">
                <a:solidFill>
                  <a:schemeClr val="bg1"/>
                </a:solidFill>
              </a:rPr>
              <a:t>Invasiivinen toimenpide</a:t>
            </a:r>
          </a:p>
        </p:txBody>
      </p:sp>
    </p:spTree>
    <p:extLst>
      <p:ext uri="{BB962C8B-B14F-4D97-AF65-F5344CB8AC3E}">
        <p14:creationId xmlns:p14="http://schemas.microsoft.com/office/powerpoint/2010/main" val="42332030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9FE87715-707B-460D-856B-C930CA4FA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290" y="1166932"/>
            <a:ext cx="3582073" cy="4279709"/>
          </a:xfrm>
        </p:spPr>
        <p:txBody>
          <a:bodyPr anchor="ctr">
            <a:normAutofit/>
          </a:bodyPr>
          <a:lstStyle/>
          <a:p>
            <a:r>
              <a:rPr lang="fi-FI" sz="4800">
                <a:solidFill>
                  <a:schemeClr val="bg1"/>
                </a:solidFill>
              </a:rPr>
              <a:t>Välineistö injektion annossa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13C2782-C75B-4AC4-A2D5-448429ED2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3864" y="1166933"/>
            <a:ext cx="5716988" cy="4279709"/>
          </a:xfrm>
        </p:spPr>
        <p:txBody>
          <a:bodyPr anchor="ctr">
            <a:normAutofit/>
          </a:bodyPr>
          <a:lstStyle/>
          <a:p>
            <a:r>
              <a:rPr lang="fi-FI" sz="2000" dirty="0"/>
              <a:t>Valmistaudu huolella ja muista aseptinen työskentely</a:t>
            </a:r>
          </a:p>
          <a:p>
            <a:r>
              <a:rPr lang="fi-FI" sz="2000" dirty="0"/>
              <a:t>Lääkeaine</a:t>
            </a:r>
          </a:p>
          <a:p>
            <a:r>
              <a:rPr lang="fi-FI" sz="2000" dirty="0"/>
              <a:t>Steriilit neulat</a:t>
            </a:r>
          </a:p>
          <a:p>
            <a:r>
              <a:rPr lang="fi-FI" sz="2000" dirty="0"/>
              <a:t>Steriili ruisku (tai valmis kerta-annosruisku sis. lääke ja neula)</a:t>
            </a:r>
          </a:p>
          <a:p>
            <a:r>
              <a:rPr lang="fi-FI" sz="2000" dirty="0"/>
              <a:t>Desinfiointiaine ja puhdistuslappu (voi olla myös valmis lappu)</a:t>
            </a:r>
          </a:p>
          <a:p>
            <a:r>
              <a:rPr lang="fi-FI" sz="2000" dirty="0"/>
              <a:t>Taitoksia ja laastari</a:t>
            </a:r>
          </a:p>
          <a:p>
            <a:r>
              <a:rPr lang="fi-FI" sz="2000" dirty="0"/>
              <a:t>Käsidesi + tehdaspuhtaat hanskat</a:t>
            </a:r>
          </a:p>
          <a:p>
            <a:r>
              <a:rPr lang="fi-FI" sz="2000" dirty="0"/>
              <a:t>Riskijäteastia 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80458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8575C10-8187-4AC4-AD72-C754EAFD28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65429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1871781-B477-41B7-936C-B45F92FAC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559678"/>
            <a:ext cx="3567915" cy="4952492"/>
          </a:xfrm>
        </p:spPr>
        <p:txBody>
          <a:bodyPr>
            <a:normAutofit/>
          </a:bodyPr>
          <a:lstStyle/>
          <a:p>
            <a:r>
              <a:rPr lang="fi-FI">
                <a:solidFill>
                  <a:schemeClr val="bg1"/>
                </a:solidFill>
              </a:rPr>
              <a:t>Huomioitavaa ruiskun valinnassa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E776C9-ED67-41B7-B3A3-4DF76EF3AC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99730"/>
            <a:ext cx="429768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8BB80F6C-768D-4B2B-A271-DD53C629AC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195397"/>
              </p:ext>
            </p:extLst>
          </p:nvPr>
        </p:nvGraphicFramePr>
        <p:xfrm>
          <a:off x="5181600" y="568325"/>
          <a:ext cx="6248400" cy="5656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9015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4ECDE7A-6944-466D-8FFE-149A29BA6BA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3420082-9415-44EC-802E-C77D71D59C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5A52C45-1FCB-4636-A80F-2849B8226C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F4F4BE4-E04B-45F0-8B9C-408F2A559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fi-FI" sz="4000"/>
              <a:t>Huomioitavaa neulan valinnassa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68EB4DD-3704-43AD-92B3-C4E0C6EA92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7079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D4B7D21E-CC84-4AB0-B3D3-2160A53F37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16" r="2" b="2"/>
          <a:stretch/>
        </p:blipFill>
        <p:spPr>
          <a:xfrm>
            <a:off x="908304" y="2478024"/>
            <a:ext cx="6009855" cy="3694176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F9C5CC-C265-40F7-9E27-BFD26AA24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1453" y="2478024"/>
            <a:ext cx="3872243" cy="3694176"/>
          </a:xfrm>
        </p:spPr>
        <p:txBody>
          <a:bodyPr anchor="ctr">
            <a:normAutofit/>
          </a:bodyPr>
          <a:lstStyle/>
          <a:p>
            <a:r>
              <a:rPr lang="fi-FI" sz="1800"/>
              <a:t>Lääkkeen ottamiseen (=vetoneula) ja antamiseen (injektioneula) eri neulat</a:t>
            </a:r>
          </a:p>
          <a:p>
            <a:r>
              <a:rPr lang="fi-FI" sz="1800"/>
              <a:t>Suodatinneula silloin, jos ottaa lääkkeen esim. lasiampullasta</a:t>
            </a:r>
          </a:p>
          <a:p>
            <a:r>
              <a:rPr lang="fi-FI" sz="1800"/>
              <a:t>Turvaneulassa on neulan päälle käännettävä suojus</a:t>
            </a:r>
          </a:p>
          <a:p>
            <a:endParaRPr lang="fi-FI" sz="1800"/>
          </a:p>
        </p:txBody>
      </p:sp>
    </p:spTree>
    <p:extLst>
      <p:ext uri="{BB962C8B-B14F-4D97-AF65-F5344CB8AC3E}">
        <p14:creationId xmlns:p14="http://schemas.microsoft.com/office/powerpoint/2010/main" val="4112885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CAB1E8-8195-4748-BE71-FF806D8689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7F6BDD4-E066-4008-8011-6CC31AEB4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9575" y="633619"/>
            <a:ext cx="4279383" cy="5495925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BE82EA5-D13B-40C9-B842-906B8ABC7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7" y="978619"/>
            <a:ext cx="3410712" cy="1106424"/>
          </a:xfrm>
        </p:spPr>
        <p:txBody>
          <a:bodyPr>
            <a:normAutofit/>
          </a:bodyPr>
          <a:lstStyle/>
          <a:p>
            <a:r>
              <a:rPr lang="fi-FI" sz="2800"/>
              <a:t>Neulan koko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11A8FB-68FC-45FC-B01E-38F809E2D4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567" y="117043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A865FE3-5FC9-4049-87CF-30019C46C0F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7459" y="2121408"/>
            <a:ext cx="3328416" cy="9144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FBD8AB-F5B9-4161-B36C-E4B4EEEA5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7" y="2359152"/>
            <a:ext cx="3410712" cy="3425043"/>
          </a:xfrm>
        </p:spPr>
        <p:txBody>
          <a:bodyPr>
            <a:normAutofit/>
          </a:bodyPr>
          <a:lstStyle/>
          <a:p>
            <a:r>
              <a:rPr lang="fi-FI" sz="1700"/>
              <a:t>Neulan koko ilmoitetaan G-yksiköinä (gauge). Mitä isompi G, sitä pienempi neulan halkaisija.</a:t>
            </a:r>
          </a:p>
          <a:p>
            <a:r>
              <a:rPr lang="fi-FI" sz="1700"/>
              <a:t>20-23 G sopii lihas- ja laskimopistoksiin</a:t>
            </a:r>
          </a:p>
          <a:p>
            <a:r>
              <a:rPr lang="fi-FI" sz="1700"/>
              <a:t>23-25 G sopii s.c.-pistoksiin</a:t>
            </a:r>
          </a:p>
          <a:p>
            <a:endParaRPr lang="fi-FI" sz="170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A8CAEE0A-5EAC-4DA9-8D1F-77AA9778EFE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869" b="-2"/>
          <a:stretch/>
        </p:blipFill>
        <p:spPr>
          <a:xfrm>
            <a:off x="5124450" y="634382"/>
            <a:ext cx="6657213" cy="5495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852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DE5CF38-35FE-4CB8-BA53-059C96C8B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290" y="1780661"/>
            <a:ext cx="3582073" cy="1463472"/>
          </a:xfrm>
        </p:spPr>
        <p:txBody>
          <a:bodyPr anchor="t">
            <a:normAutofit/>
          </a:bodyPr>
          <a:lstStyle/>
          <a:p>
            <a:r>
              <a:rPr lang="fi-FI" sz="3000">
                <a:solidFill>
                  <a:schemeClr val="bg1"/>
                </a:solidFill>
              </a:rPr>
              <a:t>Injektiona annettava lääkeaine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23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A65553-FE26-4BA6-AE6A-6F54EB166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290" y="3383121"/>
            <a:ext cx="3582072" cy="2793251"/>
          </a:xfrm>
        </p:spPr>
        <p:txBody>
          <a:bodyPr anchor="t">
            <a:normAutofit/>
          </a:bodyPr>
          <a:lstStyle/>
          <a:p>
            <a:r>
              <a:rPr lang="fi-FI" sz="2000">
                <a:solidFill>
                  <a:schemeClr val="bg1"/>
                </a:solidFill>
              </a:rPr>
              <a:t>Voi olla ampullissa</a:t>
            </a:r>
          </a:p>
          <a:p>
            <a:r>
              <a:rPr lang="fi-FI" sz="2000">
                <a:solidFill>
                  <a:schemeClr val="bg1"/>
                </a:solidFill>
              </a:rPr>
              <a:t>Lagenulassa eli ruiskepullossa (jossa voi olla myös injektiokuiva-aineena)</a:t>
            </a:r>
          </a:p>
          <a:p>
            <a:r>
              <a:rPr lang="fi-FI" sz="2000">
                <a:solidFill>
                  <a:schemeClr val="bg1"/>
                </a:solidFill>
              </a:rPr>
              <a:t>Kerta-annosruiskussa</a:t>
            </a:r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0AF0FB8C-3A3B-4C92-B4F0-D13ED0D78A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652" y="922938"/>
            <a:ext cx="6642532" cy="4433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063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8">
            <a:extLst>
              <a:ext uri="{FF2B5EF4-FFF2-40B4-BE49-F238E27FC236}">
                <a16:creationId xmlns:a16="http://schemas.microsoft.com/office/drawing/2014/main" id="{68575C10-8187-4AC4-AD72-C754EAFD28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65429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75D71E3-A189-45DC-9FCB-12F286566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559678"/>
            <a:ext cx="3567915" cy="4952492"/>
          </a:xfrm>
        </p:spPr>
        <p:txBody>
          <a:bodyPr>
            <a:normAutofit/>
          </a:bodyPr>
          <a:lstStyle/>
          <a:p>
            <a:r>
              <a:rPr lang="fi-FI" sz="3100" dirty="0">
                <a:solidFill>
                  <a:schemeClr val="bg1"/>
                </a:solidFill>
              </a:rPr>
              <a:t>Injektio ihonalaiskudokseen eli </a:t>
            </a:r>
            <a:r>
              <a:rPr lang="fi-FI" sz="3100" dirty="0" err="1">
                <a:solidFill>
                  <a:schemeClr val="bg1"/>
                </a:solidFill>
              </a:rPr>
              <a:t>subcutikseen</a:t>
            </a:r>
            <a:r>
              <a:rPr lang="fi-FI" sz="3100" dirty="0">
                <a:solidFill>
                  <a:schemeClr val="bg1"/>
                </a:solidFill>
              </a:rPr>
              <a:t> (</a:t>
            </a:r>
            <a:r>
              <a:rPr lang="fi-FI" sz="3100" dirty="0" err="1">
                <a:solidFill>
                  <a:schemeClr val="bg1"/>
                </a:solidFill>
              </a:rPr>
              <a:t>s.c</a:t>
            </a:r>
            <a:r>
              <a:rPr lang="fi-FI" sz="3100" dirty="0">
                <a:solidFill>
                  <a:schemeClr val="bg1"/>
                </a:solidFill>
              </a:rPr>
              <a:t>.) 1/2</a:t>
            </a:r>
          </a:p>
        </p:txBody>
      </p:sp>
      <p:cxnSp>
        <p:nvCxnSpPr>
          <p:cNvPr id="14" name="Straight Connector 10">
            <a:extLst>
              <a:ext uri="{FF2B5EF4-FFF2-40B4-BE49-F238E27FC236}">
                <a16:creationId xmlns:a16="http://schemas.microsoft.com/office/drawing/2014/main" id="{74E776C9-ED67-41B7-B3A3-4DF76EF3AC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99730"/>
            <a:ext cx="429768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Sisällön paikkamerkki 2">
            <a:extLst>
              <a:ext uri="{FF2B5EF4-FFF2-40B4-BE49-F238E27FC236}">
                <a16:creationId xmlns:a16="http://schemas.microsoft.com/office/drawing/2014/main" id="{CB98463D-0604-4629-841B-7F9A19EDD6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7546952"/>
              </p:ext>
            </p:extLst>
          </p:nvPr>
        </p:nvGraphicFramePr>
        <p:xfrm>
          <a:off x="5181600" y="568325"/>
          <a:ext cx="6248400" cy="5656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18497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1F32EBA-ED97-466E-8CFA-8382584155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0EEB528-FABF-4BFD-B586-F4CA973BF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199" y="851517"/>
            <a:ext cx="5130795" cy="1461778"/>
          </a:xfrm>
        </p:spPr>
        <p:txBody>
          <a:bodyPr>
            <a:normAutofit/>
          </a:bodyPr>
          <a:lstStyle/>
          <a:p>
            <a:r>
              <a:rPr lang="fi-FI" sz="3400"/>
              <a:t>Injektio ihonalaiskudokseen eli subcutikseen (s.c.) 2/2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4DAE9D-ACF5-47EB-819E-D383DC2E9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200" y="2470248"/>
            <a:ext cx="4048344" cy="3536236"/>
          </a:xfrm>
        </p:spPr>
        <p:txBody>
          <a:bodyPr>
            <a:normAutofit/>
          </a:bodyPr>
          <a:lstStyle/>
          <a:p>
            <a:r>
              <a:rPr lang="fi-FI" sz="1700"/>
              <a:t>S.c. pistopaikkoja</a:t>
            </a:r>
          </a:p>
          <a:p>
            <a:pPr lvl="1"/>
            <a:r>
              <a:rPr lang="fi-FI" sz="1700"/>
              <a:t>Käsivarsi</a:t>
            </a:r>
          </a:p>
          <a:p>
            <a:pPr lvl="1"/>
            <a:r>
              <a:rPr lang="fi-FI" sz="1700"/>
              <a:t>Vatsa (ei ihan navan viereen)</a:t>
            </a:r>
          </a:p>
          <a:p>
            <a:pPr lvl="1"/>
            <a:r>
              <a:rPr lang="fi-FI" sz="1700"/>
              <a:t>Reidet</a:t>
            </a:r>
          </a:p>
          <a:p>
            <a:pPr lvl="1"/>
            <a:r>
              <a:rPr lang="fi-FI" sz="1700"/>
              <a:t>Yläselkä</a:t>
            </a:r>
          </a:p>
          <a:p>
            <a:pPr lvl="1"/>
            <a:r>
              <a:rPr lang="fi-FI" sz="1700"/>
              <a:t>Pakaroiden yläosa</a:t>
            </a:r>
          </a:p>
          <a:p>
            <a:r>
              <a:rPr lang="fi-FI" sz="1700"/>
              <a:t>Pistetään 45 tai 90 asteen kulmassa (huom. neulan valinta)</a:t>
            </a:r>
          </a:p>
          <a:p>
            <a:r>
              <a:rPr lang="fi-FI" sz="1700"/>
              <a:t>Esimerkkejä s.c. annettavista lääkkeistä: insuliinit, pienimolekyyliset hepariinit, morfiini, puudutteet</a:t>
            </a:r>
          </a:p>
          <a:p>
            <a:endParaRPr lang="fi-FI" sz="170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2A38935-BB53-4DF7-A56E-48DD25B685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1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4 h 5154967"/>
              <a:gd name="connsiteX37" fmla="*/ 1625714 w 6184806"/>
              <a:gd name="connsiteY37" fmla="*/ 109244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1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1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4"/>
                  <a:pt x="2445216" y="109244"/>
                </a:cubicBezTo>
                <a:cubicBezTo>
                  <a:pt x="1625714" y="109244"/>
                  <a:pt x="1625714" y="109244"/>
                  <a:pt x="1625714" y="109244"/>
                </a:cubicBezTo>
                <a:cubicBezTo>
                  <a:pt x="1572615" y="109244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8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1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Kuva 4" descr="Neula tasaisella täytöllä">
            <a:extLst>
              <a:ext uri="{FF2B5EF4-FFF2-40B4-BE49-F238E27FC236}">
                <a16:creationId xmlns:a16="http://schemas.microsoft.com/office/drawing/2014/main" id="{380B4334-7D58-44AC-A7EF-DD28DF6614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535330" y="2105470"/>
            <a:ext cx="3217333" cy="321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287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497</Words>
  <Application>Microsoft Office PowerPoint</Application>
  <PresentationFormat>Laajakuva</PresentationFormat>
  <Paragraphs>69</Paragraphs>
  <Slides>12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Office-teema</vt:lpstr>
      <vt:lpstr>Injektion antaminen</vt:lpstr>
      <vt:lpstr>Injektion anto lääkkeenä</vt:lpstr>
      <vt:lpstr>Välineistö injektion annossa</vt:lpstr>
      <vt:lpstr>Huomioitavaa ruiskun valinnassa</vt:lpstr>
      <vt:lpstr>Huomioitavaa neulan valinnassa</vt:lpstr>
      <vt:lpstr>Neulan koko</vt:lpstr>
      <vt:lpstr>Injektiona annettava lääkeaine</vt:lpstr>
      <vt:lpstr>Injektio ihonalaiskudokseen eli subcutikseen (s.c.) 1/2</vt:lpstr>
      <vt:lpstr>Injektio ihonalaiskudokseen eli subcutikseen (s.c.) 2/2</vt:lpstr>
      <vt:lpstr>Injektion antaminen s.c. vaiheet:</vt:lpstr>
      <vt:lpstr>Injektio lihakseen eli instamuskulaarisesti (i.m.) 1/2</vt:lpstr>
      <vt:lpstr>Injektio lihakseen eli instamuskulaarisesti (i.m.) 2/2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Injektion antaminen</dc:title>
  <dc:creator>Lindström Riina</dc:creator>
  <cp:lastModifiedBy>Lindström Riina</cp:lastModifiedBy>
  <cp:revision>5</cp:revision>
  <dcterms:created xsi:type="dcterms:W3CDTF">2021-02-16T14:51:29Z</dcterms:created>
  <dcterms:modified xsi:type="dcterms:W3CDTF">2021-02-17T12:24:36Z</dcterms:modified>
</cp:coreProperties>
</file>