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0580" autoAdjust="0"/>
  </p:normalViewPr>
  <p:slideViewPr>
    <p:cSldViewPr snapToGrid="0">
      <p:cViewPr varScale="1">
        <p:scale>
          <a:sx n="47" d="100"/>
          <a:sy n="47" d="100"/>
        </p:scale>
        <p:origin x="141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BB5C6E-CA94-4A13-B289-4E4957A1EBF9}" type="datetimeFigureOut">
              <a:rPr lang="fi-FI" smtClean="0"/>
              <a:t>16.2.2021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524D0-CDFA-4545-9C24-D6A32A6CD36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0116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524D0-CDFA-4545-9C24-D6A32A6CD367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6000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C08D37-A1DE-4ADA-B036-C1C806E95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4F522BE-5A08-4EF7-9CC6-C6439192E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89424A9-B226-46F1-96E6-87653A981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4ADF-4145-4184-A815-0002190D3667}" type="datetimeFigureOut">
              <a:rPr lang="fi-FI" smtClean="0"/>
              <a:t>16.2.2021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F2046D6-4B27-4D6A-807E-5A8FB2309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94A26B0-19FD-46C1-A3A1-CD1976E0C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6A38-2A19-4666-93D8-F02B278EAF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8027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6CCB27-9115-4586-9F29-81F308D77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8045C32-6681-494D-AA85-421834186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D1B20F7-4C1C-492C-8B62-37102C16C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4ADF-4145-4184-A815-0002190D3667}" type="datetimeFigureOut">
              <a:rPr lang="fi-FI" smtClean="0"/>
              <a:t>16.2.2021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53DB036-9F8B-4BF4-8E3F-E6E3B6364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A174B8F-98EA-45F7-9061-0DC6967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6A38-2A19-4666-93D8-F02B278EAF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1615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F3B43DE0-07D1-4E7F-9CFF-0E1E1CA747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B764527-8A6C-4897-BABF-8F6CBD6775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A9772B6-89E6-4C95-AA27-B2746AC15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4ADF-4145-4184-A815-0002190D3667}" type="datetimeFigureOut">
              <a:rPr lang="fi-FI" smtClean="0"/>
              <a:t>16.2.2021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07EFB86-C6BF-446F-B6E5-B43CC1D52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2133AFF-A7EE-4E0F-AFA0-D6D71B84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6A38-2A19-4666-93D8-F02B278EAF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844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94E51BF-E510-401E-9B59-6A21788F7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D1E0E0B-CEF9-4F0D-B271-21AD2F237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B034813-B96B-4D4E-B24E-058D6DC37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4ADF-4145-4184-A815-0002190D3667}" type="datetimeFigureOut">
              <a:rPr lang="fi-FI" smtClean="0"/>
              <a:t>16.2.2021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C2E7DE7-227E-4F14-86C4-F27D06A27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DA37330-1203-41BA-A94A-E3F896B84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6A38-2A19-4666-93D8-F02B278EAF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9303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20233C-05FF-4F90-85F9-BC158CABF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077A8C7-4127-4968-97EB-4944B2AFE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6E96B51-9705-47E5-8F9F-14258AC19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4ADF-4145-4184-A815-0002190D3667}" type="datetimeFigureOut">
              <a:rPr lang="fi-FI" smtClean="0"/>
              <a:t>16.2.2021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4252689-AEFD-4B52-A8FA-CD4D004B6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56ED4A1-DD0E-47A8-9F81-1973D29DF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6A38-2A19-4666-93D8-F02B278EAF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9624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A957BF-DF40-4370-98B3-D05683E61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65B2515-52B5-4592-98F5-BE3C4F64C8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2A957AF-BE0A-4E7B-9BFC-212D6F1FB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E8D2DFB-3180-4EC5-8B15-B7F4E330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4ADF-4145-4184-A815-0002190D3667}" type="datetimeFigureOut">
              <a:rPr lang="fi-FI" smtClean="0"/>
              <a:t>16.2.2021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EDC8F2C-BE22-4EB4-AA05-4FE2AB5EC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4F9D95B-19D0-46E8-9FB0-FF10E3FBA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6A38-2A19-4666-93D8-F02B278EAF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5593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B21708F-CEC4-41A8-840D-78CCBD0FE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60A8F7D-423A-49A0-931F-100486FB5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7FC70C3-DCE2-4436-8B0F-24781B864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1F5AE12-E3EE-40B2-B557-8E6FAA54BC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F40249C-DC24-4819-AF1C-CA33BC4EE7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47D8D9A-72E3-43DE-A818-7E23BB3BF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4ADF-4145-4184-A815-0002190D3667}" type="datetimeFigureOut">
              <a:rPr lang="fi-FI" smtClean="0"/>
              <a:t>16.2.2021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D841EB5-392B-4C0E-9D29-1627B5AE1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5F8F7B73-1008-40C2-BB60-BBDA42873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6A38-2A19-4666-93D8-F02B278EAF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1453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A084BB-B9A4-44AA-805D-546CF03AC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A86F9A2-C231-4717-9CAB-4123DEC41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4ADF-4145-4184-A815-0002190D3667}" type="datetimeFigureOut">
              <a:rPr lang="fi-FI" smtClean="0"/>
              <a:t>16.2.2021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007EC0F-2471-4D5A-A66D-59A66326B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E8333A8-6AF6-4230-9411-89B836ED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6A38-2A19-4666-93D8-F02B278EAF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4586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03EA0A3-2B46-486D-BEDD-C34A30C23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4ADF-4145-4184-A815-0002190D3667}" type="datetimeFigureOut">
              <a:rPr lang="fi-FI" smtClean="0"/>
              <a:t>16.2.2021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93C890-E962-4D51-8BDD-F726BC965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79FD2F-B0E3-43D7-A0DF-CDEAC7A74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6A38-2A19-4666-93D8-F02B278EAF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9236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730ADD8-30E8-43E5-942A-C4F035FF6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9BF9D2C-5F2C-41C0-BEE3-7191A3EDA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F7BFB53-5A6A-40FD-A260-F7300C20BB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20FB475-6586-4394-8EB9-BE44A0211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4ADF-4145-4184-A815-0002190D3667}" type="datetimeFigureOut">
              <a:rPr lang="fi-FI" smtClean="0"/>
              <a:t>16.2.2021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52FC093-BD5A-4D27-A5A2-5D77A296F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B00C730-D3F7-4665-9F22-A89A07952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6A38-2A19-4666-93D8-F02B278EAF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351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27CE6D-07DC-43DE-B8A7-36F1CE1D9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6DCD9E1E-12D6-40D0-B7E5-2D5CA3A334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B30E275-208B-4BC8-A545-6673F75DC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9DE4AB1-BCA9-4488-926E-719521521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4ADF-4145-4184-A815-0002190D3667}" type="datetimeFigureOut">
              <a:rPr lang="fi-FI" smtClean="0"/>
              <a:t>16.2.2021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637E128-D6EF-4D9C-91B9-15191ACC2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8B2FE6B-1045-4831-A6D7-941B0DDA0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6A38-2A19-4666-93D8-F02B278EAF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667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3DDF1ADE-9D73-4F5A-83F6-8CA90CE4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95245F1-1239-4443-A024-58DAA350F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05E0D2C-19B1-469E-8A4A-F28CABC3E1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54ADF-4145-4184-A815-0002190D3667}" type="datetimeFigureOut">
              <a:rPr lang="fi-FI" smtClean="0"/>
              <a:t>16.2.2021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0DB4874-83A0-494B-A487-ADB41D4EB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17BEB87-5671-4845-8267-640693F51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A6A38-2A19-4666-93D8-F02B278EAF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056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B1CBEE-40EE-4DB7-898B-C51D940E83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428" y="1626782"/>
            <a:ext cx="9144000" cy="2387600"/>
          </a:xfrm>
        </p:spPr>
        <p:txBody>
          <a:bodyPr/>
          <a:lstStyle/>
          <a:p>
            <a:r>
              <a:rPr lang="fi-FI" dirty="0"/>
              <a:t>Lääkitys ruuansulatuskanavaan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A46E2CF-B66E-4684-A2FB-D0D831E7DE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8323" y="6030119"/>
            <a:ext cx="9144000" cy="1655762"/>
          </a:xfrm>
        </p:spPr>
        <p:txBody>
          <a:bodyPr/>
          <a:lstStyle/>
          <a:p>
            <a:r>
              <a:rPr lang="fi-FI" dirty="0"/>
              <a:t>Riina Lindström</a:t>
            </a:r>
          </a:p>
        </p:txBody>
      </p:sp>
    </p:spTree>
    <p:extLst>
      <p:ext uri="{BB962C8B-B14F-4D97-AF65-F5344CB8AC3E}">
        <p14:creationId xmlns:p14="http://schemas.microsoft.com/office/powerpoint/2010/main" val="3645517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4F6D00-1AE2-4FED-B5C0-6F8B0C33A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Lääkitys ruuansulatuskanavaan eli </a:t>
            </a:r>
            <a:r>
              <a:rPr lang="fi-FI" dirty="0" err="1"/>
              <a:t>enteraalisesti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8B9C771-1D78-46F3-A167-D7BFBBB35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Suun kautta, suuonteloon, peräsuoleen, PEG-letkun tai muun ruokintaletkun kautta mahalaukkuun tai ohutsuoleen</a:t>
            </a:r>
          </a:p>
        </p:txBody>
      </p:sp>
    </p:spTree>
    <p:extLst>
      <p:ext uri="{BB962C8B-B14F-4D97-AF65-F5344CB8AC3E}">
        <p14:creationId xmlns:p14="http://schemas.microsoft.com/office/powerpoint/2010/main" val="144904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2E4DE5-9ABD-4C9F-AEFC-EDE8D4D00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782" y="298521"/>
            <a:ext cx="10515600" cy="765032"/>
          </a:xfrm>
        </p:spPr>
        <p:txBody>
          <a:bodyPr/>
          <a:lstStyle/>
          <a:p>
            <a:r>
              <a:rPr lang="fi-FI" dirty="0"/>
              <a:t>Nieltävä lääke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C6C04D-55D1-4350-8E05-2A1A48EAE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4270"/>
            <a:ext cx="10515600" cy="4892693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Yleisimmin </a:t>
            </a:r>
            <a:r>
              <a:rPr lang="fi-FI" dirty="0" err="1"/>
              <a:t>p.o</a:t>
            </a:r>
            <a:r>
              <a:rPr lang="fi-FI" dirty="0"/>
              <a:t>. eli suun kautta nieltävä lääke</a:t>
            </a:r>
          </a:p>
          <a:p>
            <a:r>
              <a:rPr lang="fi-FI" dirty="0"/>
              <a:t>Tabletti yleisin</a:t>
            </a:r>
          </a:p>
          <a:p>
            <a:pPr lvl="1"/>
            <a:r>
              <a:rPr lang="fi-FI" dirty="0"/>
              <a:t>Jakouurteellisen saa puolittaa</a:t>
            </a:r>
          </a:p>
          <a:p>
            <a:r>
              <a:rPr lang="fi-FI" dirty="0"/>
              <a:t>Voi olla myös kapseli</a:t>
            </a:r>
          </a:p>
          <a:p>
            <a:pPr lvl="1"/>
            <a:r>
              <a:rPr lang="fi-FI" dirty="0"/>
              <a:t>Kuoressa oleva lääke, kaksiosaisen saa avata</a:t>
            </a:r>
          </a:p>
          <a:p>
            <a:r>
              <a:rPr lang="fi-FI" dirty="0" err="1"/>
              <a:t>Debot</a:t>
            </a:r>
            <a:r>
              <a:rPr lang="fi-FI" dirty="0"/>
              <a:t> valmisteissa vaikutusaikaa pidennetty eli lääkeaine vapautuu hitaasti</a:t>
            </a:r>
          </a:p>
          <a:p>
            <a:pPr lvl="1"/>
            <a:r>
              <a:rPr lang="fi-FI" dirty="0"/>
              <a:t>ei saa pureskella, jauhaa tms. Puolittaa saa joskus (kurkkaa pakkausseloste)</a:t>
            </a:r>
          </a:p>
          <a:p>
            <a:r>
              <a:rPr lang="fi-FI" dirty="0" err="1"/>
              <a:t>Enterotabletti</a:t>
            </a:r>
            <a:r>
              <a:rPr lang="fi-FI" dirty="0"/>
              <a:t> tai kapseli päällystetty, jotta se on suojassa happamalta mahalta ja lääkeaine vapautuu vasta ohut- tai paksusuolessa</a:t>
            </a:r>
          </a:p>
          <a:p>
            <a:pPr lvl="1"/>
            <a:r>
              <a:rPr lang="fi-FI" dirty="0"/>
              <a:t>Ei saa murskata eikä jauhaa. Puolittaa saa joskus (kurkkaa pakkausseloste)</a:t>
            </a:r>
          </a:p>
          <a:p>
            <a:r>
              <a:rPr lang="fi-FI" dirty="0"/>
              <a:t>Geeli </a:t>
            </a:r>
          </a:p>
          <a:p>
            <a:r>
              <a:rPr lang="fi-FI" dirty="0"/>
              <a:t>Purutabletti, poretabletti, annosjauhe, oraaliliuos, tipat</a:t>
            </a:r>
          </a:p>
          <a:p>
            <a:endParaRPr lang="fi-FI" dirty="0"/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8765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F21C0B-2C0C-46AB-9BBE-67764199B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Lääkitys suunonteloon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AA3B2F4-83A7-468B-94A0-927A10648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Eli intraoraalisesti</a:t>
            </a:r>
          </a:p>
          <a:p>
            <a:r>
              <a:rPr lang="fi-FI" dirty="0"/>
              <a:t>Imeskelytabletti vaikuttaa paikallisesti</a:t>
            </a:r>
          </a:p>
          <a:p>
            <a:r>
              <a:rPr lang="fi-FI" dirty="0" err="1"/>
              <a:t>Bukkaalitabletti</a:t>
            </a:r>
            <a:r>
              <a:rPr lang="fi-FI" dirty="0"/>
              <a:t> laitetaan posken limakalvolle</a:t>
            </a:r>
          </a:p>
          <a:p>
            <a:r>
              <a:rPr lang="fi-FI" dirty="0" err="1"/>
              <a:t>Resoribletti</a:t>
            </a:r>
            <a:r>
              <a:rPr lang="fi-FI" dirty="0"/>
              <a:t> eli liukotabletti liukenee suussa, </a:t>
            </a:r>
            <a:r>
              <a:rPr lang="fi-FI" dirty="0" err="1"/>
              <a:t>sublinguaalinen</a:t>
            </a:r>
            <a:r>
              <a:rPr lang="fi-FI" dirty="0"/>
              <a:t> (</a:t>
            </a:r>
            <a:r>
              <a:rPr lang="fi-FI" dirty="0" err="1"/>
              <a:t>s.l</a:t>
            </a:r>
            <a:r>
              <a:rPr lang="fi-FI" dirty="0"/>
              <a:t>.) on kielen alle laitettava lääke</a:t>
            </a:r>
          </a:p>
          <a:p>
            <a:r>
              <a:rPr lang="fi-FI" dirty="0"/>
              <a:t>Suuvoide, suuvesi, kurlausvesi</a:t>
            </a:r>
          </a:p>
          <a:p>
            <a:r>
              <a:rPr lang="fi-FI" dirty="0"/>
              <a:t>Lääkepurkka</a:t>
            </a:r>
          </a:p>
        </p:txBody>
      </p:sp>
    </p:spTree>
    <p:extLst>
      <p:ext uri="{BB962C8B-B14F-4D97-AF65-F5344CB8AC3E}">
        <p14:creationId xmlns:p14="http://schemas.microsoft.com/office/powerpoint/2010/main" val="144194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CD8D06-64FB-4980-88E3-4F05A6F5D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Lääkitys peräsuoleen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F36C577-68C4-4B3E-9053-AF96ED53C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Eli </a:t>
            </a:r>
            <a:r>
              <a:rPr lang="fi-FI" dirty="0" err="1"/>
              <a:t>rektaalisesti</a:t>
            </a:r>
            <a:r>
              <a:rPr lang="fi-FI" dirty="0"/>
              <a:t> (per </a:t>
            </a:r>
            <a:r>
              <a:rPr lang="fi-FI" dirty="0" err="1"/>
              <a:t>rectum</a:t>
            </a:r>
            <a:r>
              <a:rPr lang="fi-FI" dirty="0"/>
              <a:t>)</a:t>
            </a:r>
          </a:p>
          <a:p>
            <a:r>
              <a:rPr lang="fi-FI" dirty="0"/>
              <a:t>Peräpuikot eli suppositoriot</a:t>
            </a:r>
          </a:p>
          <a:p>
            <a:pPr lvl="1"/>
            <a:r>
              <a:rPr lang="fi-FI" dirty="0"/>
              <a:t>Annettaessa potilas kylkiasentoon ja polvet koukkuun, käsiteet omiin käsiin, liukasta peräpuikko, työnnä peräsuoleen eteen ja ylöspäin etusormella niin syvälle kun saat</a:t>
            </a:r>
          </a:p>
          <a:p>
            <a:r>
              <a:rPr lang="fi-FI" dirty="0"/>
              <a:t>Peräruiske eli </a:t>
            </a:r>
            <a:r>
              <a:rPr lang="fi-FI" dirty="0" err="1"/>
              <a:t>rektioli</a:t>
            </a:r>
            <a:r>
              <a:rPr lang="fi-FI" dirty="0"/>
              <a:t> ja pienoisperäruiske eli </a:t>
            </a:r>
            <a:r>
              <a:rPr lang="fi-FI" dirty="0" err="1"/>
              <a:t>klysma</a:t>
            </a:r>
            <a:endParaRPr lang="fi-FI" dirty="0"/>
          </a:p>
          <a:p>
            <a:pPr lvl="1"/>
            <a:r>
              <a:rPr lang="fi-FI" dirty="0"/>
              <a:t>Antaminen melko samoin kuin peräpuikossa. Kun otat ruisketta pois peräsuolesta, pidä koko ajan puristettuna ja päästä irti vasta, kun pois peräsuolesta</a:t>
            </a:r>
          </a:p>
          <a:p>
            <a:r>
              <a:rPr lang="fi-FI" dirty="0"/>
              <a:t>MUISTA KERTOA MITÄ TEET kun annat </a:t>
            </a:r>
            <a:r>
              <a:rPr lang="fi-FI" dirty="0" err="1"/>
              <a:t>ko</a:t>
            </a:r>
            <a:r>
              <a:rPr lang="fi-FI" dirty="0"/>
              <a:t> lääkkeitä! Muuten voi olla vähän kurja kokemus.</a:t>
            </a:r>
          </a:p>
        </p:txBody>
      </p:sp>
    </p:spTree>
    <p:extLst>
      <p:ext uri="{BB962C8B-B14F-4D97-AF65-F5344CB8AC3E}">
        <p14:creationId xmlns:p14="http://schemas.microsoft.com/office/powerpoint/2010/main" val="306652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48FD42-40F9-481E-9FC2-5C6DC9F4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Lääkitys ruokintaletkuun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7640D69-C62F-4B55-983A-EFE720D19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Ruokintaletkun kautta voidaan antaa </a:t>
            </a:r>
            <a:r>
              <a:rPr lang="fi-FI" dirty="0" err="1"/>
              <a:t>enteraalisesti</a:t>
            </a:r>
            <a:r>
              <a:rPr lang="fi-FI" dirty="0"/>
              <a:t> käytettäviä nestemäisiä tai lietettyjä lääkeaineita.</a:t>
            </a:r>
          </a:p>
          <a:p>
            <a:r>
              <a:rPr lang="fi-FI" dirty="0"/>
              <a:t>Harkittava voidaanko antaa injektiona, </a:t>
            </a:r>
            <a:r>
              <a:rPr lang="fi-FI" dirty="0" err="1"/>
              <a:t>rektiolina</a:t>
            </a:r>
            <a:r>
              <a:rPr lang="fi-FI" dirty="0"/>
              <a:t> tai lääkelaastarina</a:t>
            </a:r>
          </a:p>
        </p:txBody>
      </p:sp>
    </p:spTree>
    <p:extLst>
      <p:ext uri="{BB962C8B-B14F-4D97-AF65-F5344CB8AC3E}">
        <p14:creationId xmlns:p14="http://schemas.microsoft.com/office/powerpoint/2010/main" val="113692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</TotalTime>
  <Words>252</Words>
  <Application>Microsoft Office PowerPoint</Application>
  <PresentationFormat>Laajakuva</PresentationFormat>
  <Paragraphs>34</Paragraphs>
  <Slides>6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Office-teema</vt:lpstr>
      <vt:lpstr>Lääkitys ruuansulatuskanavaan</vt:lpstr>
      <vt:lpstr>Lääkitys ruuansulatuskanavaan eli enteraalisesti</vt:lpstr>
      <vt:lpstr>Nieltävä lääke</vt:lpstr>
      <vt:lpstr>Lääkitys suunonteloon</vt:lpstr>
      <vt:lpstr>Lääkitys peräsuoleen</vt:lpstr>
      <vt:lpstr>Lääkitys ruokintaletkuun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Lääkitys ruuansulatuskanavaan</dc:title>
  <dc:creator>Lindström Riina</dc:creator>
  <cp:lastModifiedBy>Lindström Riina</cp:lastModifiedBy>
  <cp:revision>21</cp:revision>
  <dcterms:created xsi:type="dcterms:W3CDTF">2021-02-15T13:57:09Z</dcterms:created>
  <dcterms:modified xsi:type="dcterms:W3CDTF">2021-02-16T11:30:39Z</dcterms:modified>
</cp:coreProperties>
</file>