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565E51-FA7C-4C61-B9BE-816AF417C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6C9D701-272B-45EC-AE5C-6CE6E0B47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164054-83E0-4D91-B711-7C36619D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3D178A-7E85-4FC4-8FA0-1C813392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85BCFB-C3CD-40D2-89A1-9E12C19D8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78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5D05FC-9D4C-4B7E-BD69-2436A38B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4D19B77-7FD2-41DD-8986-B6B113003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9EC3E2-40DE-4513-99D9-DE0C51A1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951015-C695-4100-BCAE-8EE55FD5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465FEE-B767-403F-B308-7E030E941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707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59FA932-B593-40AD-B24F-39D80606B4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BD2E456-19B1-4986-AC8F-D29F82F23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3AB298-370F-4DC1-8150-4D814F25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94F915-6764-4C7F-BE91-1329B103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5E9555-1BC2-46CE-BDD3-0EEDA34C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02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41B904-F486-4AF2-B443-FB5EF7B96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6BE1AF-47A1-4353-9FA7-D77D80DB0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2F926E-58A5-4FEF-828D-95C640541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6697B7-DBE4-4672-AD20-52D83FC8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C7EC62-EC95-496A-8052-65043C827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07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79EBF-784D-4D29-80EE-FE2BC897C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FB4F28-66DF-4E44-862D-D3A0F09E7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ACDEAD-06D3-4B14-8136-421E6BFE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4E2AA6-F169-469E-86E1-C42DE8F9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DB5BB8-9071-4688-887D-7678517CB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2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698B96-3919-4B42-9AF7-39DD45B0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76646D-D190-4EBE-8525-E217B3768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95054A-37BB-488B-9BA7-6C006FC4C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A0BD3F3-6A6E-457A-8D72-CDEF57C34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7E72BF-70CA-4FE9-8F2A-8389DFAD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C39E4B-3703-46D2-BA5B-BC8EE62E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63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140952-6964-4510-B86E-1D77F0208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0DEB7A-8A21-489E-864E-F6B75F662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BD3494-C540-47D1-A951-DDF9A5657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E445D3-682E-4B74-9E08-A49369DF9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9CB480A-AA6E-4E57-AF0E-849141391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56EB7E0-FD50-4479-8238-73F931CA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2C28C7F-5AB4-4A5C-BBF0-7694ED19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6BBCE20-003B-403C-A3E9-659BD075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09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318B0-8885-4164-AAA7-C93626671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2DB10D-E5E8-492C-A909-694757D0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02F8C0D-412B-4D28-9A8B-4C54CBFBF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76FCBE2-9620-4555-B68F-5FE945A2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75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5CCFE15-9A2D-4C73-9B00-9331ADFC1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5695C0-1F09-441A-9004-FC5B0A529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5F84D71-1422-4060-88A0-BE33C8C2F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980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A36-1F0F-46FA-A0A5-60B100DB7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126F93-F8CA-41E1-B3C8-8A7A879A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8425FCB-324D-4B96-94EF-4CCDAEF39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5EE9D4-89C1-4E3C-9F85-8AB6FD6F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1F49EE-5252-4795-85AA-FD5052B4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19F8C6-2E2A-48CE-B08A-2128C2224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441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511AF6-6EB4-4946-BAB2-2361B91E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4C2E7D-6D08-44E7-99A9-35D305857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D4211F7-1837-41F8-B4E6-3A07637BD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46F958-0D4E-4ACE-AD91-F73B5E267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E7C8704-47A3-4AC8-95DE-A959DD17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897AAC-FD47-401D-A0DA-51D081D5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30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B9CA980-1004-4D7C-84CA-9560238E7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5616B3-FAAB-4002-9B73-03FF66240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90D341-9ADB-4622-A0FC-ED34FCD1F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30959-E4D3-4F2B-AE6E-D0BA2E9A9BC5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E5F406-A5E1-4851-BC8A-D153356A4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AE936A-C1DA-4C67-BF72-677810448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91F72-09B2-4780-BA3D-1BE52B2F9D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90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armaseuttinen tutkimuslaboratorio">
            <a:extLst>
              <a:ext uri="{FF2B5EF4-FFF2-40B4-BE49-F238E27FC236}">
                <a16:creationId xmlns:a16="http://schemas.microsoft.com/office/drawing/2014/main" id="{912060BF-0A6C-4752-B445-F12625081A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326" b="17674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6EBDF4-ECA2-478E-A45E-476F6A286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 sz="5200">
                <a:solidFill>
                  <a:srgbClr val="FFFFFF"/>
                </a:solidFill>
              </a:rPr>
              <a:t>Lääkitys ruuansulatuskanavan ohi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6E53A6-619A-4E81-96F5-BF3FDF85E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195466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3076DC-AE33-473E-BDDB-34150DE61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Lääkelaastarien laittamisesta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594BD8-7327-4652-AFE2-1548C7890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Kiinnitys puhtaalle iholle, mieluusti karvaton paikka</a:t>
            </a:r>
          </a:p>
          <a:p>
            <a:r>
              <a:rPr lang="fi-FI" dirty="0"/>
              <a:t>Parhaita paikkoja ne, joihin tulee vähiten ihon venytystä</a:t>
            </a:r>
          </a:p>
          <a:p>
            <a:r>
              <a:rPr lang="fi-FI" dirty="0"/>
              <a:t>Vaihda laastarin kiinnityspaikkaa </a:t>
            </a:r>
          </a:p>
          <a:p>
            <a:r>
              <a:rPr lang="fi-FI" dirty="0"/>
              <a:t>Merkitse laastariin laittamisen päivämäärä ja kellonaika (laastari ei saa rikkoontua kynästä)</a:t>
            </a:r>
          </a:p>
        </p:txBody>
      </p:sp>
    </p:spTree>
    <p:extLst>
      <p:ext uri="{BB962C8B-B14F-4D97-AF65-F5344CB8AC3E}">
        <p14:creationId xmlns:p14="http://schemas.microsoft.com/office/powerpoint/2010/main" val="1571349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C9E890-BD6F-4C9F-A6A7-6E5C231C2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emättimeen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6F0186-CD81-47B8-B8F7-38858255E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Emätinpuikko, -tabletti, -vaahto ja –voide</a:t>
            </a:r>
          </a:p>
          <a:p>
            <a:r>
              <a:rPr lang="fi-FI" dirty="0"/>
              <a:t>Vaikuttavat paikallisesti tai verenkierron välityksellä</a:t>
            </a:r>
          </a:p>
          <a:p>
            <a:r>
              <a:rPr lang="fi-FI" dirty="0"/>
              <a:t>Asetetaan työntämällä emättimeen ylös ja taakse päin noin etusormen syvyyteen</a:t>
            </a:r>
          </a:p>
          <a:p>
            <a:r>
              <a:rPr lang="fi-FI" dirty="0"/>
              <a:t>Joskus saattaa olla asettimella asetettava </a:t>
            </a:r>
          </a:p>
          <a:p>
            <a:r>
              <a:rPr lang="fi-FI" dirty="0"/>
              <a:t>Lääkkeen antamisen jälkeen hyvä olla hetki paikoillaan, niin lääke ehtii sulaa ja imeytyä eikä heti lurahda ulos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030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81DF93-869F-4747-912E-EFDA7682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Lääkitys ruuansulatuskanavan ohi eli </a:t>
            </a:r>
            <a:r>
              <a:rPr lang="fi-FI" dirty="0" err="1"/>
              <a:t>parenteraalisesti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3287D5-DA01-478F-8C3D-DBECEDFF9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i-FI" dirty="0"/>
              <a:t>Luonnollista reittiä annettavat </a:t>
            </a:r>
            <a:r>
              <a:rPr lang="fi-FI" dirty="0" err="1"/>
              <a:t>parenteraaliset</a:t>
            </a:r>
            <a:r>
              <a:rPr lang="fi-FI" dirty="0"/>
              <a:t> lääkkeet:</a:t>
            </a:r>
          </a:p>
          <a:p>
            <a:pPr lvl="1"/>
            <a:r>
              <a:rPr lang="fi-FI" dirty="0"/>
              <a:t>Keuhkoihin</a:t>
            </a:r>
          </a:p>
          <a:p>
            <a:pPr lvl="1"/>
            <a:r>
              <a:rPr lang="fi-FI" dirty="0"/>
              <a:t>Nenään</a:t>
            </a:r>
          </a:p>
          <a:p>
            <a:pPr lvl="1"/>
            <a:r>
              <a:rPr lang="fi-FI" dirty="0"/>
              <a:t>Iholle</a:t>
            </a:r>
          </a:p>
          <a:p>
            <a:pPr lvl="1"/>
            <a:r>
              <a:rPr lang="fi-FI" dirty="0"/>
              <a:t>Silmään</a:t>
            </a:r>
          </a:p>
          <a:p>
            <a:pPr lvl="1"/>
            <a:r>
              <a:rPr lang="fi-FI" dirty="0"/>
              <a:t>Korvaan</a:t>
            </a:r>
          </a:p>
          <a:p>
            <a:pPr lvl="1"/>
            <a:r>
              <a:rPr lang="fi-FI" dirty="0"/>
              <a:t>Emättimeen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293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08C95A-CC5B-48E5-9333-8C53B1935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keuhkoihin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549069-6165-4A9D-B3FF-3B1AC1596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Inhaloitavat eli hengitettävät lääkkeet</a:t>
            </a:r>
          </a:p>
          <a:p>
            <a:r>
              <a:rPr lang="fi-FI" dirty="0"/>
              <a:t>Lääke pyritään saamaan keuhkoputkien limakalvoille</a:t>
            </a:r>
          </a:p>
          <a:p>
            <a:r>
              <a:rPr lang="fi-FI" dirty="0"/>
              <a:t>Hengitettäviä lääkemuotoja ovat inhalaatiosumutteet, -jauheet, -sumutinnesteet, -kaasut</a:t>
            </a:r>
          </a:p>
          <a:p>
            <a:r>
              <a:rPr lang="fi-FI" dirty="0"/>
              <a:t>Tavallisimpia astmalääkkeet</a:t>
            </a:r>
          </a:p>
        </p:txBody>
      </p:sp>
    </p:spTree>
    <p:extLst>
      <p:ext uri="{BB962C8B-B14F-4D97-AF65-F5344CB8AC3E}">
        <p14:creationId xmlns:p14="http://schemas.microsoft.com/office/powerpoint/2010/main" val="211600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99D719-FB12-430B-BA4A-75F6143EF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nenään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60709-4063-47B6-B09C-246CEF9EF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Nenätipat, nenäsumutteet ja nenävoiteet</a:t>
            </a:r>
          </a:p>
          <a:p>
            <a:r>
              <a:rPr lang="fi-FI" dirty="0"/>
              <a:t>Nenätippoja annettaessa kannattaa laittaa potilas makuulle, pään taivutus taakse päin, 5 min tässä asennossa lääkkeen laittamisen jälkeen</a:t>
            </a:r>
          </a:p>
          <a:p>
            <a:r>
              <a:rPr lang="fi-FI" dirty="0"/>
              <a:t>Nenäsumutteen annossa pää pystyasennossa, pään taivutus hiukan taakse, uloshengitys suun kautta lääkkeen annon jälkeen</a:t>
            </a:r>
          </a:p>
          <a:p>
            <a:r>
              <a:rPr lang="fi-FI" dirty="0"/>
              <a:t>aseptiikka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391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5B47BA-2FD8-4CA0-833D-A1AA6C3E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silmään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B24C0-0D50-4FE8-8328-0C57A6E3C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Silmätipat, -voiteet, -vedet ja -lamellit</a:t>
            </a:r>
          </a:p>
          <a:p>
            <a:r>
              <a:rPr lang="fi-FI" dirty="0"/>
              <a:t>Esim. glaukooman hoito, tulehdukset</a:t>
            </a:r>
          </a:p>
          <a:p>
            <a:r>
              <a:rPr lang="fi-FI" dirty="0"/>
              <a:t>Silmävoide annostellaan silmän alaluomen keskelle keskikolmannekseen, laiton jälkeen silmä kiinni useamman minuutin</a:t>
            </a:r>
          </a:p>
          <a:p>
            <a:r>
              <a:rPr lang="fi-FI" dirty="0"/>
              <a:t>Silmätipoista vain n 5 % imeytyy</a:t>
            </a:r>
          </a:p>
          <a:p>
            <a:pPr lvl="1"/>
            <a:r>
              <a:rPr lang="fi-FI" dirty="0"/>
              <a:t>Antojärjestys: </a:t>
            </a:r>
          </a:p>
          <a:p>
            <a:pPr lvl="1"/>
            <a:r>
              <a:rPr lang="fi-FI" dirty="0"/>
              <a:t>ärsyttävät lääkkeet vikana </a:t>
            </a:r>
          </a:p>
          <a:p>
            <a:pPr lvl="1"/>
            <a:r>
              <a:rPr lang="fi-FI" dirty="0"/>
              <a:t>ensin imeytyvät ja sitten paikallisesti vaikuttavat</a:t>
            </a:r>
          </a:p>
          <a:p>
            <a:pPr lvl="1"/>
            <a:r>
              <a:rPr lang="fi-FI" dirty="0"/>
              <a:t>ensin vetinen ja sitten rasvainen</a:t>
            </a:r>
          </a:p>
          <a:p>
            <a:pPr lvl="1"/>
            <a:r>
              <a:rPr lang="fi-FI" dirty="0"/>
              <a:t>Verisuonia supistavat ja kyyneleritystä lisäävät vikana</a:t>
            </a:r>
          </a:p>
          <a:p>
            <a:pPr lvl="1"/>
            <a:r>
              <a:rPr lang="fi-FI" dirty="0"/>
              <a:t>Voiteet ja hidasliukoiset valmisteet aina vikana</a:t>
            </a:r>
          </a:p>
          <a:p>
            <a:r>
              <a:rPr lang="fi-FI" dirty="0"/>
              <a:t>Silmätippojen kerta-annospakkauksille saatavana tiputusapulaite</a:t>
            </a:r>
          </a:p>
        </p:txBody>
      </p:sp>
    </p:spTree>
    <p:extLst>
      <p:ext uri="{BB962C8B-B14F-4D97-AF65-F5344CB8AC3E}">
        <p14:creationId xmlns:p14="http://schemas.microsoft.com/office/powerpoint/2010/main" val="418536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D68368-8C09-4D39-A7F9-A1A7A4268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Silmätipan antaminen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2936AB-5699-4592-9AA2-2BE5BA62B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Aseptiikka</a:t>
            </a:r>
          </a:p>
          <a:p>
            <a:r>
              <a:rPr lang="fi-FI" dirty="0"/>
              <a:t>Pullon kärjellä ei saa osua potilaaseen</a:t>
            </a:r>
          </a:p>
          <a:p>
            <a:r>
              <a:rPr lang="fi-FI" dirty="0"/>
              <a:t>Lämmitä käsien välissä hetki pulloa</a:t>
            </a:r>
          </a:p>
          <a:p>
            <a:r>
              <a:rPr lang="fi-FI" dirty="0"/>
              <a:t>1 tippa alaluomen alle taskuun</a:t>
            </a:r>
          </a:p>
          <a:p>
            <a:r>
              <a:rPr lang="fi-FI" dirty="0"/>
              <a:t>Silmä kiinni ja paina puhtaalla liinalla/ taitoksella silmän sisänurkkaa kevyesti noin 30 </a:t>
            </a:r>
            <a:r>
              <a:rPr lang="fi-FI" dirty="0" err="1"/>
              <a:t>sek</a:t>
            </a:r>
            <a:endParaRPr lang="fi-FI" dirty="0"/>
          </a:p>
          <a:p>
            <a:r>
              <a:rPr lang="fi-FI" dirty="0"/>
              <a:t>Eri silmätippojen tiputtamisen välillä pitää olla 5-15min</a:t>
            </a:r>
          </a:p>
          <a:p>
            <a:r>
              <a:rPr lang="fi-FI" dirty="0"/>
              <a:t>kirjaaminen</a:t>
            </a:r>
          </a:p>
        </p:txBody>
      </p:sp>
    </p:spTree>
    <p:extLst>
      <p:ext uri="{BB962C8B-B14F-4D97-AF65-F5344CB8AC3E}">
        <p14:creationId xmlns:p14="http://schemas.microsoft.com/office/powerpoint/2010/main" val="156403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7DE7F1-0CC7-4DA5-BED4-C7968245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korvaan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B9E06B-ED8E-4771-AB13-4739A85B3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Korvatipat, -voiteet, -huuhteet</a:t>
            </a:r>
          </a:p>
          <a:p>
            <a:r>
              <a:rPr lang="fi-FI" dirty="0"/>
              <a:t>Yleensä korvatulehduksessa</a:t>
            </a:r>
          </a:p>
          <a:p>
            <a:r>
              <a:rPr lang="fi-FI" dirty="0"/>
              <a:t>Jos ei voida annostella voidetta suoraan pakkauksesta, voidaan käyttää korvatamponia</a:t>
            </a:r>
          </a:p>
          <a:p>
            <a:r>
              <a:rPr lang="fi-FI" dirty="0"/>
              <a:t>Hoidon aikana korvat eivät saisi kastua</a:t>
            </a:r>
          </a:p>
          <a:p>
            <a:r>
              <a:rPr lang="fi-FI" dirty="0"/>
              <a:t>Korvien olisi hyvä olla puhtaat</a:t>
            </a:r>
          </a:p>
          <a:p>
            <a:r>
              <a:rPr lang="fi-FI" dirty="0"/>
              <a:t>Kylmänä ei kannata antaa lääkettä korvaan, koska se huimaa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535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31CCE7-91BF-415B-B099-EAF2F6936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anto korvaan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359318-28D2-486E-B0CD-0B05C6FC5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Aseptinen työskentely</a:t>
            </a:r>
          </a:p>
          <a:p>
            <a:r>
              <a:rPr lang="fi-FI" dirty="0"/>
              <a:t>Lääkettä annosteltaessa potilas kylkiasentoon</a:t>
            </a:r>
          </a:p>
          <a:p>
            <a:r>
              <a:rPr lang="fi-FI" dirty="0"/>
              <a:t>venytä korvalehteä kevyesti (alle 3v alas ja taakse, yli 3v ylös ja taakse),</a:t>
            </a:r>
          </a:p>
          <a:p>
            <a:r>
              <a:rPr lang="fi-FI" dirty="0"/>
              <a:t>tiputa lääke korvaan (pullo ei saa osua potilaaseen)</a:t>
            </a:r>
          </a:p>
          <a:p>
            <a:r>
              <a:rPr lang="fi-FI" dirty="0"/>
              <a:t>liikuttele korvalehteä</a:t>
            </a:r>
          </a:p>
          <a:p>
            <a:r>
              <a:rPr lang="fi-FI" dirty="0"/>
              <a:t>makuulla vähintään 5 min lääkkeen antamisen jälkeen, voi laittaa vaikka pumpulia korvaan hetkeksi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8491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370ADA-B167-490D-8759-44136EDE5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iholle tai ihon kautta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D78C10-97E7-4D09-9A97-7AC88C092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Dermaalisesti</a:t>
            </a:r>
            <a:r>
              <a:rPr lang="fi-FI" dirty="0"/>
              <a:t> eli iholle</a:t>
            </a:r>
          </a:p>
          <a:p>
            <a:r>
              <a:rPr lang="fi-FI" dirty="0"/>
              <a:t>Voiteet, linimentit, geelit, pastat, siteet, liuokset, shampoot, vaahdot, puuterit</a:t>
            </a:r>
          </a:p>
          <a:p>
            <a:r>
              <a:rPr lang="fi-FI" dirty="0"/>
              <a:t>Käytä hanskoja</a:t>
            </a:r>
          </a:p>
          <a:p>
            <a:endParaRPr lang="fi-FI" dirty="0"/>
          </a:p>
          <a:p>
            <a:r>
              <a:rPr lang="fi-FI" dirty="0" err="1"/>
              <a:t>Transdermaalisesti</a:t>
            </a:r>
            <a:r>
              <a:rPr lang="fi-FI" dirty="0"/>
              <a:t> eli ihon kautta</a:t>
            </a:r>
          </a:p>
          <a:p>
            <a:r>
              <a:rPr lang="fi-FI" dirty="0"/>
              <a:t>Lääkeaine kulkeutuu ihon kautta verenkiertoon</a:t>
            </a:r>
          </a:p>
          <a:p>
            <a:r>
              <a:rPr lang="fi-FI" dirty="0"/>
              <a:t>Lääkelaastarit ja -geelit</a:t>
            </a:r>
          </a:p>
        </p:txBody>
      </p:sp>
    </p:spTree>
    <p:extLst>
      <p:ext uri="{BB962C8B-B14F-4D97-AF65-F5344CB8AC3E}">
        <p14:creationId xmlns:p14="http://schemas.microsoft.com/office/powerpoint/2010/main" val="104190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419</Words>
  <Application>Microsoft Office PowerPoint</Application>
  <PresentationFormat>Laajakuva</PresentationFormat>
  <Paragraphs>73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Lääkitys ruuansulatuskanavan ohi</vt:lpstr>
      <vt:lpstr>Lääkitys ruuansulatuskanavan ohi eli parenteraalisesti</vt:lpstr>
      <vt:lpstr>Lääkitys keuhkoihin</vt:lpstr>
      <vt:lpstr>Lääkitys nenään</vt:lpstr>
      <vt:lpstr>Lääkitys silmään</vt:lpstr>
      <vt:lpstr>Silmätipan antaminen</vt:lpstr>
      <vt:lpstr>Lääkitys korvaan</vt:lpstr>
      <vt:lpstr>Lääkkeen anto korvaan</vt:lpstr>
      <vt:lpstr>Lääkitys iholle tai ihon kautta</vt:lpstr>
      <vt:lpstr>Lääkelaastarien laittamisesta</vt:lpstr>
      <vt:lpstr>Lääkitys emättimeen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Lääkitys ruuansulatuskanavan ohi</dc:title>
  <dc:creator>Lindström Riina</dc:creator>
  <cp:lastModifiedBy>Lindström Riina</cp:lastModifiedBy>
  <cp:revision>1</cp:revision>
  <dcterms:created xsi:type="dcterms:W3CDTF">2021-02-16T09:27:45Z</dcterms:created>
  <dcterms:modified xsi:type="dcterms:W3CDTF">2021-02-16T11:30:59Z</dcterms:modified>
</cp:coreProperties>
</file>