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8"/>
  </p:notesMasterIdLst>
  <p:sldIdLst>
    <p:sldId id="256" r:id="rId3"/>
    <p:sldId id="257" r:id="rId4"/>
    <p:sldId id="258" r:id="rId5"/>
    <p:sldId id="260" r:id="rId6"/>
    <p:sldId id="259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6"/>
    <p:restoredTop sz="94648"/>
  </p:normalViewPr>
  <p:slideViewPr>
    <p:cSldViewPr snapToGrid="0">
      <p:cViewPr varScale="1">
        <p:scale>
          <a:sx n="156" d="100"/>
          <a:sy n="156" d="100"/>
        </p:scale>
        <p:origin x="208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2910872eb4_0_8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g12910872eb4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017" y="1143000"/>
            <a:ext cx="6012000" cy="3085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2910872eb4_0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12910872eb4_0_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2910872eb4_0_1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12910872eb4_0_1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2910872eb4_0_1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12910872eb4_0_1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525768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2910872eb4_0_1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12910872eb4_0_1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sz="2500" b="1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>
            <a:spLocks noGrp="1"/>
          </p:cNvSpPr>
          <p:nvPr>
            <p:ph type="body" idx="1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>
            <a:spLocks noGrp="1"/>
          </p:cNvSpPr>
          <p:nvPr>
            <p:ph type="pic" idx="2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>
            <a:spLocks noGrp="1"/>
          </p:cNvSpPr>
          <p:nvPr>
            <p:ph type="body" idx="3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>
            <a:spLocks noGrp="1"/>
          </p:cNvSpPr>
          <p:nvPr>
            <p:ph type="pic" idx="4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>
            <a:spLocks noGrp="1"/>
          </p:cNvSpPr>
          <p:nvPr>
            <p:ph type="body" idx="5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>
            <a:spLocks noGrp="1"/>
          </p:cNvSpPr>
          <p:nvPr>
            <p:ph type="pic" idx="6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10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>
            <a:spLocks noGrp="1"/>
          </p:cNvSpPr>
          <p:nvPr>
            <p:ph type="pic" idx="2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10</a:t>
            </a:r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10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2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sldNum" idx="12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10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>
            <a:spLocks noGrp="1"/>
          </p:cNvSpPr>
          <p:nvPr>
            <p:ph type="pic" idx="2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9"/>
          <p:cNvSpPr txBox="1">
            <a:spLocks noGrp="1"/>
          </p:cNvSpPr>
          <p:nvPr>
            <p:ph type="body" idx="1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sldNum" idx="12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10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0"/>
          <p:cNvSpPr txBox="1">
            <a:spLocks noGrp="1"/>
          </p:cNvSpPr>
          <p:nvPr>
            <p:ph type="body" idx="1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20"/>
          <p:cNvSpPr>
            <a:spLocks noGrp="1"/>
          </p:cNvSpPr>
          <p:nvPr>
            <p:ph type="pic" idx="2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3" name="Google Shape;103;p20"/>
          <p:cNvSpPr txBox="1">
            <a:spLocks noGrp="1"/>
          </p:cNvSpPr>
          <p:nvPr>
            <p:ph type="body" idx="3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20"/>
          <p:cNvSpPr>
            <a:spLocks noGrp="1"/>
          </p:cNvSpPr>
          <p:nvPr>
            <p:ph type="pic" idx="4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5" name="Google Shape;105;p20"/>
          <p:cNvSpPr txBox="1">
            <a:spLocks noGrp="1"/>
          </p:cNvSpPr>
          <p:nvPr>
            <p:ph type="body" idx="5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20"/>
          <p:cNvSpPr>
            <a:spLocks noGrp="1"/>
          </p:cNvSpPr>
          <p:nvPr>
            <p:ph type="pic" idx="6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7" name="Google Shape;107;p20"/>
          <p:cNvSpPr txBox="1">
            <a:spLocks noGrp="1"/>
          </p:cNvSpPr>
          <p:nvPr>
            <p:ph type="body" idx="7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20"/>
          <p:cNvSpPr>
            <a:spLocks noGrp="1"/>
          </p:cNvSpPr>
          <p:nvPr>
            <p:ph type="pic" idx="8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Google Shape;109;p20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0" name="Google Shape;110;p20"/>
          <p:cNvSpPr txBox="1">
            <a:spLocks noGrp="1"/>
          </p:cNvSpPr>
          <p:nvPr>
            <p:ph type="ftr" idx="11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10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1"/>
          <p:cNvSpPr txBox="1">
            <a:spLocks noGrp="1"/>
          </p:cNvSpPr>
          <p:nvPr>
            <p:ph type="body" idx="1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p21"/>
          <p:cNvSpPr txBox="1">
            <a:spLocks noGrp="1"/>
          </p:cNvSpPr>
          <p:nvPr>
            <p:ph type="body" idx="2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3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p21"/>
          <p:cNvSpPr txBox="1">
            <a:spLocks noGrp="1"/>
          </p:cNvSpPr>
          <p:nvPr>
            <p:ph type="body" idx="4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cxnSp>
        <p:nvCxnSpPr>
          <p:cNvPr id="118" name="Google Shape;118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9" name="Google Shape;119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0" name="Google Shape;120;p21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1" name="Google Shape;121;p21"/>
          <p:cNvSpPr txBox="1">
            <a:spLocks noGrp="1"/>
          </p:cNvSpPr>
          <p:nvPr>
            <p:ph type="ftr" idx="11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10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GB"/>
              <a:t>Forum Historia 5, luku 10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/>
              <a:t>10. Ruotsista luodaan suurvalta</a:t>
            </a:r>
            <a:br>
              <a:rPr lang="fi"/>
            </a:br>
            <a:br>
              <a:rPr lang="fi"/>
            </a:br>
            <a:r>
              <a:rPr lang="fi"/>
              <a:t>Tietoisku: Ruotsin heikkoudet ja vahvuudet 1600-luvulla</a:t>
            </a:r>
            <a:endParaRPr/>
          </a:p>
        </p:txBody>
      </p:sp>
      <p:sp>
        <p:nvSpPr>
          <p:cNvPr id="127" name="Google Shape;127;p22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5</a:t>
            </a:r>
            <a:endParaRPr/>
          </a:p>
        </p:txBody>
      </p:sp>
      <p:sp>
        <p:nvSpPr>
          <p:cNvPr id="128" name="Google Shape;128;p22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Heikkoudet</a:t>
            </a:r>
            <a:endParaRPr/>
          </a:p>
        </p:txBody>
      </p:sp>
      <p:sp>
        <p:nvSpPr>
          <p:cNvPr id="134" name="Google Shape;134;p23"/>
          <p:cNvSpPr txBox="1">
            <a:spLocks noGrp="1"/>
          </p:cNvSpPr>
          <p:nvPr>
            <p:ph type="body" idx="1"/>
          </p:nvPr>
        </p:nvSpPr>
        <p:spPr>
          <a:xfrm>
            <a:off x="628650" y="1268044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25450" lvl="0" indent="-342900" algn="l" rtl="0">
              <a:spcBef>
                <a:spcPts val="80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pinta-ala suuri, mutta väestömäärä pieni</a:t>
            </a:r>
            <a:endParaRPr dirty="0"/>
          </a:p>
          <a:p>
            <a:pPr lvl="1">
              <a:spcBef>
                <a:spcPts val="0"/>
              </a:spcBef>
            </a:pPr>
            <a:r>
              <a:rPr lang="fi" dirty="0"/>
              <a:t>kylmä ilmasto, nälänhädät</a:t>
            </a:r>
            <a:endParaRPr dirty="0"/>
          </a:p>
          <a:p>
            <a:pPr lvl="1">
              <a:spcBef>
                <a:spcPts val="0"/>
              </a:spcBef>
            </a:pPr>
            <a:r>
              <a:rPr lang="fi" dirty="0"/>
              <a:t>varautuminen kriiseihin heikkoa</a:t>
            </a:r>
            <a:endParaRPr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yhteydet (esim. tiet) valtakunnan sisällä huonot, kuninkaan valta ei ulottunut maan joka kolkkaan</a:t>
            </a:r>
            <a:endParaRPr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1500-luvun lopulla maata olivat heikentäneet myös:</a:t>
            </a:r>
            <a:endParaRPr dirty="0"/>
          </a:p>
          <a:p>
            <a:pPr lvl="1">
              <a:spcBef>
                <a:spcPts val="0"/>
              </a:spcBef>
            </a:pPr>
            <a:r>
              <a:rPr lang="fi" dirty="0"/>
              <a:t>25-vuotinen sota Venäjää vastaan (“pitkäviha”) </a:t>
            </a:r>
            <a:endParaRPr dirty="0"/>
          </a:p>
          <a:p>
            <a:pPr lvl="1">
              <a:spcBef>
                <a:spcPts val="0"/>
              </a:spcBef>
            </a:pPr>
            <a:r>
              <a:rPr lang="fi" dirty="0"/>
              <a:t>Kustaa Vaasan perillisten valtakamppailu </a:t>
            </a: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880A3CE-8A8F-7748-D845-868FED43E01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Vahvuudet</a:t>
            </a:r>
            <a:endParaRPr/>
          </a:p>
        </p:txBody>
      </p:sp>
      <p:sp>
        <p:nvSpPr>
          <p:cNvPr id="140" name="Google Shape;140;p24"/>
          <p:cNvSpPr txBox="1">
            <a:spLocks noGrp="1"/>
          </p:cNvSpPr>
          <p:nvPr>
            <p:ph type="body" idx="1"/>
          </p:nvPr>
        </p:nvSpPr>
        <p:spPr>
          <a:xfrm>
            <a:off x="628650" y="1268044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 fontScale="77500" lnSpcReduction="10000"/>
          </a:bodyPr>
          <a:lstStyle/>
          <a:p>
            <a:pPr marL="572612" lvl="0" indent="-457200" algn="l" rtl="0">
              <a:spcBef>
                <a:spcPts val="8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3000" dirty="0"/>
              <a:t>hallintoa ja oikeuslaitosta uudistettiin Kustaa II Aadolfin johdolla</a:t>
            </a:r>
            <a:endParaRPr sz="3000" dirty="0"/>
          </a:p>
          <a:p>
            <a:pPr marL="572612" lvl="0" indent="-457200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3000" dirty="0"/>
              <a:t>armeijan perustana uskollinen ja edullinen talonpoikainen nostoväki</a:t>
            </a:r>
            <a:endParaRPr sz="3000" dirty="0"/>
          </a:p>
          <a:p>
            <a:pPr marL="572612" lvl="0" indent="-457200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3000" dirty="0"/>
              <a:t>armeija uudistettiin 1600-luvun alussa:</a:t>
            </a:r>
            <a:endParaRPr sz="3000" dirty="0"/>
          </a:p>
          <a:p>
            <a:pPr marL="1044575" lvl="1" indent="-457200">
              <a:spcBef>
                <a:spcPts val="0"/>
              </a:spcBef>
              <a:buSzPct val="100000"/>
            </a:pPr>
            <a:r>
              <a:rPr lang="fi" sz="2600" dirty="0"/>
              <a:t>taktiikasta liikkuvampaa ja ketterämpää</a:t>
            </a:r>
            <a:endParaRPr sz="2600" dirty="0"/>
          </a:p>
          <a:p>
            <a:pPr marL="1044575" lvl="1" indent="-457200">
              <a:spcBef>
                <a:spcPts val="0"/>
              </a:spcBef>
              <a:buSzPct val="100000"/>
            </a:pPr>
            <a:r>
              <a:rPr lang="fi" sz="2600" dirty="0"/>
              <a:t>parempi tulivoima uusien aseiden ansiosta</a:t>
            </a:r>
            <a:endParaRPr sz="2600" dirty="0"/>
          </a:p>
          <a:p>
            <a:pPr marL="1044575" lvl="1" indent="-457200">
              <a:spcBef>
                <a:spcPts val="0"/>
              </a:spcBef>
              <a:buSzPct val="100000"/>
            </a:pPr>
            <a:r>
              <a:rPr lang="fi" sz="2600" dirty="0"/>
              <a:t>saumattomasti yhteen toimivat eri aselajit</a:t>
            </a:r>
            <a:endParaRPr sz="2600" dirty="0"/>
          </a:p>
          <a:p>
            <a:pPr marL="1044575" lvl="1" indent="-457200">
              <a:spcBef>
                <a:spcPts val="0"/>
              </a:spcBef>
              <a:buSzPct val="100000"/>
            </a:pPr>
            <a:r>
              <a:rPr lang="fi" sz="2600" dirty="0"/>
              <a:t>nopea ja liikkuva tykistö</a:t>
            </a:r>
            <a:endParaRPr sz="2600" dirty="0"/>
          </a:p>
          <a:p>
            <a:pPr marL="1044575" lvl="1" indent="-457200">
              <a:spcBef>
                <a:spcPts val="0"/>
              </a:spcBef>
              <a:buSzPct val="100000"/>
            </a:pPr>
            <a:r>
              <a:rPr lang="fi" sz="2600" dirty="0"/>
              <a:t>sodankäynti ammattimaisemmaksi kun aatelisupseereille sotilasurasta tuli ammatti</a:t>
            </a:r>
            <a:endParaRPr sz="1100" dirty="0">
              <a:solidFill>
                <a:srgbClr val="000000"/>
              </a:solidFill>
            </a:endParaRPr>
          </a:p>
          <a:p>
            <a:pPr marL="342900" lvl="0" indent="-342900" algn="l" rtl="0"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6FCB042-DEA6-94C4-7DC8-C0FED74E391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Vahvuudet</a:t>
            </a:r>
            <a:endParaRPr/>
          </a:p>
        </p:txBody>
      </p:sp>
      <p:sp>
        <p:nvSpPr>
          <p:cNvPr id="140" name="Google Shape;140;p24"/>
          <p:cNvSpPr txBox="1">
            <a:spLocks noGrp="1"/>
          </p:cNvSpPr>
          <p:nvPr>
            <p:ph type="body" idx="1"/>
          </p:nvPr>
        </p:nvSpPr>
        <p:spPr>
          <a:xfrm>
            <a:off x="628650" y="1268044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 fontScale="77500" lnSpcReduction="10000"/>
          </a:bodyPr>
          <a:lstStyle/>
          <a:p>
            <a:pPr marL="572612" lvl="0" indent="-457200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3000" dirty="0"/>
              <a:t>sotaa käytiin 1600-luvulla kaukana Ruotsin omalta maaperältä</a:t>
            </a:r>
            <a:endParaRPr sz="3000" dirty="0"/>
          </a:p>
          <a:p>
            <a:pPr marL="930275" lvl="1" indent="-342900">
              <a:spcBef>
                <a:spcPts val="0"/>
              </a:spcBef>
              <a:buSzPct val="100000"/>
            </a:pPr>
            <a:r>
              <a:rPr lang="fi" sz="2600" dirty="0"/>
              <a:t>omat alueet ja ihmiset pysyivät turvassa</a:t>
            </a:r>
            <a:endParaRPr sz="2600" dirty="0"/>
          </a:p>
          <a:p>
            <a:pPr marL="930275" lvl="1" indent="-342900">
              <a:spcBef>
                <a:spcPts val="0"/>
              </a:spcBef>
              <a:buSzPct val="100000"/>
            </a:pPr>
            <a:r>
              <a:rPr lang="fi" sz="2600" dirty="0"/>
              <a:t>Ruotsi rahoitti sotaana keräämällä valloitetuilta alueilta tulleja ja pakkoveroja</a:t>
            </a:r>
            <a:endParaRPr sz="2600" dirty="0"/>
          </a:p>
          <a:p>
            <a:pPr marL="171450" lvl="0" indent="-17145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sz="1100" dirty="0">
              <a:solidFill>
                <a:srgbClr val="000000"/>
              </a:solidFill>
            </a:endParaRPr>
          </a:p>
          <a:p>
            <a:pPr marL="342900" lvl="0" indent="-342900" algn="l" rtl="0"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5FAF54B-762E-BAAA-A3C3-F9467FD3569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10</a:t>
            </a:r>
          </a:p>
        </p:txBody>
      </p:sp>
    </p:spTree>
    <p:extLst>
      <p:ext uri="{BB962C8B-B14F-4D97-AF65-F5344CB8AC3E}">
        <p14:creationId xmlns:p14="http://schemas.microsoft.com/office/powerpoint/2010/main" val="1783184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Muita tekijöitä, jotka mahdollistivat nousun suurvallaksi</a:t>
            </a:r>
            <a:endParaRPr/>
          </a:p>
        </p:txBody>
      </p:sp>
      <p:sp>
        <p:nvSpPr>
          <p:cNvPr id="146" name="Google Shape;146;p25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 lnSpcReduction="20000"/>
          </a:bodyPr>
          <a:lstStyle/>
          <a:p>
            <a:pPr marL="425450" lvl="0" indent="-342900" algn="l" rtl="0">
              <a:spcBef>
                <a:spcPts val="80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dirty="0"/>
              <a:t>Naapureiden heikkous:</a:t>
            </a:r>
            <a:endParaRPr dirty="0"/>
          </a:p>
          <a:p>
            <a:pPr lvl="1">
              <a:spcBef>
                <a:spcPts val="0"/>
              </a:spcBef>
            </a:pPr>
            <a:r>
              <a:rPr lang="fi" dirty="0"/>
              <a:t>Tanska heikkeni, kun se sekaantui Saksan alueen asioihin 1620-luvulla</a:t>
            </a:r>
            <a:endParaRPr dirty="0"/>
          </a:p>
          <a:p>
            <a:pPr lvl="1">
              <a:spcBef>
                <a:spcPts val="0"/>
              </a:spcBef>
            </a:pPr>
            <a:r>
              <a:rPr lang="fi" dirty="0"/>
              <a:t>Puola sisäisesti heikko vaalikuninkuuden vuoksi</a:t>
            </a:r>
            <a:endParaRPr dirty="0"/>
          </a:p>
          <a:p>
            <a:pPr lvl="1">
              <a:spcBef>
                <a:spcPts val="0"/>
              </a:spcBef>
            </a:pPr>
            <a:r>
              <a:rPr lang="fi" dirty="0"/>
              <a:t>Venäjä sekasorrossa Täyssinän rauhan 1595 jälkeen kun maata hallinnut suku sammui</a:t>
            </a:r>
            <a:endParaRPr dirty="0"/>
          </a:p>
          <a:p>
            <a:pPr lvl="2">
              <a:spcBef>
                <a:spcPts val="0"/>
              </a:spcBef>
            </a:pPr>
            <a:r>
              <a:rPr lang="fi" sz="2000" dirty="0"/>
              <a:t>Ruotsi sekaantui Venäjän hallitsijakiistaan</a:t>
            </a:r>
            <a:endParaRPr sz="2000" dirty="0"/>
          </a:p>
          <a:p>
            <a:pPr lvl="2">
              <a:spcBef>
                <a:spcPts val="0"/>
              </a:spcBef>
            </a:pPr>
            <a:r>
              <a:rPr lang="fi" sz="2000" dirty="0"/>
              <a:t>Stolbovan rauhassa 1617 Venäjä joutui luovuttamaan Ruotsille alueita </a:t>
            </a:r>
            <a:r>
              <a:rPr lang="fi" sz="2000" dirty="0">
                <a:sym typeface="Wingdings" pitchFamily="2" charset="2"/>
              </a:rPr>
              <a:t></a:t>
            </a:r>
            <a:r>
              <a:rPr lang="fi" sz="2000" dirty="0"/>
              <a:t> Suomenlahdesta ruotsalaisten hallitsema, Venäjä jäi eristyksiin</a:t>
            </a:r>
            <a:endParaRPr sz="2000" dirty="0"/>
          </a:p>
          <a:p>
            <a:pPr lvl="2">
              <a:spcBef>
                <a:spcPts val="0"/>
              </a:spcBef>
            </a:pPr>
            <a:r>
              <a:rPr lang="fi" sz="2000" dirty="0"/>
              <a:t>Venäjän epävakaa tilanne jatkui pitkään, mikä hyödytti naapureita</a:t>
            </a:r>
            <a:endParaRPr sz="2000" dirty="0"/>
          </a:p>
          <a:p>
            <a:pPr marL="171450" lvl="0" indent="-17145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sz="1100" dirty="0">
              <a:solidFill>
                <a:srgbClr val="000000"/>
              </a:solidFill>
            </a:endParaRPr>
          </a:p>
          <a:p>
            <a:pPr marL="342900" lvl="0" indent="-342900" algn="l" rtl="0"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4848420-809D-92F9-6448-34C67EEE393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224</Words>
  <Application>Microsoft Macintosh PowerPoint</Application>
  <PresentationFormat>On-screen Show (16:9)</PresentationFormat>
  <Paragraphs>36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Simple Light</vt:lpstr>
      <vt:lpstr>Office-teema</vt:lpstr>
      <vt:lpstr>10. Ruotsista luodaan suurvalta  Tietoisku: Ruotsin heikkoudet ja vahvuudet 1600-luvulla</vt:lpstr>
      <vt:lpstr>Heikkoudet</vt:lpstr>
      <vt:lpstr>Vahvuudet</vt:lpstr>
      <vt:lpstr>Vahvuudet</vt:lpstr>
      <vt:lpstr>Muita tekijöitä, jotka mahdollistivat nousun suurvallaksi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10. Ruotsista luodaan suurvalta  Tietoisku: Ruotsin heikkoudet ja vahvuudet 1600-luvulla</dc:title>
  <cp:lastModifiedBy>Haapakangas, Sanna E</cp:lastModifiedBy>
  <cp:revision>5</cp:revision>
  <dcterms:modified xsi:type="dcterms:W3CDTF">2022-06-09T15:21:34Z</dcterms:modified>
</cp:coreProperties>
</file>