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2" r:id="rId9"/>
    <p:sldId id="263" r:id="rId10"/>
    <p:sldId id="284" r:id="rId11"/>
    <p:sldId id="267" r:id="rId12"/>
    <p:sldId id="283" r:id="rId13"/>
    <p:sldId id="264" r:id="rId14"/>
    <p:sldId id="270" r:id="rId15"/>
    <p:sldId id="268" r:id="rId16"/>
    <p:sldId id="269" r:id="rId17"/>
    <p:sldId id="282" r:id="rId18"/>
    <p:sldId id="286" r:id="rId19"/>
    <p:sldId id="285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104" autoAdjust="0"/>
  </p:normalViewPr>
  <p:slideViewPr>
    <p:cSldViewPr snapToGrid="0">
      <p:cViewPr varScale="1">
        <p:scale>
          <a:sx n="53" d="100"/>
          <a:sy n="53" d="100"/>
        </p:scale>
        <p:origin x="11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1DCDF9-1703-465C-BE63-66AD915AC49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29884FE-BF37-4AC9-B9D9-BA3F85731183}">
      <dgm:prSet/>
      <dgm:spPr/>
      <dgm:t>
        <a:bodyPr/>
        <a:lstStyle/>
        <a:p>
          <a:r>
            <a:rPr lang="fi-FI"/>
            <a:t>Säätelee unen ja valveen vaihtelua</a:t>
          </a:r>
          <a:endParaRPr lang="en-US"/>
        </a:p>
      </dgm:t>
    </dgm:pt>
    <dgm:pt modelId="{73E4FD81-EDD3-4A27-9817-2EF80AA27574}" type="parTrans" cxnId="{02CD6803-3B02-4E54-B609-B209268467DA}">
      <dgm:prSet/>
      <dgm:spPr/>
      <dgm:t>
        <a:bodyPr/>
        <a:lstStyle/>
        <a:p>
          <a:endParaRPr lang="en-US"/>
        </a:p>
      </dgm:t>
    </dgm:pt>
    <dgm:pt modelId="{3BA2A287-1319-4429-AD49-BD9787C78599}" type="sibTrans" cxnId="{02CD6803-3B02-4E54-B609-B209268467DA}">
      <dgm:prSet/>
      <dgm:spPr/>
      <dgm:t>
        <a:bodyPr/>
        <a:lstStyle/>
        <a:p>
          <a:endParaRPr lang="en-US"/>
        </a:p>
      </dgm:t>
    </dgm:pt>
    <dgm:pt modelId="{4F16C967-35E8-4D80-ABC7-081FDC0C8080}">
      <dgm:prSet/>
      <dgm:spPr/>
      <dgm:t>
        <a:bodyPr/>
        <a:lstStyle/>
        <a:p>
          <a:r>
            <a:rPr lang="fi-FI"/>
            <a:t>Keskuskello </a:t>
          </a:r>
          <a:endParaRPr lang="en-US"/>
        </a:p>
      </dgm:t>
    </dgm:pt>
    <dgm:pt modelId="{13BD8D44-15A7-42D6-BCC5-3082B23E59F4}" type="parTrans" cxnId="{DB60EA6C-741E-4770-8A96-D8BF5FA6812E}">
      <dgm:prSet/>
      <dgm:spPr/>
      <dgm:t>
        <a:bodyPr/>
        <a:lstStyle/>
        <a:p>
          <a:endParaRPr lang="en-US"/>
        </a:p>
      </dgm:t>
    </dgm:pt>
    <dgm:pt modelId="{18739CA0-9738-4876-8D86-03A4C08F69F8}" type="sibTrans" cxnId="{DB60EA6C-741E-4770-8A96-D8BF5FA6812E}">
      <dgm:prSet/>
      <dgm:spPr/>
      <dgm:t>
        <a:bodyPr/>
        <a:lstStyle/>
        <a:p>
          <a:endParaRPr lang="en-US"/>
        </a:p>
      </dgm:t>
    </dgm:pt>
    <dgm:pt modelId="{9237B011-CB5B-4175-B2EC-E8EB8BDDD99B}">
      <dgm:prSet/>
      <dgm:spPr/>
      <dgm:t>
        <a:bodyPr/>
        <a:lstStyle/>
        <a:p>
          <a:r>
            <a:rPr lang="fi-FI"/>
            <a:t>Vaikuttaa ruumiinlämpöön, rr-vaihteluun, hormonien tuotantoon</a:t>
          </a:r>
          <a:endParaRPr lang="en-US"/>
        </a:p>
      </dgm:t>
    </dgm:pt>
    <dgm:pt modelId="{B154D1DC-A4E5-479D-BE28-281D5EF242D5}" type="parTrans" cxnId="{DC91456B-C7CA-4E41-9E08-3ADC92961B6F}">
      <dgm:prSet/>
      <dgm:spPr/>
      <dgm:t>
        <a:bodyPr/>
        <a:lstStyle/>
        <a:p>
          <a:endParaRPr lang="en-US"/>
        </a:p>
      </dgm:t>
    </dgm:pt>
    <dgm:pt modelId="{ED8EA459-A03E-409C-8BD5-BDFCDFE19C0D}" type="sibTrans" cxnId="{DC91456B-C7CA-4E41-9E08-3ADC92961B6F}">
      <dgm:prSet/>
      <dgm:spPr/>
      <dgm:t>
        <a:bodyPr/>
        <a:lstStyle/>
        <a:p>
          <a:endParaRPr lang="en-US"/>
        </a:p>
      </dgm:t>
    </dgm:pt>
    <dgm:pt modelId="{EBA1C4D1-5368-4900-97D5-C715C719EB56}">
      <dgm:prSet/>
      <dgm:spPr/>
      <dgm:t>
        <a:bodyPr/>
        <a:lstStyle/>
        <a:p>
          <a:r>
            <a:rPr lang="fi-FI"/>
            <a:t>Aamuvirkut ja iltavirkut</a:t>
          </a:r>
          <a:endParaRPr lang="en-US"/>
        </a:p>
      </dgm:t>
    </dgm:pt>
    <dgm:pt modelId="{CEAB7E1D-680A-4BC3-A901-4800592A9D5F}" type="parTrans" cxnId="{06A65086-163A-4447-9736-322DA8DC2A32}">
      <dgm:prSet/>
      <dgm:spPr/>
      <dgm:t>
        <a:bodyPr/>
        <a:lstStyle/>
        <a:p>
          <a:endParaRPr lang="en-US"/>
        </a:p>
      </dgm:t>
    </dgm:pt>
    <dgm:pt modelId="{982F3534-23D8-435A-954F-AFF5D904125D}" type="sibTrans" cxnId="{06A65086-163A-4447-9736-322DA8DC2A32}">
      <dgm:prSet/>
      <dgm:spPr/>
      <dgm:t>
        <a:bodyPr/>
        <a:lstStyle/>
        <a:p>
          <a:endParaRPr lang="en-US"/>
        </a:p>
      </dgm:t>
    </dgm:pt>
    <dgm:pt modelId="{90BFEE92-511F-4023-97DE-0067179C03DB}">
      <dgm:prSet/>
      <dgm:spPr/>
      <dgm:t>
        <a:bodyPr/>
        <a:lstStyle/>
        <a:p>
          <a:r>
            <a:rPr lang="fi-FI"/>
            <a:t>Vuodenaikojen vaihtelu, valon määrä</a:t>
          </a:r>
          <a:endParaRPr lang="en-US"/>
        </a:p>
      </dgm:t>
    </dgm:pt>
    <dgm:pt modelId="{70E67E86-4E9B-4523-92E7-F2B8ABEC1A01}" type="parTrans" cxnId="{1147A81A-01E5-44AC-9AC3-256F61C64DDE}">
      <dgm:prSet/>
      <dgm:spPr/>
      <dgm:t>
        <a:bodyPr/>
        <a:lstStyle/>
        <a:p>
          <a:endParaRPr lang="en-US"/>
        </a:p>
      </dgm:t>
    </dgm:pt>
    <dgm:pt modelId="{143E9E46-BFB4-42DB-844E-793388C5B565}" type="sibTrans" cxnId="{1147A81A-01E5-44AC-9AC3-256F61C64DDE}">
      <dgm:prSet/>
      <dgm:spPr/>
      <dgm:t>
        <a:bodyPr/>
        <a:lstStyle/>
        <a:p>
          <a:endParaRPr lang="en-US"/>
        </a:p>
      </dgm:t>
    </dgm:pt>
    <dgm:pt modelId="{EE8B7C09-073C-4461-AF3A-8063DA155E3A}" type="pres">
      <dgm:prSet presAssocID="{841DCDF9-1703-465C-BE63-66AD915AC49F}" presName="linear" presStyleCnt="0">
        <dgm:presLayoutVars>
          <dgm:animLvl val="lvl"/>
          <dgm:resizeHandles val="exact"/>
        </dgm:presLayoutVars>
      </dgm:prSet>
      <dgm:spPr/>
    </dgm:pt>
    <dgm:pt modelId="{6EFAE872-924B-4909-B2C3-A7DA38BE266E}" type="pres">
      <dgm:prSet presAssocID="{329884FE-BF37-4AC9-B9D9-BA3F857311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AD9D88-4763-4BBC-8CD3-9DC7A32E5BBF}" type="pres">
      <dgm:prSet presAssocID="{3BA2A287-1319-4429-AD49-BD9787C78599}" presName="spacer" presStyleCnt="0"/>
      <dgm:spPr/>
    </dgm:pt>
    <dgm:pt modelId="{3E29993B-9763-4C50-9D82-698ACBE24A99}" type="pres">
      <dgm:prSet presAssocID="{4F16C967-35E8-4D80-ABC7-081FDC0C808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FE44404-57B9-4624-9A0E-E7DE9EC6BE87}" type="pres">
      <dgm:prSet presAssocID="{18739CA0-9738-4876-8D86-03A4C08F69F8}" presName="spacer" presStyleCnt="0"/>
      <dgm:spPr/>
    </dgm:pt>
    <dgm:pt modelId="{6305BDC7-3108-474B-BD6C-84331E5DF00B}" type="pres">
      <dgm:prSet presAssocID="{9237B011-CB5B-4175-B2EC-E8EB8BDDD99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8C9DA3D-ADB6-4EF1-A1AB-D13C75494683}" type="pres">
      <dgm:prSet presAssocID="{ED8EA459-A03E-409C-8BD5-BDFCDFE19C0D}" presName="spacer" presStyleCnt="0"/>
      <dgm:spPr/>
    </dgm:pt>
    <dgm:pt modelId="{DC346098-AFAB-47A6-814B-959B0A386FAD}" type="pres">
      <dgm:prSet presAssocID="{EBA1C4D1-5368-4900-97D5-C715C719EB5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C8F84FE-C8E7-4787-9006-2C0512521129}" type="pres">
      <dgm:prSet presAssocID="{982F3534-23D8-435A-954F-AFF5D904125D}" presName="spacer" presStyleCnt="0"/>
      <dgm:spPr/>
    </dgm:pt>
    <dgm:pt modelId="{91B2FD06-5F3C-4468-8B97-4D27720BB299}" type="pres">
      <dgm:prSet presAssocID="{90BFEE92-511F-4023-97DE-0067179C03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2CD6803-3B02-4E54-B609-B209268467DA}" srcId="{841DCDF9-1703-465C-BE63-66AD915AC49F}" destId="{329884FE-BF37-4AC9-B9D9-BA3F85731183}" srcOrd="0" destOrd="0" parTransId="{73E4FD81-EDD3-4A27-9817-2EF80AA27574}" sibTransId="{3BA2A287-1319-4429-AD49-BD9787C78599}"/>
    <dgm:cxn modelId="{1147A81A-01E5-44AC-9AC3-256F61C64DDE}" srcId="{841DCDF9-1703-465C-BE63-66AD915AC49F}" destId="{90BFEE92-511F-4023-97DE-0067179C03DB}" srcOrd="4" destOrd="0" parTransId="{70E67E86-4E9B-4523-92E7-F2B8ABEC1A01}" sibTransId="{143E9E46-BFB4-42DB-844E-793388C5B565}"/>
    <dgm:cxn modelId="{DC91456B-C7CA-4E41-9E08-3ADC92961B6F}" srcId="{841DCDF9-1703-465C-BE63-66AD915AC49F}" destId="{9237B011-CB5B-4175-B2EC-E8EB8BDDD99B}" srcOrd="2" destOrd="0" parTransId="{B154D1DC-A4E5-479D-BE28-281D5EF242D5}" sibTransId="{ED8EA459-A03E-409C-8BD5-BDFCDFE19C0D}"/>
    <dgm:cxn modelId="{DB60EA6C-741E-4770-8A96-D8BF5FA6812E}" srcId="{841DCDF9-1703-465C-BE63-66AD915AC49F}" destId="{4F16C967-35E8-4D80-ABC7-081FDC0C8080}" srcOrd="1" destOrd="0" parTransId="{13BD8D44-15A7-42D6-BCC5-3082B23E59F4}" sibTransId="{18739CA0-9738-4876-8D86-03A4C08F69F8}"/>
    <dgm:cxn modelId="{6AA29A57-F5A5-4C7F-979E-B95058D9894C}" type="presOf" srcId="{EBA1C4D1-5368-4900-97D5-C715C719EB56}" destId="{DC346098-AFAB-47A6-814B-959B0A386FAD}" srcOrd="0" destOrd="0" presId="urn:microsoft.com/office/officeart/2005/8/layout/vList2"/>
    <dgm:cxn modelId="{BF2C0D58-D82A-4F43-A257-FC831C7082C2}" type="presOf" srcId="{4F16C967-35E8-4D80-ABC7-081FDC0C8080}" destId="{3E29993B-9763-4C50-9D82-698ACBE24A99}" srcOrd="0" destOrd="0" presId="urn:microsoft.com/office/officeart/2005/8/layout/vList2"/>
    <dgm:cxn modelId="{5E17C17F-8A9D-4B07-B47C-1E4885DB3E21}" type="presOf" srcId="{841DCDF9-1703-465C-BE63-66AD915AC49F}" destId="{EE8B7C09-073C-4461-AF3A-8063DA155E3A}" srcOrd="0" destOrd="0" presId="urn:microsoft.com/office/officeart/2005/8/layout/vList2"/>
    <dgm:cxn modelId="{06A65086-163A-4447-9736-322DA8DC2A32}" srcId="{841DCDF9-1703-465C-BE63-66AD915AC49F}" destId="{EBA1C4D1-5368-4900-97D5-C715C719EB56}" srcOrd="3" destOrd="0" parTransId="{CEAB7E1D-680A-4BC3-A901-4800592A9D5F}" sibTransId="{982F3534-23D8-435A-954F-AFF5D904125D}"/>
    <dgm:cxn modelId="{F705438F-2129-4E41-BBA0-464A97B6C1EC}" type="presOf" srcId="{90BFEE92-511F-4023-97DE-0067179C03DB}" destId="{91B2FD06-5F3C-4468-8B97-4D27720BB299}" srcOrd="0" destOrd="0" presId="urn:microsoft.com/office/officeart/2005/8/layout/vList2"/>
    <dgm:cxn modelId="{18E1CED7-671E-422E-8CD2-286D4B363A13}" type="presOf" srcId="{329884FE-BF37-4AC9-B9D9-BA3F85731183}" destId="{6EFAE872-924B-4909-B2C3-A7DA38BE266E}" srcOrd="0" destOrd="0" presId="urn:microsoft.com/office/officeart/2005/8/layout/vList2"/>
    <dgm:cxn modelId="{14A378DA-B28F-400A-ACAB-C8C5A5738F34}" type="presOf" srcId="{9237B011-CB5B-4175-B2EC-E8EB8BDDD99B}" destId="{6305BDC7-3108-474B-BD6C-84331E5DF00B}" srcOrd="0" destOrd="0" presId="urn:microsoft.com/office/officeart/2005/8/layout/vList2"/>
    <dgm:cxn modelId="{8B2686EE-DA6A-4183-979C-21D9B86C94A3}" type="presParOf" srcId="{EE8B7C09-073C-4461-AF3A-8063DA155E3A}" destId="{6EFAE872-924B-4909-B2C3-A7DA38BE266E}" srcOrd="0" destOrd="0" presId="urn:microsoft.com/office/officeart/2005/8/layout/vList2"/>
    <dgm:cxn modelId="{A9D218BE-FAB8-4BA6-8569-1694F9FBB604}" type="presParOf" srcId="{EE8B7C09-073C-4461-AF3A-8063DA155E3A}" destId="{9CAD9D88-4763-4BBC-8CD3-9DC7A32E5BBF}" srcOrd="1" destOrd="0" presId="urn:microsoft.com/office/officeart/2005/8/layout/vList2"/>
    <dgm:cxn modelId="{6BCA3464-171F-4B5F-81F4-8CCE08A6863F}" type="presParOf" srcId="{EE8B7C09-073C-4461-AF3A-8063DA155E3A}" destId="{3E29993B-9763-4C50-9D82-698ACBE24A99}" srcOrd="2" destOrd="0" presId="urn:microsoft.com/office/officeart/2005/8/layout/vList2"/>
    <dgm:cxn modelId="{52C3DA1E-D687-4895-91D2-0846A9686C4E}" type="presParOf" srcId="{EE8B7C09-073C-4461-AF3A-8063DA155E3A}" destId="{7FE44404-57B9-4624-9A0E-E7DE9EC6BE87}" srcOrd="3" destOrd="0" presId="urn:microsoft.com/office/officeart/2005/8/layout/vList2"/>
    <dgm:cxn modelId="{791988B9-BE96-4DCD-8A16-CAAEB2EE6E9A}" type="presParOf" srcId="{EE8B7C09-073C-4461-AF3A-8063DA155E3A}" destId="{6305BDC7-3108-474B-BD6C-84331E5DF00B}" srcOrd="4" destOrd="0" presId="urn:microsoft.com/office/officeart/2005/8/layout/vList2"/>
    <dgm:cxn modelId="{8CC21FA6-6587-4F4B-85BF-F1588F9D08E5}" type="presParOf" srcId="{EE8B7C09-073C-4461-AF3A-8063DA155E3A}" destId="{08C9DA3D-ADB6-4EF1-A1AB-D13C75494683}" srcOrd="5" destOrd="0" presId="urn:microsoft.com/office/officeart/2005/8/layout/vList2"/>
    <dgm:cxn modelId="{9A4DA765-BCD3-4433-BFA6-862DB8BFD8AD}" type="presParOf" srcId="{EE8B7C09-073C-4461-AF3A-8063DA155E3A}" destId="{DC346098-AFAB-47A6-814B-959B0A386FAD}" srcOrd="6" destOrd="0" presId="urn:microsoft.com/office/officeart/2005/8/layout/vList2"/>
    <dgm:cxn modelId="{A6FA379C-146B-4763-BB05-48479BC0596B}" type="presParOf" srcId="{EE8B7C09-073C-4461-AF3A-8063DA155E3A}" destId="{BC8F84FE-C8E7-4787-9006-2C0512521129}" srcOrd="7" destOrd="0" presId="urn:microsoft.com/office/officeart/2005/8/layout/vList2"/>
    <dgm:cxn modelId="{B719EBC2-72C8-47BF-BA7B-14328FE172AE}" type="presParOf" srcId="{EE8B7C09-073C-4461-AF3A-8063DA155E3A}" destId="{91B2FD06-5F3C-4468-8B97-4D27720BB29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0EC14-986A-4847-85E0-E5585A49654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20FDF1F-E3FD-4972-AE6B-5E5E4D6ADCD5}">
      <dgm:prSet/>
      <dgm:spPr/>
      <dgm:t>
        <a:bodyPr/>
        <a:lstStyle/>
        <a:p>
          <a:pPr>
            <a:defRPr b="1"/>
          </a:pPr>
          <a:r>
            <a:rPr lang="fi-FI"/>
            <a:t>Unihygienia kuntoon</a:t>
          </a:r>
          <a:endParaRPr lang="en-US"/>
        </a:p>
      </dgm:t>
    </dgm:pt>
    <dgm:pt modelId="{EC285F7B-C1D1-44F3-9ED0-C5B264CF05AF}" type="parTrans" cxnId="{7B5860B6-9E71-4B06-BFB9-DC988E7E4568}">
      <dgm:prSet/>
      <dgm:spPr/>
      <dgm:t>
        <a:bodyPr/>
        <a:lstStyle/>
        <a:p>
          <a:endParaRPr lang="en-US"/>
        </a:p>
      </dgm:t>
    </dgm:pt>
    <dgm:pt modelId="{0E37B4E9-A002-44BC-8EBB-67E7AF1F29A6}" type="sibTrans" cxnId="{7B5860B6-9E71-4B06-BFB9-DC988E7E4568}">
      <dgm:prSet/>
      <dgm:spPr/>
      <dgm:t>
        <a:bodyPr/>
        <a:lstStyle/>
        <a:p>
          <a:endParaRPr lang="en-US"/>
        </a:p>
      </dgm:t>
    </dgm:pt>
    <dgm:pt modelId="{97CCE54D-825A-425E-827B-1E267A7EE568}">
      <dgm:prSet/>
      <dgm:spPr/>
      <dgm:t>
        <a:bodyPr/>
        <a:lstStyle/>
        <a:p>
          <a:r>
            <a:rPr lang="fi-FI" dirty="0"/>
            <a:t>Valveella oloajan asiat kuntoon</a:t>
          </a:r>
          <a:endParaRPr lang="en-US" dirty="0"/>
        </a:p>
      </dgm:t>
    </dgm:pt>
    <dgm:pt modelId="{EE986954-839D-4EB3-9598-2A2D3CA805A9}" type="parTrans" cxnId="{A82778A9-9CA3-42E5-A9C6-94C8311F9485}">
      <dgm:prSet/>
      <dgm:spPr/>
      <dgm:t>
        <a:bodyPr/>
        <a:lstStyle/>
        <a:p>
          <a:endParaRPr lang="en-US"/>
        </a:p>
      </dgm:t>
    </dgm:pt>
    <dgm:pt modelId="{10AAF6F7-C3C7-4652-8F94-E7D8AE73AA20}" type="sibTrans" cxnId="{A82778A9-9CA3-42E5-A9C6-94C8311F9485}">
      <dgm:prSet/>
      <dgm:spPr/>
      <dgm:t>
        <a:bodyPr/>
        <a:lstStyle/>
        <a:p>
          <a:endParaRPr lang="en-US"/>
        </a:p>
      </dgm:t>
    </dgm:pt>
    <dgm:pt modelId="{5F87D24B-D26B-4E98-A10D-864C1C1357EF}">
      <dgm:prSet/>
      <dgm:spPr/>
      <dgm:t>
        <a:bodyPr/>
        <a:lstStyle/>
        <a:p>
          <a:r>
            <a:rPr lang="fi-FI"/>
            <a:t>Säännöllinen vuorokausirytmi</a:t>
          </a:r>
          <a:endParaRPr lang="en-US"/>
        </a:p>
      </dgm:t>
    </dgm:pt>
    <dgm:pt modelId="{FE18EDB1-03E7-471F-85F3-5C95E0ACD99D}" type="parTrans" cxnId="{68C73EDE-5780-4159-B445-CA3ABA7D6F82}">
      <dgm:prSet/>
      <dgm:spPr/>
      <dgm:t>
        <a:bodyPr/>
        <a:lstStyle/>
        <a:p>
          <a:endParaRPr lang="en-US"/>
        </a:p>
      </dgm:t>
    </dgm:pt>
    <dgm:pt modelId="{68FC3EC7-C4A0-4597-AE13-68E040FA4D0C}" type="sibTrans" cxnId="{68C73EDE-5780-4159-B445-CA3ABA7D6F82}">
      <dgm:prSet/>
      <dgm:spPr/>
      <dgm:t>
        <a:bodyPr/>
        <a:lstStyle/>
        <a:p>
          <a:endParaRPr lang="en-US"/>
        </a:p>
      </dgm:t>
    </dgm:pt>
    <dgm:pt modelId="{1F6E291F-364E-4ABF-A1AD-D26AEC2957E3}">
      <dgm:prSet/>
      <dgm:spPr/>
      <dgm:t>
        <a:bodyPr/>
        <a:lstStyle/>
        <a:p>
          <a:r>
            <a:rPr lang="fi-FI"/>
            <a:t>Elintavat kuntoon</a:t>
          </a:r>
          <a:endParaRPr lang="en-US"/>
        </a:p>
      </dgm:t>
    </dgm:pt>
    <dgm:pt modelId="{E93D0CF8-9591-4A71-80F7-D71E1422AF77}" type="parTrans" cxnId="{317892EB-844F-4E98-AB31-0EADAF3C0530}">
      <dgm:prSet/>
      <dgm:spPr/>
      <dgm:t>
        <a:bodyPr/>
        <a:lstStyle/>
        <a:p>
          <a:endParaRPr lang="en-US"/>
        </a:p>
      </dgm:t>
    </dgm:pt>
    <dgm:pt modelId="{08690AA3-E58A-4AE0-9799-7379F2A8D96D}" type="sibTrans" cxnId="{317892EB-844F-4E98-AB31-0EADAF3C0530}">
      <dgm:prSet/>
      <dgm:spPr/>
      <dgm:t>
        <a:bodyPr/>
        <a:lstStyle/>
        <a:p>
          <a:endParaRPr lang="en-US"/>
        </a:p>
      </dgm:t>
    </dgm:pt>
    <dgm:pt modelId="{17B1A2DB-BAD6-42EB-9833-ED4F9893C2EC}">
      <dgm:prSet/>
      <dgm:spPr/>
      <dgm:t>
        <a:bodyPr/>
        <a:lstStyle/>
        <a:p>
          <a:r>
            <a:rPr lang="fi-FI"/>
            <a:t>Nukkumisolosuhteet kuntoon</a:t>
          </a:r>
          <a:endParaRPr lang="en-US"/>
        </a:p>
      </dgm:t>
    </dgm:pt>
    <dgm:pt modelId="{8CEC48A5-384F-4009-9C86-83D9C29A2211}" type="parTrans" cxnId="{1D379E21-1642-4A98-9C49-ECB968BD6AA3}">
      <dgm:prSet/>
      <dgm:spPr/>
      <dgm:t>
        <a:bodyPr/>
        <a:lstStyle/>
        <a:p>
          <a:endParaRPr lang="en-US"/>
        </a:p>
      </dgm:t>
    </dgm:pt>
    <dgm:pt modelId="{314D69AE-5C47-4C07-BF51-183D9A1A0D19}" type="sibTrans" cxnId="{1D379E21-1642-4A98-9C49-ECB968BD6AA3}">
      <dgm:prSet/>
      <dgm:spPr/>
      <dgm:t>
        <a:bodyPr/>
        <a:lstStyle/>
        <a:p>
          <a:endParaRPr lang="en-US"/>
        </a:p>
      </dgm:t>
    </dgm:pt>
    <dgm:pt modelId="{A2FE0A15-E19D-488D-AD7E-948E3434D75F}">
      <dgm:prSet/>
      <dgm:spPr/>
      <dgm:t>
        <a:bodyPr/>
        <a:lstStyle/>
        <a:p>
          <a:pPr>
            <a:defRPr b="1"/>
          </a:pPr>
          <a:r>
            <a:rPr lang="fi-FI"/>
            <a:t>Lyhytkestoinen lääkehoito</a:t>
          </a:r>
          <a:endParaRPr lang="en-US"/>
        </a:p>
      </dgm:t>
    </dgm:pt>
    <dgm:pt modelId="{BB76887D-C73F-49B7-88CA-9B62EBFFA638}" type="parTrans" cxnId="{B66511CF-3F1E-4074-B491-974281AB9A52}">
      <dgm:prSet/>
      <dgm:spPr/>
      <dgm:t>
        <a:bodyPr/>
        <a:lstStyle/>
        <a:p>
          <a:endParaRPr lang="en-US"/>
        </a:p>
      </dgm:t>
    </dgm:pt>
    <dgm:pt modelId="{D4DF713D-6F75-4316-A774-662F4121BCCC}" type="sibTrans" cxnId="{B66511CF-3F1E-4074-B491-974281AB9A52}">
      <dgm:prSet/>
      <dgm:spPr/>
      <dgm:t>
        <a:bodyPr/>
        <a:lstStyle/>
        <a:p>
          <a:endParaRPr lang="en-US"/>
        </a:p>
      </dgm:t>
    </dgm:pt>
    <dgm:pt modelId="{AEDE2461-E347-4B59-8B0D-424CCB55838A}">
      <dgm:prSet/>
      <dgm:spPr/>
      <dgm:t>
        <a:bodyPr/>
        <a:lstStyle/>
        <a:p>
          <a:r>
            <a:rPr lang="fi-FI"/>
            <a:t>Jos ei parane itsehoidolla parissa kuukaudessa -&gt; tarkempi arvio (onko taustalla sairaus tms.)</a:t>
          </a:r>
          <a:endParaRPr lang="en-US"/>
        </a:p>
      </dgm:t>
    </dgm:pt>
    <dgm:pt modelId="{FCD9F711-64EE-42F7-8F9B-F576F209CC97}" type="parTrans" cxnId="{02855EEA-10D5-492C-A93C-308B8BB16466}">
      <dgm:prSet/>
      <dgm:spPr/>
      <dgm:t>
        <a:bodyPr/>
        <a:lstStyle/>
        <a:p>
          <a:endParaRPr lang="en-US"/>
        </a:p>
      </dgm:t>
    </dgm:pt>
    <dgm:pt modelId="{1E646FE0-D682-4B4E-B7C2-F637AFA2D9A9}" type="sibTrans" cxnId="{02855EEA-10D5-492C-A93C-308B8BB16466}">
      <dgm:prSet/>
      <dgm:spPr/>
      <dgm:t>
        <a:bodyPr/>
        <a:lstStyle/>
        <a:p>
          <a:endParaRPr lang="en-US"/>
        </a:p>
      </dgm:t>
    </dgm:pt>
    <dgm:pt modelId="{D6C342E1-5106-4A55-A54A-E478677D94E8}" type="pres">
      <dgm:prSet presAssocID="{6B80EC14-986A-4847-85E0-E5585A496540}" presName="root" presStyleCnt="0">
        <dgm:presLayoutVars>
          <dgm:dir/>
          <dgm:resizeHandles val="exact"/>
        </dgm:presLayoutVars>
      </dgm:prSet>
      <dgm:spPr/>
    </dgm:pt>
    <dgm:pt modelId="{B30A42A6-E00F-4F46-BF14-428FBB4CD748}" type="pres">
      <dgm:prSet presAssocID="{F20FDF1F-E3FD-4972-AE6B-5E5E4D6ADCD5}" presName="compNode" presStyleCnt="0"/>
      <dgm:spPr/>
    </dgm:pt>
    <dgm:pt modelId="{3FEB2767-1FE9-446B-9E47-CCBCD79F3D3E}" type="pres">
      <dgm:prSet presAssocID="{F20FDF1F-E3FD-4972-AE6B-5E5E4D6ADCD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150C4552-17C9-45FD-B3B5-378E7075216E}" type="pres">
      <dgm:prSet presAssocID="{F20FDF1F-E3FD-4972-AE6B-5E5E4D6ADCD5}" presName="iconSpace" presStyleCnt="0"/>
      <dgm:spPr/>
    </dgm:pt>
    <dgm:pt modelId="{D070786E-670A-4230-AAF8-7A4C749A71E1}" type="pres">
      <dgm:prSet presAssocID="{F20FDF1F-E3FD-4972-AE6B-5E5E4D6ADCD5}" presName="parTx" presStyleLbl="revTx" presStyleIdx="0" presStyleCnt="4">
        <dgm:presLayoutVars>
          <dgm:chMax val="0"/>
          <dgm:chPref val="0"/>
        </dgm:presLayoutVars>
      </dgm:prSet>
      <dgm:spPr/>
    </dgm:pt>
    <dgm:pt modelId="{E4322433-F1BD-4AC4-B220-87F5874C971D}" type="pres">
      <dgm:prSet presAssocID="{F20FDF1F-E3FD-4972-AE6B-5E5E4D6ADCD5}" presName="txSpace" presStyleCnt="0"/>
      <dgm:spPr/>
    </dgm:pt>
    <dgm:pt modelId="{5F998AFC-7062-4E11-B202-D5B1F630CB5F}" type="pres">
      <dgm:prSet presAssocID="{F20FDF1F-E3FD-4972-AE6B-5E5E4D6ADCD5}" presName="desTx" presStyleLbl="revTx" presStyleIdx="1" presStyleCnt="4">
        <dgm:presLayoutVars/>
      </dgm:prSet>
      <dgm:spPr/>
    </dgm:pt>
    <dgm:pt modelId="{84A9833D-B010-45D1-B6F7-E09F3864B43D}" type="pres">
      <dgm:prSet presAssocID="{0E37B4E9-A002-44BC-8EBB-67E7AF1F29A6}" presName="sibTrans" presStyleCnt="0"/>
      <dgm:spPr/>
    </dgm:pt>
    <dgm:pt modelId="{EF5284FF-94B2-48C1-866C-CB9CD0AE397D}" type="pres">
      <dgm:prSet presAssocID="{A2FE0A15-E19D-488D-AD7E-948E3434D75F}" presName="compNode" presStyleCnt="0"/>
      <dgm:spPr/>
    </dgm:pt>
    <dgm:pt modelId="{1C12DBDF-7413-4A6A-B71E-4A666E5326D5}" type="pres">
      <dgm:prSet presAssocID="{A2FE0A15-E19D-488D-AD7E-948E3434D75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iraala"/>
        </a:ext>
      </dgm:extLst>
    </dgm:pt>
    <dgm:pt modelId="{03B23E29-B00D-4040-B2DB-C55F6D1FFE18}" type="pres">
      <dgm:prSet presAssocID="{A2FE0A15-E19D-488D-AD7E-948E3434D75F}" presName="iconSpace" presStyleCnt="0"/>
      <dgm:spPr/>
    </dgm:pt>
    <dgm:pt modelId="{04A0EBEF-697E-4A5B-AB62-4BA90602BEFA}" type="pres">
      <dgm:prSet presAssocID="{A2FE0A15-E19D-488D-AD7E-948E3434D75F}" presName="parTx" presStyleLbl="revTx" presStyleIdx="2" presStyleCnt="4">
        <dgm:presLayoutVars>
          <dgm:chMax val="0"/>
          <dgm:chPref val="0"/>
        </dgm:presLayoutVars>
      </dgm:prSet>
      <dgm:spPr/>
    </dgm:pt>
    <dgm:pt modelId="{1ECFC05B-C704-46E6-B92D-012524084A08}" type="pres">
      <dgm:prSet presAssocID="{A2FE0A15-E19D-488D-AD7E-948E3434D75F}" presName="txSpace" presStyleCnt="0"/>
      <dgm:spPr/>
    </dgm:pt>
    <dgm:pt modelId="{76BFD91C-9C94-4684-8735-A7FDCD7CA8C2}" type="pres">
      <dgm:prSet presAssocID="{A2FE0A15-E19D-488D-AD7E-948E3434D75F}" presName="desTx" presStyleLbl="revTx" presStyleIdx="3" presStyleCnt="4">
        <dgm:presLayoutVars/>
      </dgm:prSet>
      <dgm:spPr/>
    </dgm:pt>
  </dgm:ptLst>
  <dgm:cxnLst>
    <dgm:cxn modelId="{79C9A304-DCBD-42CD-BBEC-E13DDCF5BA64}" type="presOf" srcId="{F20FDF1F-E3FD-4972-AE6B-5E5E4D6ADCD5}" destId="{D070786E-670A-4230-AAF8-7A4C749A71E1}" srcOrd="0" destOrd="0" presId="urn:microsoft.com/office/officeart/2018/2/layout/IconLabelDescriptionList"/>
    <dgm:cxn modelId="{1D379E21-1642-4A98-9C49-ECB968BD6AA3}" srcId="{F20FDF1F-E3FD-4972-AE6B-5E5E4D6ADCD5}" destId="{17B1A2DB-BAD6-42EB-9833-ED4F9893C2EC}" srcOrd="3" destOrd="0" parTransId="{8CEC48A5-384F-4009-9C86-83D9C29A2211}" sibTransId="{314D69AE-5C47-4C07-BF51-183D9A1A0D19}"/>
    <dgm:cxn modelId="{4994653D-0B98-411E-8C1B-6B3F7839910C}" type="presOf" srcId="{1F6E291F-364E-4ABF-A1AD-D26AEC2957E3}" destId="{5F998AFC-7062-4E11-B202-D5B1F630CB5F}" srcOrd="0" destOrd="2" presId="urn:microsoft.com/office/officeart/2018/2/layout/IconLabelDescriptionList"/>
    <dgm:cxn modelId="{2D9BD873-7671-45BC-85E9-394555887CF1}" type="presOf" srcId="{17B1A2DB-BAD6-42EB-9833-ED4F9893C2EC}" destId="{5F998AFC-7062-4E11-B202-D5B1F630CB5F}" srcOrd="0" destOrd="3" presId="urn:microsoft.com/office/officeart/2018/2/layout/IconLabelDescriptionList"/>
    <dgm:cxn modelId="{F8253F84-9058-4D60-AAB0-677612401995}" type="presOf" srcId="{AEDE2461-E347-4B59-8B0D-424CCB55838A}" destId="{76BFD91C-9C94-4684-8735-A7FDCD7CA8C2}" srcOrd="0" destOrd="0" presId="urn:microsoft.com/office/officeart/2018/2/layout/IconLabelDescriptionList"/>
    <dgm:cxn modelId="{626C0588-007D-4823-91EE-C822823FD74D}" type="presOf" srcId="{97CCE54D-825A-425E-827B-1E267A7EE568}" destId="{5F998AFC-7062-4E11-B202-D5B1F630CB5F}" srcOrd="0" destOrd="0" presId="urn:microsoft.com/office/officeart/2018/2/layout/IconLabelDescriptionList"/>
    <dgm:cxn modelId="{3BDB6C88-64E5-432A-84C0-7408CFB6E175}" type="presOf" srcId="{A2FE0A15-E19D-488D-AD7E-948E3434D75F}" destId="{04A0EBEF-697E-4A5B-AB62-4BA90602BEFA}" srcOrd="0" destOrd="0" presId="urn:microsoft.com/office/officeart/2018/2/layout/IconLabelDescriptionList"/>
    <dgm:cxn modelId="{1323A19A-132A-4C62-ABFE-687D5FC0BE81}" type="presOf" srcId="{6B80EC14-986A-4847-85E0-E5585A496540}" destId="{D6C342E1-5106-4A55-A54A-E478677D94E8}" srcOrd="0" destOrd="0" presId="urn:microsoft.com/office/officeart/2018/2/layout/IconLabelDescriptionList"/>
    <dgm:cxn modelId="{A82778A9-9CA3-42E5-A9C6-94C8311F9485}" srcId="{F20FDF1F-E3FD-4972-AE6B-5E5E4D6ADCD5}" destId="{97CCE54D-825A-425E-827B-1E267A7EE568}" srcOrd="0" destOrd="0" parTransId="{EE986954-839D-4EB3-9598-2A2D3CA805A9}" sibTransId="{10AAF6F7-C3C7-4652-8F94-E7D8AE73AA20}"/>
    <dgm:cxn modelId="{7B5860B6-9E71-4B06-BFB9-DC988E7E4568}" srcId="{6B80EC14-986A-4847-85E0-E5585A496540}" destId="{F20FDF1F-E3FD-4972-AE6B-5E5E4D6ADCD5}" srcOrd="0" destOrd="0" parTransId="{EC285F7B-C1D1-44F3-9ED0-C5B264CF05AF}" sibTransId="{0E37B4E9-A002-44BC-8EBB-67E7AF1F29A6}"/>
    <dgm:cxn modelId="{B66511CF-3F1E-4074-B491-974281AB9A52}" srcId="{6B80EC14-986A-4847-85E0-E5585A496540}" destId="{A2FE0A15-E19D-488D-AD7E-948E3434D75F}" srcOrd="1" destOrd="0" parTransId="{BB76887D-C73F-49B7-88CA-9B62EBFFA638}" sibTransId="{D4DF713D-6F75-4316-A774-662F4121BCCC}"/>
    <dgm:cxn modelId="{19EC45D4-7F61-4902-B8A8-676DCD5B7CFB}" type="presOf" srcId="{5F87D24B-D26B-4E98-A10D-864C1C1357EF}" destId="{5F998AFC-7062-4E11-B202-D5B1F630CB5F}" srcOrd="0" destOrd="1" presId="urn:microsoft.com/office/officeart/2018/2/layout/IconLabelDescriptionList"/>
    <dgm:cxn modelId="{68C73EDE-5780-4159-B445-CA3ABA7D6F82}" srcId="{F20FDF1F-E3FD-4972-AE6B-5E5E4D6ADCD5}" destId="{5F87D24B-D26B-4E98-A10D-864C1C1357EF}" srcOrd="1" destOrd="0" parTransId="{FE18EDB1-03E7-471F-85F3-5C95E0ACD99D}" sibTransId="{68FC3EC7-C4A0-4597-AE13-68E040FA4D0C}"/>
    <dgm:cxn modelId="{02855EEA-10D5-492C-A93C-308B8BB16466}" srcId="{A2FE0A15-E19D-488D-AD7E-948E3434D75F}" destId="{AEDE2461-E347-4B59-8B0D-424CCB55838A}" srcOrd="0" destOrd="0" parTransId="{FCD9F711-64EE-42F7-8F9B-F576F209CC97}" sibTransId="{1E646FE0-D682-4B4E-B7C2-F637AFA2D9A9}"/>
    <dgm:cxn modelId="{317892EB-844F-4E98-AB31-0EADAF3C0530}" srcId="{F20FDF1F-E3FD-4972-AE6B-5E5E4D6ADCD5}" destId="{1F6E291F-364E-4ABF-A1AD-D26AEC2957E3}" srcOrd="2" destOrd="0" parTransId="{E93D0CF8-9591-4A71-80F7-D71E1422AF77}" sibTransId="{08690AA3-E58A-4AE0-9799-7379F2A8D96D}"/>
    <dgm:cxn modelId="{DAA2B589-69FC-46FA-A532-ABD723251D9D}" type="presParOf" srcId="{D6C342E1-5106-4A55-A54A-E478677D94E8}" destId="{B30A42A6-E00F-4F46-BF14-428FBB4CD748}" srcOrd="0" destOrd="0" presId="urn:microsoft.com/office/officeart/2018/2/layout/IconLabelDescriptionList"/>
    <dgm:cxn modelId="{D8497715-8C7D-42CA-A194-887C3190D5D1}" type="presParOf" srcId="{B30A42A6-E00F-4F46-BF14-428FBB4CD748}" destId="{3FEB2767-1FE9-446B-9E47-CCBCD79F3D3E}" srcOrd="0" destOrd="0" presId="urn:microsoft.com/office/officeart/2018/2/layout/IconLabelDescriptionList"/>
    <dgm:cxn modelId="{A44BD882-7EE8-462E-ACE3-E6C56A0840BE}" type="presParOf" srcId="{B30A42A6-E00F-4F46-BF14-428FBB4CD748}" destId="{150C4552-17C9-45FD-B3B5-378E7075216E}" srcOrd="1" destOrd="0" presId="urn:microsoft.com/office/officeart/2018/2/layout/IconLabelDescriptionList"/>
    <dgm:cxn modelId="{59C11942-ADA8-4C98-BED4-34C956449485}" type="presParOf" srcId="{B30A42A6-E00F-4F46-BF14-428FBB4CD748}" destId="{D070786E-670A-4230-AAF8-7A4C749A71E1}" srcOrd="2" destOrd="0" presId="urn:microsoft.com/office/officeart/2018/2/layout/IconLabelDescriptionList"/>
    <dgm:cxn modelId="{9A737176-EDA3-4B25-BE59-DECC32749CE2}" type="presParOf" srcId="{B30A42A6-E00F-4F46-BF14-428FBB4CD748}" destId="{E4322433-F1BD-4AC4-B220-87F5874C971D}" srcOrd="3" destOrd="0" presId="urn:microsoft.com/office/officeart/2018/2/layout/IconLabelDescriptionList"/>
    <dgm:cxn modelId="{823A6929-E132-45C8-ABD8-11A368429F75}" type="presParOf" srcId="{B30A42A6-E00F-4F46-BF14-428FBB4CD748}" destId="{5F998AFC-7062-4E11-B202-D5B1F630CB5F}" srcOrd="4" destOrd="0" presId="urn:microsoft.com/office/officeart/2018/2/layout/IconLabelDescriptionList"/>
    <dgm:cxn modelId="{ECBD80CE-B205-485F-8653-8A5AB650A2ED}" type="presParOf" srcId="{D6C342E1-5106-4A55-A54A-E478677D94E8}" destId="{84A9833D-B010-45D1-B6F7-E09F3864B43D}" srcOrd="1" destOrd="0" presId="urn:microsoft.com/office/officeart/2018/2/layout/IconLabelDescriptionList"/>
    <dgm:cxn modelId="{EBD64F76-D4E0-4CF6-8070-03E3F16FC2BC}" type="presParOf" srcId="{D6C342E1-5106-4A55-A54A-E478677D94E8}" destId="{EF5284FF-94B2-48C1-866C-CB9CD0AE397D}" srcOrd="2" destOrd="0" presId="urn:microsoft.com/office/officeart/2018/2/layout/IconLabelDescriptionList"/>
    <dgm:cxn modelId="{7E657F80-969B-49F1-8511-263C1AFC6A17}" type="presParOf" srcId="{EF5284FF-94B2-48C1-866C-CB9CD0AE397D}" destId="{1C12DBDF-7413-4A6A-B71E-4A666E5326D5}" srcOrd="0" destOrd="0" presId="urn:microsoft.com/office/officeart/2018/2/layout/IconLabelDescriptionList"/>
    <dgm:cxn modelId="{79AF0F38-9E47-4C56-81A3-5C7E13E17BDE}" type="presParOf" srcId="{EF5284FF-94B2-48C1-866C-CB9CD0AE397D}" destId="{03B23E29-B00D-4040-B2DB-C55F6D1FFE18}" srcOrd="1" destOrd="0" presId="urn:microsoft.com/office/officeart/2018/2/layout/IconLabelDescriptionList"/>
    <dgm:cxn modelId="{67CBB2EF-75A6-4BA9-A656-CB55673D1111}" type="presParOf" srcId="{EF5284FF-94B2-48C1-866C-CB9CD0AE397D}" destId="{04A0EBEF-697E-4A5B-AB62-4BA90602BEFA}" srcOrd="2" destOrd="0" presId="urn:microsoft.com/office/officeart/2018/2/layout/IconLabelDescriptionList"/>
    <dgm:cxn modelId="{F81128F7-CAA0-41BC-8E4C-5DB1816BCAD2}" type="presParOf" srcId="{EF5284FF-94B2-48C1-866C-CB9CD0AE397D}" destId="{1ECFC05B-C704-46E6-B92D-012524084A08}" srcOrd="3" destOrd="0" presId="urn:microsoft.com/office/officeart/2018/2/layout/IconLabelDescriptionList"/>
    <dgm:cxn modelId="{9068022A-2912-4D8F-A4CD-1E520D76902E}" type="presParOf" srcId="{EF5284FF-94B2-48C1-866C-CB9CD0AE397D}" destId="{76BFD91C-9C94-4684-8735-A7FDCD7CA8C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36CD6-B0D3-4C0D-B96C-C1A2C766D2F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2E5FB-05C0-4A3C-8989-A276E93CCA12}">
      <dgm:prSet custT="1"/>
      <dgm:spPr>
        <a:solidFill>
          <a:srgbClr val="C00000"/>
        </a:solidFill>
      </dgm:spPr>
      <dgm:t>
        <a:bodyPr/>
        <a:lstStyle/>
        <a:p>
          <a:r>
            <a:rPr lang="fi-FI" sz="1400" dirty="0"/>
            <a:t>Bentsojen käytössä pitää seurata mahdollisen riippuvuuden kehittymistä</a:t>
          </a:r>
          <a:endParaRPr lang="en-US" sz="1400" dirty="0"/>
        </a:p>
      </dgm:t>
    </dgm:pt>
    <dgm:pt modelId="{90644B4B-0E90-4E14-8145-3E4220FC652C}" type="parTrans" cxnId="{6B702FE5-7015-40F7-B285-DBC3B5CD057F}">
      <dgm:prSet/>
      <dgm:spPr/>
      <dgm:t>
        <a:bodyPr/>
        <a:lstStyle/>
        <a:p>
          <a:endParaRPr lang="en-US"/>
        </a:p>
      </dgm:t>
    </dgm:pt>
    <dgm:pt modelId="{AF494490-61E1-4C18-B906-C744857A1DC9}" type="sibTrans" cxnId="{6B702FE5-7015-40F7-B285-DBC3B5CD057F}">
      <dgm:prSet/>
      <dgm:spPr/>
      <dgm:t>
        <a:bodyPr/>
        <a:lstStyle/>
        <a:p>
          <a:endParaRPr lang="en-US"/>
        </a:p>
      </dgm:t>
    </dgm:pt>
    <dgm:pt modelId="{AB0BABEC-CC4E-42DC-9886-9CA535C67F93}">
      <dgm:prSet custT="1"/>
      <dgm:spPr>
        <a:solidFill>
          <a:srgbClr val="C00000"/>
        </a:solidFill>
      </dgm:spPr>
      <dgm:t>
        <a:bodyPr/>
        <a:lstStyle/>
        <a:p>
          <a:r>
            <a:rPr lang="fi-FI" sz="1400"/>
            <a:t>teho voi heiketä ja haitat korostua pitkässä käytössä </a:t>
          </a:r>
          <a:endParaRPr lang="en-US" sz="1400"/>
        </a:p>
      </dgm:t>
    </dgm:pt>
    <dgm:pt modelId="{878BABC4-70CB-4F0F-AC02-0403A2AFDD04}" type="parTrans" cxnId="{141A096E-6171-448B-B5F1-A9A489175F91}">
      <dgm:prSet/>
      <dgm:spPr/>
      <dgm:t>
        <a:bodyPr/>
        <a:lstStyle/>
        <a:p>
          <a:endParaRPr lang="en-US"/>
        </a:p>
      </dgm:t>
    </dgm:pt>
    <dgm:pt modelId="{375A6B22-478B-4177-BAB8-35D5D2D01A0B}" type="sibTrans" cxnId="{141A096E-6171-448B-B5F1-A9A489175F91}">
      <dgm:prSet/>
      <dgm:spPr/>
      <dgm:t>
        <a:bodyPr/>
        <a:lstStyle/>
        <a:p>
          <a:endParaRPr lang="en-US"/>
        </a:p>
      </dgm:t>
    </dgm:pt>
    <dgm:pt modelId="{5F83B6E3-F757-41B8-B5E4-C25147A49C00}">
      <dgm:prSet custT="1"/>
      <dgm:spPr>
        <a:solidFill>
          <a:srgbClr val="C00000"/>
        </a:solidFill>
      </dgm:spPr>
      <dgm:t>
        <a:bodyPr/>
        <a:lstStyle/>
        <a:p>
          <a:r>
            <a:rPr lang="fi-FI" sz="1400"/>
            <a:t>unilääkkeenä enintään kaksi viikkoa</a:t>
          </a:r>
          <a:endParaRPr lang="en-US" sz="1400"/>
        </a:p>
      </dgm:t>
    </dgm:pt>
    <dgm:pt modelId="{A6889EA9-031F-46EE-80AC-320AE4F97B49}" type="parTrans" cxnId="{9992CA85-169B-4545-81DB-80E7DD7D9612}">
      <dgm:prSet/>
      <dgm:spPr/>
      <dgm:t>
        <a:bodyPr/>
        <a:lstStyle/>
        <a:p>
          <a:endParaRPr lang="en-US"/>
        </a:p>
      </dgm:t>
    </dgm:pt>
    <dgm:pt modelId="{927AEA5F-9C2C-4C51-B2D5-198227CE5BB0}" type="sibTrans" cxnId="{9992CA85-169B-4545-81DB-80E7DD7D9612}">
      <dgm:prSet/>
      <dgm:spPr/>
      <dgm:t>
        <a:bodyPr/>
        <a:lstStyle/>
        <a:p>
          <a:endParaRPr lang="en-US"/>
        </a:p>
      </dgm:t>
    </dgm:pt>
    <dgm:pt modelId="{8955A0F9-DBC8-4F57-9D36-901984C89206}">
      <dgm:prSet custT="1"/>
      <dgm:spPr>
        <a:solidFill>
          <a:srgbClr val="C00000"/>
        </a:solidFill>
      </dgm:spPr>
      <dgm:t>
        <a:bodyPr/>
        <a:lstStyle/>
        <a:p>
          <a:r>
            <a:rPr lang="fi-FI" sz="1400" dirty="0"/>
            <a:t>Vieroitusoireita ovat hikoilu, pulssin kohoaminen, vapina ja pahoinvointi</a:t>
          </a:r>
          <a:endParaRPr lang="en-US" sz="1400" dirty="0"/>
        </a:p>
      </dgm:t>
    </dgm:pt>
    <dgm:pt modelId="{32DB3627-15B3-4CFC-ADF6-CDFA610D54C1}" type="parTrans" cxnId="{DDEA541A-FF44-4425-933A-C10C69A4FB35}">
      <dgm:prSet/>
      <dgm:spPr/>
      <dgm:t>
        <a:bodyPr/>
        <a:lstStyle/>
        <a:p>
          <a:endParaRPr lang="en-US"/>
        </a:p>
      </dgm:t>
    </dgm:pt>
    <dgm:pt modelId="{5B70C2D4-3084-4067-B493-D469FBC840CB}" type="sibTrans" cxnId="{DDEA541A-FF44-4425-933A-C10C69A4FB35}">
      <dgm:prSet/>
      <dgm:spPr/>
      <dgm:t>
        <a:bodyPr/>
        <a:lstStyle/>
        <a:p>
          <a:endParaRPr lang="en-US"/>
        </a:p>
      </dgm:t>
    </dgm:pt>
    <dgm:pt modelId="{9C1E2159-DCD5-4438-AC6A-1975ACE6EC7F}" type="pres">
      <dgm:prSet presAssocID="{F8236CD6-B0D3-4C0D-B96C-C1A2C766D2F1}" presName="diagram" presStyleCnt="0">
        <dgm:presLayoutVars>
          <dgm:dir/>
          <dgm:resizeHandles val="exact"/>
        </dgm:presLayoutVars>
      </dgm:prSet>
      <dgm:spPr/>
    </dgm:pt>
    <dgm:pt modelId="{58F76AA3-F5AD-4B16-8365-817BA9073CC0}" type="pres">
      <dgm:prSet presAssocID="{1E12E5FB-05C0-4A3C-8989-A276E93CCA12}" presName="arrow" presStyleLbl="node1" presStyleIdx="0" presStyleCnt="4" custScaleX="114815">
        <dgm:presLayoutVars>
          <dgm:bulletEnabled val="1"/>
        </dgm:presLayoutVars>
      </dgm:prSet>
      <dgm:spPr/>
    </dgm:pt>
    <dgm:pt modelId="{AB096AB0-BEB7-4E30-9F1C-355F6BB247E8}" type="pres">
      <dgm:prSet presAssocID="{AB0BABEC-CC4E-42DC-9886-9CA535C67F93}" presName="arrow" presStyleLbl="node1" presStyleIdx="1" presStyleCnt="4" custScaleX="114815">
        <dgm:presLayoutVars>
          <dgm:bulletEnabled val="1"/>
        </dgm:presLayoutVars>
      </dgm:prSet>
      <dgm:spPr/>
    </dgm:pt>
    <dgm:pt modelId="{5FD3BA44-D608-41D7-9260-F311E64C376C}" type="pres">
      <dgm:prSet presAssocID="{5F83B6E3-F757-41B8-B5E4-C25147A49C00}" presName="arrow" presStyleLbl="node1" presStyleIdx="2" presStyleCnt="4" custScaleX="114815">
        <dgm:presLayoutVars>
          <dgm:bulletEnabled val="1"/>
        </dgm:presLayoutVars>
      </dgm:prSet>
      <dgm:spPr/>
    </dgm:pt>
    <dgm:pt modelId="{28973910-48F4-4425-9BF4-9DF164567FC2}" type="pres">
      <dgm:prSet presAssocID="{8955A0F9-DBC8-4F57-9D36-901984C89206}" presName="arrow" presStyleLbl="node1" presStyleIdx="3" presStyleCnt="4" custScaleX="114815">
        <dgm:presLayoutVars>
          <dgm:bulletEnabled val="1"/>
        </dgm:presLayoutVars>
      </dgm:prSet>
      <dgm:spPr/>
    </dgm:pt>
  </dgm:ptLst>
  <dgm:cxnLst>
    <dgm:cxn modelId="{DDEA541A-FF44-4425-933A-C10C69A4FB35}" srcId="{F8236CD6-B0D3-4C0D-B96C-C1A2C766D2F1}" destId="{8955A0F9-DBC8-4F57-9D36-901984C89206}" srcOrd="3" destOrd="0" parTransId="{32DB3627-15B3-4CFC-ADF6-CDFA610D54C1}" sibTransId="{5B70C2D4-3084-4067-B493-D469FBC840CB}"/>
    <dgm:cxn modelId="{3E169E49-821A-4900-AAF9-426AD75E66D4}" type="presOf" srcId="{5F83B6E3-F757-41B8-B5E4-C25147A49C00}" destId="{5FD3BA44-D608-41D7-9260-F311E64C376C}" srcOrd="0" destOrd="0" presId="urn:microsoft.com/office/officeart/2005/8/layout/arrow5"/>
    <dgm:cxn modelId="{141A096E-6171-448B-B5F1-A9A489175F91}" srcId="{F8236CD6-B0D3-4C0D-B96C-C1A2C766D2F1}" destId="{AB0BABEC-CC4E-42DC-9886-9CA535C67F93}" srcOrd="1" destOrd="0" parTransId="{878BABC4-70CB-4F0F-AC02-0403A2AFDD04}" sibTransId="{375A6B22-478B-4177-BAB8-35D5D2D01A0B}"/>
    <dgm:cxn modelId="{891B6E73-FBC7-4453-AA90-384540FD828F}" type="presOf" srcId="{AB0BABEC-CC4E-42DC-9886-9CA535C67F93}" destId="{AB096AB0-BEB7-4E30-9F1C-355F6BB247E8}" srcOrd="0" destOrd="0" presId="urn:microsoft.com/office/officeart/2005/8/layout/arrow5"/>
    <dgm:cxn modelId="{7F785C80-2FB1-493F-9A68-B600F7CC9568}" type="presOf" srcId="{1E12E5FB-05C0-4A3C-8989-A276E93CCA12}" destId="{58F76AA3-F5AD-4B16-8365-817BA9073CC0}" srcOrd="0" destOrd="0" presId="urn:microsoft.com/office/officeart/2005/8/layout/arrow5"/>
    <dgm:cxn modelId="{9992CA85-169B-4545-81DB-80E7DD7D9612}" srcId="{F8236CD6-B0D3-4C0D-B96C-C1A2C766D2F1}" destId="{5F83B6E3-F757-41B8-B5E4-C25147A49C00}" srcOrd="2" destOrd="0" parTransId="{A6889EA9-031F-46EE-80AC-320AE4F97B49}" sibTransId="{927AEA5F-9C2C-4C51-B2D5-198227CE5BB0}"/>
    <dgm:cxn modelId="{BF43079F-CD6E-4D32-9E98-0C69C3C35257}" type="presOf" srcId="{8955A0F9-DBC8-4F57-9D36-901984C89206}" destId="{28973910-48F4-4425-9BF4-9DF164567FC2}" srcOrd="0" destOrd="0" presId="urn:microsoft.com/office/officeart/2005/8/layout/arrow5"/>
    <dgm:cxn modelId="{6B702FE5-7015-40F7-B285-DBC3B5CD057F}" srcId="{F8236CD6-B0D3-4C0D-B96C-C1A2C766D2F1}" destId="{1E12E5FB-05C0-4A3C-8989-A276E93CCA12}" srcOrd="0" destOrd="0" parTransId="{90644B4B-0E90-4E14-8145-3E4220FC652C}" sibTransId="{AF494490-61E1-4C18-B906-C744857A1DC9}"/>
    <dgm:cxn modelId="{964732F8-FE27-4872-A316-2B897508892F}" type="presOf" srcId="{F8236CD6-B0D3-4C0D-B96C-C1A2C766D2F1}" destId="{9C1E2159-DCD5-4438-AC6A-1975ACE6EC7F}" srcOrd="0" destOrd="0" presId="urn:microsoft.com/office/officeart/2005/8/layout/arrow5"/>
    <dgm:cxn modelId="{10A4E98C-E999-416E-AD23-C7DCC70F6C75}" type="presParOf" srcId="{9C1E2159-DCD5-4438-AC6A-1975ACE6EC7F}" destId="{58F76AA3-F5AD-4B16-8365-817BA9073CC0}" srcOrd="0" destOrd="0" presId="urn:microsoft.com/office/officeart/2005/8/layout/arrow5"/>
    <dgm:cxn modelId="{CB8D54C3-9146-43B5-8CF4-7F77AA5745A5}" type="presParOf" srcId="{9C1E2159-DCD5-4438-AC6A-1975ACE6EC7F}" destId="{AB096AB0-BEB7-4E30-9F1C-355F6BB247E8}" srcOrd="1" destOrd="0" presId="urn:microsoft.com/office/officeart/2005/8/layout/arrow5"/>
    <dgm:cxn modelId="{6F90895C-216C-4C21-A5E7-844319CF82A9}" type="presParOf" srcId="{9C1E2159-DCD5-4438-AC6A-1975ACE6EC7F}" destId="{5FD3BA44-D608-41D7-9260-F311E64C376C}" srcOrd="2" destOrd="0" presId="urn:microsoft.com/office/officeart/2005/8/layout/arrow5"/>
    <dgm:cxn modelId="{C4F64887-10F2-49D2-B155-72D4F769D7A7}" type="presParOf" srcId="{9C1E2159-DCD5-4438-AC6A-1975ACE6EC7F}" destId="{28973910-48F4-4425-9BF4-9DF164567FC2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AE872-924B-4909-B2C3-A7DA38BE266E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Säätelee unen ja valveen vaihtelua</a:t>
          </a:r>
          <a:endParaRPr lang="en-US" sz="2600" kern="1200"/>
        </a:p>
      </dsp:txBody>
      <dsp:txXfrm>
        <a:off x="50420" y="70868"/>
        <a:ext cx="6162800" cy="932014"/>
      </dsp:txXfrm>
    </dsp:sp>
    <dsp:sp modelId="{3E29993B-9763-4C50-9D82-698ACBE24A99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Keskuskello </a:t>
          </a:r>
          <a:endParaRPr lang="en-US" sz="2600" kern="1200"/>
        </a:p>
      </dsp:txBody>
      <dsp:txXfrm>
        <a:off x="50420" y="1178602"/>
        <a:ext cx="6162800" cy="932014"/>
      </dsp:txXfrm>
    </dsp:sp>
    <dsp:sp modelId="{6305BDC7-3108-474B-BD6C-84331E5DF00B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Vaikuttaa ruumiinlämpöön, rr-vaihteluun, hormonien tuotantoon</a:t>
          </a:r>
          <a:endParaRPr lang="en-US" sz="2600" kern="1200"/>
        </a:p>
      </dsp:txBody>
      <dsp:txXfrm>
        <a:off x="50420" y="2286336"/>
        <a:ext cx="6162800" cy="932014"/>
      </dsp:txXfrm>
    </dsp:sp>
    <dsp:sp modelId="{DC346098-AFAB-47A6-814B-959B0A386FAD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Aamuvirkut ja iltavirkut</a:t>
          </a:r>
          <a:endParaRPr lang="en-US" sz="2600" kern="1200"/>
        </a:p>
      </dsp:txBody>
      <dsp:txXfrm>
        <a:off x="50420" y="3394071"/>
        <a:ext cx="6162800" cy="932014"/>
      </dsp:txXfrm>
    </dsp:sp>
    <dsp:sp modelId="{91B2FD06-5F3C-4468-8B97-4D27720BB299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Vuodenaikojen vaihtelu, valon määrä</a:t>
          </a:r>
          <a:endParaRPr lang="en-US" sz="2600" kern="1200"/>
        </a:p>
      </dsp:txBody>
      <dsp:txXfrm>
        <a:off x="50420" y="4501805"/>
        <a:ext cx="6162800" cy="932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EB2767-1FE9-446B-9E47-CCBCD79F3D3E}">
      <dsp:nvSpPr>
        <dsp:cNvPr id="0" name=""/>
        <dsp:cNvSpPr/>
      </dsp:nvSpPr>
      <dsp:spPr>
        <a:xfrm>
          <a:off x="559800" y="360982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70786E-670A-4230-AAF8-7A4C749A71E1}">
      <dsp:nvSpPr>
        <dsp:cNvPr id="0" name=""/>
        <dsp:cNvSpPr/>
      </dsp:nvSpPr>
      <dsp:spPr>
        <a:xfrm>
          <a:off x="559800" y="202904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100" kern="1200"/>
            <a:t>Unihygienia kuntoon</a:t>
          </a:r>
          <a:endParaRPr lang="en-US" sz="3100" kern="1200"/>
        </a:p>
      </dsp:txBody>
      <dsp:txXfrm>
        <a:off x="559800" y="2029045"/>
        <a:ext cx="4320000" cy="648000"/>
      </dsp:txXfrm>
    </dsp:sp>
    <dsp:sp modelId="{5F998AFC-7062-4E11-B202-D5B1F630CB5F}">
      <dsp:nvSpPr>
        <dsp:cNvPr id="0" name=""/>
        <dsp:cNvSpPr/>
      </dsp:nvSpPr>
      <dsp:spPr>
        <a:xfrm>
          <a:off x="559800" y="2749633"/>
          <a:ext cx="4320000" cy="124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dirty="0"/>
            <a:t>Valveella oloajan asiat kuntoon</a:t>
          </a:r>
          <a:endParaRPr lang="en-U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Säännöllinen vuorokausirytmi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Elintavat kuntoon</a:t>
          </a:r>
          <a:endParaRPr lang="en-US" sz="1700" kern="120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Nukkumisolosuhteet kuntoon</a:t>
          </a:r>
          <a:endParaRPr lang="en-US" sz="1700" kern="1200"/>
        </a:p>
      </dsp:txBody>
      <dsp:txXfrm>
        <a:off x="559800" y="2749633"/>
        <a:ext cx="4320000" cy="1240722"/>
      </dsp:txXfrm>
    </dsp:sp>
    <dsp:sp modelId="{1C12DBDF-7413-4A6A-B71E-4A666E5326D5}">
      <dsp:nvSpPr>
        <dsp:cNvPr id="0" name=""/>
        <dsp:cNvSpPr/>
      </dsp:nvSpPr>
      <dsp:spPr>
        <a:xfrm>
          <a:off x="5635800" y="360982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0EBEF-697E-4A5B-AB62-4BA90602BEFA}">
      <dsp:nvSpPr>
        <dsp:cNvPr id="0" name=""/>
        <dsp:cNvSpPr/>
      </dsp:nvSpPr>
      <dsp:spPr>
        <a:xfrm>
          <a:off x="5635800" y="2029045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i-FI" sz="3100" kern="1200"/>
            <a:t>Lyhytkestoinen lääkehoito</a:t>
          </a:r>
          <a:endParaRPr lang="en-US" sz="3100" kern="1200"/>
        </a:p>
      </dsp:txBody>
      <dsp:txXfrm>
        <a:off x="5635800" y="2029045"/>
        <a:ext cx="4320000" cy="648000"/>
      </dsp:txXfrm>
    </dsp:sp>
    <dsp:sp modelId="{76BFD91C-9C94-4684-8735-A7FDCD7CA8C2}">
      <dsp:nvSpPr>
        <dsp:cNvPr id="0" name=""/>
        <dsp:cNvSpPr/>
      </dsp:nvSpPr>
      <dsp:spPr>
        <a:xfrm>
          <a:off x="5635800" y="2749633"/>
          <a:ext cx="4320000" cy="1240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/>
            <a:t>Jos ei parane itsehoidolla parissa kuukaudessa -&gt; tarkempi arvio (onko taustalla sairaus tms.)</a:t>
          </a:r>
          <a:endParaRPr lang="en-US" sz="1700" kern="1200"/>
        </a:p>
      </dsp:txBody>
      <dsp:txXfrm>
        <a:off x="5635800" y="2749633"/>
        <a:ext cx="4320000" cy="12407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76AA3-F5AD-4B16-8365-817BA9073CC0}">
      <dsp:nvSpPr>
        <dsp:cNvPr id="0" name=""/>
        <dsp:cNvSpPr/>
      </dsp:nvSpPr>
      <dsp:spPr>
        <a:xfrm>
          <a:off x="4283245" y="328"/>
          <a:ext cx="2662983" cy="2319368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Bentsojen käytössä pitää seurata mahdollisen riippuvuuden kehittymistä</a:t>
          </a:r>
          <a:endParaRPr lang="en-US" sz="1400" kern="1200" dirty="0"/>
        </a:p>
      </dsp:txBody>
      <dsp:txXfrm>
        <a:off x="4948991" y="328"/>
        <a:ext cx="1331491" cy="1913479"/>
      </dsp:txXfrm>
    </dsp:sp>
    <dsp:sp modelId="{AB096AB0-BEB7-4E30-9F1C-355F6BB247E8}">
      <dsp:nvSpPr>
        <dsp:cNvPr id="0" name=""/>
        <dsp:cNvSpPr/>
      </dsp:nvSpPr>
      <dsp:spPr>
        <a:xfrm rot="5400000">
          <a:off x="6029151" y="1746234"/>
          <a:ext cx="2662983" cy="2319368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teho voi heiketä ja haitat korostua pitkässä käytössä </a:t>
          </a:r>
          <a:endParaRPr lang="en-US" sz="1400" kern="1200"/>
        </a:p>
      </dsp:txBody>
      <dsp:txXfrm rot="-5400000">
        <a:off x="6606848" y="2240173"/>
        <a:ext cx="1913479" cy="1331491"/>
      </dsp:txXfrm>
    </dsp:sp>
    <dsp:sp modelId="{5FD3BA44-D608-41D7-9260-F311E64C376C}">
      <dsp:nvSpPr>
        <dsp:cNvPr id="0" name=""/>
        <dsp:cNvSpPr/>
      </dsp:nvSpPr>
      <dsp:spPr>
        <a:xfrm rot="10800000">
          <a:off x="4283245" y="3492140"/>
          <a:ext cx="2662983" cy="2319368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unilääkkeenä enintään kaksi viikkoa</a:t>
          </a:r>
          <a:endParaRPr lang="en-US" sz="1400" kern="1200"/>
        </a:p>
      </dsp:txBody>
      <dsp:txXfrm rot="10800000">
        <a:off x="4948991" y="3898029"/>
        <a:ext cx="1331491" cy="1913479"/>
      </dsp:txXfrm>
    </dsp:sp>
    <dsp:sp modelId="{28973910-48F4-4425-9BF4-9DF164567FC2}">
      <dsp:nvSpPr>
        <dsp:cNvPr id="0" name=""/>
        <dsp:cNvSpPr/>
      </dsp:nvSpPr>
      <dsp:spPr>
        <a:xfrm rot="16200000">
          <a:off x="2537339" y="1746234"/>
          <a:ext cx="2662983" cy="2319368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/>
            <a:t>Vieroitusoireita ovat hikoilu, pulssin kohoaminen, vapina ja pahoinvointi</a:t>
          </a:r>
          <a:endParaRPr lang="en-US" sz="1400" kern="1200" dirty="0"/>
        </a:p>
      </dsp:txBody>
      <dsp:txXfrm rot="5400000">
        <a:off x="2709147" y="2240173"/>
        <a:ext cx="1913479" cy="1331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C550-DB9F-4611-A6B2-C54E3F90E26E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5D74-4E06-4A74-9BF1-CBC8445A161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853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07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11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98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256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009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85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05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C5D74-4E06-4A74-9BF1-CBC8445A1618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90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47ADE8-A748-43AD-8BE1-D80510F5E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9BFBE70-0BCE-4D32-9AD0-7216B5192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6CFD21-5CEE-4578-8897-1C657C75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1B78F1-56BE-4D7E-8CC2-839612BC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7AADA8-A6D8-4E80-836C-84CC1F89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135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D50E95-3B87-41B6-B4C0-CC69CDFB8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AE80C5D-1BA6-4E72-A096-F5F7A052F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9DAAEA-8466-46C4-BE82-96CA9DC5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330A6B-EF56-4BE0-90D4-48B79204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AAFB19-5368-4DFC-A840-8D5BB4D6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088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C7E1A00-CE6B-4253-8E0F-52C4FA1F0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CC94C14-EDC0-48A2-B4E8-0FB477238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753005F-CAD1-4129-AAF8-D37158B3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21822EB-3D27-48B2-AE02-60B590019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568CD5-D1EE-4A42-B9AA-788CDBB7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295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031443-C65A-41ED-B4A8-043C0405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A43D6-E963-4A9D-8711-DAAE0D39E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B1441BE-4FAD-488E-844D-AB79C962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C8723A-11C5-4FEE-93C4-A28C4082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22B70D-D655-41BD-A29C-3DBA7DAB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12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46E6FB-8FB8-4F4F-9F93-91B043BA0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C34AFB-BC2C-4054-A88E-35F045B77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768247-ADD5-4E16-BC8E-B31A1FD07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B1F94A-D868-4530-BC52-4ECBE0423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F80040-D580-4A6A-93FD-762DA87F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088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A28399-4EAA-471C-ABD4-4B3D0EBE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F4DCB6-D0C4-4DCA-B588-49E3B8609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9A7B41C-27DD-477B-A3FA-AC00B7758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F30A823-E031-4AE1-A59A-679EF465B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471B89F-872E-4623-994C-F7562EBAB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8970D38-FA5B-436E-AA9D-9FCB3F98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9373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5D517-9E20-4E96-B591-EC6A0B67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C16EEBA-FC4E-4D67-BC73-EE935BACA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EF1E38C-819F-447B-918A-48275C102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77E22EE-26F7-4FB6-A512-59E44A9D4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2981D0D-841F-45FE-B28B-2AD5ED6EA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68449F1-BC78-4A64-B90C-7016C1FD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45F7B4A-06D8-4A4E-AEBD-EBCD4C48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90973FE-7C70-482B-8756-CA8DCD0C0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04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2FCB66-5E8C-4862-AF8E-99C6D17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1E3C731-F08D-4CBF-B08D-FAC61CED7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BFB1BC-932F-4183-B666-EEEED0F1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92D26AC-E7F0-4488-8867-F3A2C823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58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D4BED1D-44EC-4E75-A260-55BB79225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6B5E60E-01F8-49C8-AADD-851D278E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F86F02-CF3E-40B4-81AA-55B52CF7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0727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9C92C-1001-4464-9D84-200A1390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ADFF1E-BFB9-4360-B760-57A94B7A5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7DB98D2-FE08-421B-B84D-56DE57778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4CFA6F-1696-4BF0-AD53-50EF44FB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62184E-6078-4BEB-A653-27EE96F0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1E6E09-BDEF-4222-8598-54532929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22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688014-2564-4247-AE34-C5558BD5F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78C929E-F820-4492-BECB-A76355A3E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2335763-552A-4D88-929D-C12CC7BD9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733D7FD-A144-4341-A68C-358B8269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2B74B8-C8F3-4556-B9E1-073D348F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1B705C-B0F0-4464-A61A-3A39170F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5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D7011BC-95D6-4516-AD2A-15D26FE21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03E4A7-F6C7-46DE-A0B1-619641593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78D6F12-21AE-40CD-8655-EF2718B29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75914-A46B-40A4-BAED-2D3840371B88}" type="datetimeFigureOut">
              <a:rPr lang="fi-FI" smtClean="0"/>
              <a:t>9.2.2021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6AD49B-D00C-4679-B489-28D2E573F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7F4197D-3BCD-4B93-92A8-4A8E06A0D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0AFA-673E-4508-B0AC-0AE2025B485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0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9CA6A5-F3DC-4600-9C45-25D30FC5E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50200"/>
            <a:ext cx="8102600" cy="1741321"/>
          </a:xfrm>
        </p:spPr>
        <p:txBody>
          <a:bodyPr/>
          <a:lstStyle/>
          <a:p>
            <a:r>
              <a:rPr lang="fi-FI" b="1" dirty="0"/>
              <a:t>Unen ja levon tarpeen huomioiminen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5FDF158-C66B-4862-9258-380CB3FD8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0000" y="152801"/>
            <a:ext cx="3199062" cy="507600"/>
          </a:xfrm>
        </p:spPr>
        <p:txBody>
          <a:bodyPr>
            <a:normAutofit/>
          </a:bodyPr>
          <a:lstStyle/>
          <a:p>
            <a:r>
              <a:rPr lang="fi-FI" dirty="0"/>
              <a:t>Riina Lindström</a:t>
            </a:r>
          </a:p>
        </p:txBody>
      </p:sp>
    </p:spTree>
    <p:extLst>
      <p:ext uri="{BB962C8B-B14F-4D97-AF65-F5344CB8AC3E}">
        <p14:creationId xmlns:p14="http://schemas.microsoft.com/office/powerpoint/2010/main" val="358416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F663D26-77F8-4EFB-8A31-CA4F7C08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/>
            <a:r>
              <a:rPr lang="fi-FI">
                <a:solidFill>
                  <a:schemeClr val="bg1"/>
                </a:solidFill>
              </a:rPr>
              <a:t>Ikääntyneiden unettomuus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749B3-6CA7-4F26-A7B2-AFD40575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Unettomuus lisääntyy ikääntymisen myötä</a:t>
            </a:r>
          </a:p>
          <a:p>
            <a:r>
              <a:rPr lang="fi-FI" sz="2400" dirty="0">
                <a:solidFill>
                  <a:schemeClr val="bg1"/>
                </a:solidFill>
              </a:rPr>
              <a:t>Fysiologiset muutokset</a:t>
            </a:r>
          </a:p>
          <a:p>
            <a:r>
              <a:rPr lang="fi-FI" sz="2400" dirty="0">
                <a:solidFill>
                  <a:schemeClr val="bg1"/>
                </a:solidFill>
              </a:rPr>
              <a:t>Sairaudet</a:t>
            </a:r>
          </a:p>
          <a:p>
            <a:r>
              <a:rPr lang="fi-FI" sz="2400" dirty="0">
                <a:solidFill>
                  <a:schemeClr val="bg1"/>
                </a:solidFill>
              </a:rPr>
              <a:t>Vuorokausirytmi aikaistuu, yölliset heräilyt, unen määrän vähentyminen</a:t>
            </a:r>
          </a:p>
        </p:txBody>
      </p:sp>
    </p:spTree>
    <p:extLst>
      <p:ext uri="{BB962C8B-B14F-4D97-AF65-F5344CB8AC3E}">
        <p14:creationId xmlns:p14="http://schemas.microsoft.com/office/powerpoint/2010/main" val="1305355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A6948B-F976-4A64-AF1B-BBDF1F2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fi-FI" dirty="0"/>
              <a:t>Miten selvitän nukkumista?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115DC5-A7F3-49A7-9292-6A315875A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fi-FI" sz="2400"/>
              <a:t>Kuinka monta h nukkuu?</a:t>
            </a:r>
          </a:p>
          <a:p>
            <a:r>
              <a:rPr lang="fi-FI" sz="2400"/>
              <a:t>Monelta nukkumaan, monelta herää: onko säännöllistä?</a:t>
            </a:r>
          </a:p>
          <a:p>
            <a:r>
              <a:rPr lang="fi-FI" sz="2400"/>
              <a:t>Missä kohtaa unta vaikeuksia on?</a:t>
            </a:r>
          </a:p>
          <a:p>
            <a:r>
              <a:rPr lang="fi-FI" sz="2400"/>
              <a:t>Unilääkkeet? Muut lääkkeet? Luontaistuotteet?</a:t>
            </a:r>
          </a:p>
          <a:p>
            <a:r>
              <a:rPr lang="fi-FI" sz="2400"/>
              <a:t>Nukkumisen tottumukset, iltatoimet?</a:t>
            </a:r>
          </a:p>
          <a:p>
            <a:r>
              <a:rPr lang="fi-FI" sz="2400"/>
              <a:t>Häiritseekö asia potilasta itseään? Vaikuttaako valveen toimintaan? Kuinka paljon asia häiritsee?</a:t>
            </a:r>
          </a:p>
          <a:p>
            <a:r>
              <a:rPr lang="fi-FI" sz="2400"/>
              <a:t>Unipäiväkirjaa voi hyödyntää.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255741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686668-200E-4C99-B263-14E72BC2E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640263"/>
            <a:ext cx="3284331" cy="5254510"/>
          </a:xfrm>
        </p:spPr>
        <p:txBody>
          <a:bodyPr>
            <a:normAutofit/>
          </a:bodyPr>
          <a:lstStyle/>
          <a:p>
            <a:r>
              <a:rPr lang="fi-FI" dirty="0"/>
              <a:t>Unta haittaavat sairaudet ja lääkkeet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FCCA95-B064-4AF5-B42E-24E7B5F65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383" y="385012"/>
            <a:ext cx="6324279" cy="6268452"/>
          </a:xfrm>
        </p:spPr>
        <p:txBody>
          <a:bodyPr anchor="ctr">
            <a:norm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Esim. kehitysvammaisuuteen liittyy suurentunut unihäiriöiden riski</a:t>
            </a:r>
          </a:p>
          <a:p>
            <a:r>
              <a:rPr lang="fi-FI" sz="2400" dirty="0">
                <a:solidFill>
                  <a:schemeClr val="bg1"/>
                </a:solidFill>
              </a:rPr>
              <a:t>Lääkkeistä unettomuutta voivat aiheuttaa esimerkiksi 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Parkinsonin taudin lääkkeet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Alzheimerin taudin lääkkeet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Diureetit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Verenpainelääkkeet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Mahahaava- ja närästyslääkkeistä H₂-salpaajat</a:t>
            </a:r>
          </a:p>
          <a:p>
            <a:pPr lvl="1"/>
            <a:r>
              <a:rPr lang="fi-FI" dirty="0">
                <a:solidFill>
                  <a:schemeClr val="bg1"/>
                </a:solidFill>
              </a:rPr>
              <a:t>Antihistamiinit</a:t>
            </a:r>
          </a:p>
          <a:p>
            <a:pPr lvl="1"/>
            <a:r>
              <a:rPr lang="fi-FI" dirty="0" err="1">
                <a:solidFill>
                  <a:schemeClr val="bg1"/>
                </a:solidFill>
              </a:rPr>
              <a:t>Glukokortikoidit</a:t>
            </a:r>
            <a:endParaRPr lang="fi-FI" dirty="0">
              <a:solidFill>
                <a:schemeClr val="bg1"/>
              </a:solidFill>
            </a:endParaRPr>
          </a:p>
          <a:p>
            <a:pPr lvl="1"/>
            <a:r>
              <a:rPr lang="fi-FI" dirty="0">
                <a:solidFill>
                  <a:schemeClr val="bg1"/>
                </a:solidFill>
              </a:rPr>
              <a:t>Tyroksiini</a:t>
            </a:r>
          </a:p>
          <a:p>
            <a:pPr lvl="1"/>
            <a:r>
              <a:rPr lang="fi-FI" dirty="0" err="1">
                <a:solidFill>
                  <a:schemeClr val="bg1"/>
                </a:solidFill>
              </a:rPr>
              <a:t>Antikolinergistä</a:t>
            </a:r>
            <a:r>
              <a:rPr lang="fi-FI" dirty="0">
                <a:solidFill>
                  <a:schemeClr val="bg1"/>
                </a:solidFill>
              </a:rPr>
              <a:t> aktiivisuutta lisäävät lääkkeet (käytetään esim. virtsankarkailuun)</a:t>
            </a:r>
          </a:p>
          <a:p>
            <a:pPr lvl="1"/>
            <a:endParaRPr lang="fi-FI" sz="2000" dirty="0">
              <a:solidFill>
                <a:schemeClr val="bg1"/>
              </a:solidFill>
            </a:endParaRPr>
          </a:p>
          <a:p>
            <a:pPr lvl="1"/>
            <a:endParaRPr lang="fi-FI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43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08C835-811B-4649-B6EA-AAA88F94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fi-FI" sz="5200"/>
              <a:t>Unettomuuden hoito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6AEA8B9D-45EB-497D-B58C-3683AF03CA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5030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2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88333BA-AE6E-427A-9B16-A39C8073F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70A799C-0761-4E31-9837-4A5972696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Hyvää yötä!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F288C4-EAAC-4149-8269-AEE7695B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2547"/>
            <a:ext cx="10515600" cy="4196615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Noudata säännöllistä päivärytmiä.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Harrasta liikuntaa, mutta lopeta raskas liikunta 3-4 tuntia ennen nukkumaanmenoa.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Älä kahvittele tai juo teetä kovin myöhään, sillä kofeiini piristää.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Älä tissuttele, sillä alkoholi huonontaa unen laatua.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Älä syö liian raskaasti ennen nukkumaan menoa, mutta älä myöskään mene nukkumaan nälkäisenä.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Vältä myös nikotiinia.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Älä näprää puhelinta tai läppäriä juuri ennen nukkumaanmenoa, sillä niiden tuottama sininen valo aktivoi aivoja.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Pidä taukoja myös päivän aikana, jolloin on aikaa pohtia ongelmatilanteita tai huolia. Näin ne eivät jää mietittäviksi nukkumaan mennessä tai kesken unien.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Tuuleta makuuhuone raikkaaksi ja huolehdi, että </a:t>
            </a:r>
            <a:r>
              <a:rPr lang="fi-FI" sz="2000" dirty="0" err="1"/>
              <a:t>makuuhuoneessaasi</a:t>
            </a:r>
            <a:r>
              <a:rPr lang="fi-FI" sz="2000" dirty="0"/>
              <a:t> on riittävän pimeää.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fi-FI" sz="2000" dirty="0"/>
              <a:t>Hanki kunnollinen tyyny ja muista vaihtaa petivaatteet riittävän usein.</a:t>
            </a:r>
          </a:p>
        </p:txBody>
      </p:sp>
    </p:spTree>
    <p:extLst>
      <p:ext uri="{BB962C8B-B14F-4D97-AF65-F5344CB8AC3E}">
        <p14:creationId xmlns:p14="http://schemas.microsoft.com/office/powerpoint/2010/main" val="885891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8A21E0-9C79-42DD-8A0A-5D5454A11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fi-FI" sz="3600"/>
              <a:t>Rentoutumisen harjoittelu</a:t>
            </a:r>
          </a:p>
        </p:txBody>
      </p:sp>
      <p:pic>
        <p:nvPicPr>
          <p:cNvPr id="5" name="Kuva 4" descr="Kuva, joka sisältää kohteen auringonlasku&#10;&#10;Kuvaus luotu automaattisesti">
            <a:extLst>
              <a:ext uri="{FF2B5EF4-FFF2-40B4-BE49-F238E27FC236}">
                <a16:creationId xmlns:a16="http://schemas.microsoft.com/office/drawing/2014/main" id="{3925873E-A717-4E0D-96B4-9D8D60E081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 b="1956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B6C90E-F50B-43EC-A2BE-2F1B7048B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288" y="3752850"/>
            <a:ext cx="8266107" cy="3105150"/>
          </a:xfrm>
        </p:spPr>
        <p:txBody>
          <a:bodyPr anchor="ctr">
            <a:noAutofit/>
          </a:bodyPr>
          <a:lstStyle/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 Tahdosta riippumaton hermosto muodostuu sympaattisesta ja parasympaattisesti hermostosta, jotka toimivat toistensa vastakohtina.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Sympaattinen hermosto kiihdyttää </a:t>
            </a:r>
            <a:r>
              <a:rPr lang="fi-FI" sz="1800" b="0" i="0" u="none" strike="noStrike" dirty="0" err="1">
                <a:effectLst/>
                <a:latin typeface="Calibri" panose="020F0502020204030204" pitchFamily="34" charset="0"/>
              </a:rPr>
              <a:t>elimistoä</a:t>
            </a:r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 ja parasympaattinen vastaavasti rauhoittaa.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Rentoutuminen perustuu parasympaattisen hermoston riittävään aktivoitumiseen, jolloin tärkeimpänä välittäjäaineena toimii asetyylikoliini. 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Joskus sympaattisen hermoston aktivaatio säilyy jatkuvasti liian korkealla, jolloin rentoutuminen on hankalaa. Onneksi parasympaattisen hermoston aktivoitumista voi harjoittaa. </a:t>
            </a:r>
            <a:endParaRPr lang="fi-FI" sz="1800" b="0" dirty="0">
              <a:effectLst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fi-FI" sz="1800" b="0" i="0" u="none" strike="noStrike" dirty="0">
                <a:effectLst/>
                <a:latin typeface="Calibri" panose="020F0502020204030204" pitchFamily="34" charset="0"/>
              </a:rPr>
              <a:t>Harjoittelu vaatii aikaa. </a:t>
            </a:r>
            <a:br>
              <a:rPr lang="fi-FI" sz="1800" dirty="0"/>
            </a:b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01018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1DBBF1-3229-4BD9-B3D1-B4CA571E7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843625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C87C3E-1040-4EE4-9BDB-9537F7A1B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968282"/>
            <a:ext cx="12188824" cy="494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66D1CF-91F0-4A10-8573-0115D85D1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Huoli hetki -harjoitus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CDBECE-872A-4C73-9DC1-BB4E805E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3894594"/>
            <a:ext cx="27432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CD5A0B-CDD7-427C-AA42-2EECFDFA1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028863"/>
            <a:ext cx="12188824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051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04D1DB9-2687-4856-8CED-F2F363B5B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Unettomuuden lääkehoito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54F0CE-5F94-47C0-8104-A1CB5A0E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fi-FI" sz="2400" dirty="0"/>
              <a:t>Unilääkkeiden pitkäaikainen käyttö ei ole tarkoituksenmukaista</a:t>
            </a:r>
          </a:p>
          <a:p>
            <a:r>
              <a:rPr lang="fi-FI" sz="2400" dirty="0"/>
              <a:t>Voivat aiheuttaa riippuvuutta ja vieroitusoireita</a:t>
            </a:r>
          </a:p>
          <a:p>
            <a:endParaRPr lang="fi-FI" sz="2400" dirty="0"/>
          </a:p>
          <a:p>
            <a:r>
              <a:rPr lang="fi-FI" sz="2400" dirty="0"/>
              <a:t>Aikabiologiset unilääkkeet (</a:t>
            </a:r>
            <a:r>
              <a:rPr lang="fi-FI" sz="2400" dirty="0" err="1"/>
              <a:t>Circadin</a:t>
            </a:r>
            <a:r>
              <a:rPr lang="fi-FI" sz="2400" dirty="0"/>
              <a:t>, </a:t>
            </a:r>
            <a:r>
              <a:rPr lang="fi-FI" sz="2400" dirty="0" err="1"/>
              <a:t>Valdoxan</a:t>
            </a:r>
            <a:r>
              <a:rPr lang="fi-FI" sz="2400" dirty="0"/>
              <a:t>)</a:t>
            </a:r>
          </a:p>
          <a:p>
            <a:r>
              <a:rPr lang="fi-FI" sz="2400" dirty="0" err="1"/>
              <a:t>Bentsodiatsepiinit</a:t>
            </a:r>
            <a:r>
              <a:rPr lang="fi-FI" sz="2400" dirty="0"/>
              <a:t> (pitkävaikutteiset (</a:t>
            </a:r>
            <a:r>
              <a:rPr lang="fi-FI" sz="2400" dirty="0" err="1"/>
              <a:t>Diapam</a:t>
            </a:r>
            <a:r>
              <a:rPr lang="fi-FI" sz="2400" dirty="0"/>
              <a:t>), keskipitkävaikutteiset (</a:t>
            </a:r>
            <a:r>
              <a:rPr lang="fi-FI" sz="2400" dirty="0" err="1"/>
              <a:t>Opamox</a:t>
            </a:r>
            <a:r>
              <a:rPr lang="fi-FI" sz="2400" dirty="0"/>
              <a:t>), lyhytvaikutteiset (Tenox))</a:t>
            </a:r>
          </a:p>
          <a:p>
            <a:r>
              <a:rPr lang="fi-FI" sz="2400" dirty="0" err="1"/>
              <a:t>Bentsodiatsepiinien</a:t>
            </a:r>
            <a:r>
              <a:rPr lang="fi-FI" sz="2400" dirty="0"/>
              <a:t> tavoin vaikuttavat lääkkeet (</a:t>
            </a:r>
            <a:r>
              <a:rPr lang="fi-FI" sz="2400" dirty="0" err="1"/>
              <a:t>Somnor</a:t>
            </a:r>
            <a:r>
              <a:rPr lang="fi-FI" sz="2400" dirty="0"/>
              <a:t>, </a:t>
            </a:r>
            <a:r>
              <a:rPr lang="fi-FI" sz="2400" dirty="0" err="1"/>
              <a:t>Imovane</a:t>
            </a:r>
            <a:r>
              <a:rPr lang="fi-FI" sz="2400" dirty="0"/>
              <a:t>)</a:t>
            </a:r>
          </a:p>
          <a:p>
            <a:r>
              <a:rPr lang="fi-FI" sz="2400" dirty="0"/>
              <a:t>Väsyttävät masennuslääkkeet (</a:t>
            </a:r>
            <a:r>
              <a:rPr lang="fi-FI" sz="2400" dirty="0" err="1"/>
              <a:t>Doxal</a:t>
            </a:r>
            <a:r>
              <a:rPr lang="fi-FI" sz="2400" dirty="0"/>
              <a:t>, </a:t>
            </a:r>
            <a:r>
              <a:rPr lang="fi-FI" sz="2400" dirty="0" err="1"/>
              <a:t>Surmontil</a:t>
            </a:r>
            <a:r>
              <a:rPr lang="fi-FI" sz="2400" dirty="0"/>
              <a:t>, </a:t>
            </a:r>
            <a:r>
              <a:rPr lang="fi-FI" sz="2400" dirty="0" err="1"/>
              <a:t>Remeron</a:t>
            </a:r>
            <a:r>
              <a:rPr lang="fi-FI" sz="2400" dirty="0"/>
              <a:t>, </a:t>
            </a:r>
            <a:r>
              <a:rPr lang="fi-FI" sz="2400" dirty="0" err="1"/>
              <a:t>Azona</a:t>
            </a:r>
            <a:r>
              <a:rPr lang="fi-FI" sz="2400" dirty="0"/>
              <a:t>)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4495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D27437-B787-4AE3-A544-A3CC325A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365125"/>
            <a:ext cx="4812631" cy="1325563"/>
          </a:xfrm>
        </p:spPr>
        <p:txBody>
          <a:bodyPr>
            <a:normAutofit/>
          </a:bodyPr>
          <a:lstStyle/>
          <a:p>
            <a:r>
              <a:rPr lang="fi-FI" sz="4000" dirty="0"/>
              <a:t>Bentsodiatsepaamista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CCD4A38-D249-46F9-BB55-2A1F3768B0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9283"/>
              </p:ext>
            </p:extLst>
          </p:nvPr>
        </p:nvGraphicFramePr>
        <p:xfrm>
          <a:off x="838200" y="365125"/>
          <a:ext cx="11229474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483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3816520-643E-4969-9075-BA3B1EB9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fi-FI" sz="4000">
                <a:solidFill>
                  <a:schemeClr val="bg1"/>
                </a:solidFill>
              </a:rPr>
              <a:t>Ikääntyneiden unettomuuden lääkehoito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B8CA7B-CFBC-415B-A4D5-68953E9E8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fi-FI" sz="2400" dirty="0"/>
              <a:t>Unilääkkeet aiheuttavat monia haittoja ikääntyneille</a:t>
            </a:r>
          </a:p>
          <a:p>
            <a:pPr lvl="1"/>
            <a:r>
              <a:rPr lang="fi-FI" dirty="0"/>
              <a:t>Muistihäiriöt</a:t>
            </a:r>
          </a:p>
          <a:p>
            <a:pPr lvl="1"/>
            <a:r>
              <a:rPr lang="fi-FI" dirty="0"/>
              <a:t>Sekavuus</a:t>
            </a:r>
          </a:p>
          <a:p>
            <a:pPr lvl="1"/>
            <a:r>
              <a:rPr lang="fi-FI" dirty="0"/>
              <a:t>Kaatuilu</a:t>
            </a:r>
          </a:p>
          <a:p>
            <a:r>
              <a:rPr lang="fi-FI" sz="2400" dirty="0"/>
              <a:t>Annostus tavallista pienempi</a:t>
            </a:r>
          </a:p>
          <a:p>
            <a:r>
              <a:rPr lang="fi-FI" sz="2400" dirty="0"/>
              <a:t>Sopivimpia unilääkkeitä ovat keskipitkävaikutteiset bentsot ja aikabiologiset unilääkkeet</a:t>
            </a:r>
          </a:p>
          <a:p>
            <a:r>
              <a:rPr lang="fi-FI" sz="2400" dirty="0"/>
              <a:t>Bentsojen kaltaisten unilääkkeiden käyttäjät nukkuvat huonommin kuin ne, jotka eivät käytä lääkkeitä</a:t>
            </a:r>
          </a:p>
        </p:txBody>
      </p:sp>
    </p:spTree>
    <p:extLst>
      <p:ext uri="{BB962C8B-B14F-4D97-AF65-F5344CB8AC3E}">
        <p14:creationId xmlns:p14="http://schemas.microsoft.com/office/powerpoint/2010/main" val="1861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kissa, sisä, nisäkäs, asettaminen&#10;&#10;Kuvaus luotu automaattisesti">
            <a:extLst>
              <a:ext uri="{FF2B5EF4-FFF2-40B4-BE49-F238E27FC236}">
                <a16:creationId xmlns:a16="http://schemas.microsoft.com/office/drawing/2014/main" id="{B87E4EC9-C58E-43B1-BB59-7D379EA57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4" r="17840" b="359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0C4B4F8-F143-4E0A-BFA5-0B7F2655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/>
              <a:t>Miksi nukutaan?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61DA59-5812-4519-A871-F365294E4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fi-FI" sz="1700" dirty="0"/>
              <a:t>Edistää solujen uusiutumista, kasvua ja kehitystä</a:t>
            </a:r>
          </a:p>
          <a:p>
            <a:r>
              <a:rPr lang="fi-FI" sz="1700" dirty="0"/>
              <a:t>Aivot </a:t>
            </a:r>
          </a:p>
          <a:p>
            <a:r>
              <a:rPr lang="fi-FI" sz="1700" dirty="0"/>
              <a:t>Psyykkisten toimintojen säätely ja stressin hallinta</a:t>
            </a:r>
          </a:p>
          <a:p>
            <a:r>
              <a:rPr lang="fi-FI" sz="1700" dirty="0"/>
              <a:t>Vastustuskyky, kivennäisaineiden imeytyminen, kasvuhormonin tuotanto</a:t>
            </a:r>
          </a:p>
          <a:p>
            <a:r>
              <a:rPr lang="fi-FI" sz="1700" dirty="0"/>
              <a:t>Oppiminen, muisti, keskittymiskyky, tarkkaavaisuus</a:t>
            </a:r>
          </a:p>
        </p:txBody>
      </p:sp>
    </p:spTree>
    <p:extLst>
      <p:ext uri="{BB962C8B-B14F-4D97-AF65-F5344CB8AC3E}">
        <p14:creationId xmlns:p14="http://schemas.microsoft.com/office/powerpoint/2010/main" val="9539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5E538-4A0C-4A74-A0D3-C20FD6517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i-FI" sz="4200"/>
              <a:t>Vuorokausirytmi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EE9CEF2-2626-415E-A854-816CC6598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11568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206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3CE96166-8FC0-430A-BB24-1B39D614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675" y="971550"/>
            <a:ext cx="74866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63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luonto, ulkokäyttöön tarkoitettu esine, yötaivas&#10;&#10;Kuvaus luotu automaattisesti">
            <a:extLst>
              <a:ext uri="{FF2B5EF4-FFF2-40B4-BE49-F238E27FC236}">
                <a16:creationId xmlns:a16="http://schemas.microsoft.com/office/drawing/2014/main" id="{ACCC6FB6-BA86-4FD5-A948-2925044174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9" name="Rectangle 2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49206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651308D-AFBB-4CF9-9985-DE78D78AB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985" y="640263"/>
            <a:ext cx="3759240" cy="1344975"/>
          </a:xfrm>
        </p:spPr>
        <p:txBody>
          <a:bodyPr>
            <a:normAutofit/>
          </a:bodyPr>
          <a:lstStyle/>
          <a:p>
            <a:r>
              <a:rPr lang="fi-FI" sz="4000" dirty="0"/>
              <a:t>Unen vaiheet 1/2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50E4D9-3ED1-45D6-A2F8-678C51F7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290" y="2121763"/>
            <a:ext cx="3764826" cy="3773010"/>
          </a:xfrm>
        </p:spPr>
        <p:txBody>
          <a:bodyPr>
            <a:normAutofit/>
          </a:bodyPr>
          <a:lstStyle/>
          <a:p>
            <a:r>
              <a:rPr lang="fi-FI" sz="1800" dirty="0"/>
              <a:t>Unta voidaan rekisteröidä EEG-käyrällä</a:t>
            </a:r>
          </a:p>
          <a:p>
            <a:r>
              <a:rPr lang="fi-FI" sz="1800" dirty="0"/>
              <a:t>Unessa vuorottelevat perusuni (NREM-uni) ja vilkeuni (</a:t>
            </a:r>
            <a:r>
              <a:rPr lang="fi-FI" sz="1800" dirty="0" err="1"/>
              <a:t>REM-uni</a:t>
            </a:r>
            <a:r>
              <a:rPr lang="fi-FI" sz="1800" dirty="0"/>
              <a:t>)</a:t>
            </a:r>
          </a:p>
          <a:p>
            <a:endParaRPr lang="fi-FI" sz="1800" dirty="0"/>
          </a:p>
          <a:p>
            <a:r>
              <a:rPr lang="fi-FI" sz="1800" dirty="0"/>
              <a:t>NREM-uni jakautuu neljään vaiheeseen (S1-S4)</a:t>
            </a:r>
          </a:p>
          <a:p>
            <a:pPr lvl="1"/>
            <a:r>
              <a:rPr lang="fi-FI" sz="1800" dirty="0"/>
              <a:t>S1 nukahtamisvaiheen uni, S4 syvä uni</a:t>
            </a:r>
          </a:p>
          <a:p>
            <a:r>
              <a:rPr lang="fi-FI" sz="1800" dirty="0" err="1"/>
              <a:t>REM-unessa</a:t>
            </a:r>
            <a:r>
              <a:rPr lang="fi-FI" sz="1800" dirty="0"/>
              <a:t> aivot toimivat yhtä vilkkaasti kuin valveessa</a:t>
            </a:r>
          </a:p>
          <a:p>
            <a:r>
              <a:rPr lang="fi-FI" sz="1800" dirty="0"/>
              <a:t>Unisykli kestää aikuisella n. 90 min</a:t>
            </a:r>
          </a:p>
          <a:p>
            <a:endParaRPr lang="fi-FI" sz="1800" dirty="0"/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6892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3E2D60-E695-4823-B62F-AE5DB103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/>
              <a:t>Unen vaiheet 2/2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Thought bubble">
            <a:extLst>
              <a:ext uri="{FF2B5EF4-FFF2-40B4-BE49-F238E27FC236}">
                <a16:creationId xmlns:a16="http://schemas.microsoft.com/office/drawing/2014/main" id="{CF5EC4A3-707B-4EB7-8EB6-C4676AAF8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9A4907-1956-4932-A7C8-2D41217D4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fi-FI" sz="2400" dirty="0"/>
              <a:t>Syvä uni: aivotoiminta hidasta, herääminen vaikeaa</a:t>
            </a:r>
          </a:p>
          <a:p>
            <a:r>
              <a:rPr lang="fi-FI" sz="2400" dirty="0" err="1"/>
              <a:t>REM-uni</a:t>
            </a:r>
            <a:r>
              <a:rPr lang="fi-FI" sz="2400" dirty="0"/>
              <a:t>: nähdään unia, aivojen verenkierto vilkastuu, kuluttaa energiaa, päivän asioiden tallentaminen muistiin, vaikuttaa mielialaan ja tunne-elämään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107048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sisä, henkilö, asettaminen, asettuminen&#10;&#10;Kuvaus luotu automaattisesti">
            <a:extLst>
              <a:ext uri="{FF2B5EF4-FFF2-40B4-BE49-F238E27FC236}">
                <a16:creationId xmlns:a16="http://schemas.microsoft.com/office/drawing/2014/main" id="{C1F09AC7-F163-4A83-8452-C340287E90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CF628B-A9E0-4E1A-9622-2884FA9E2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i-FI" sz="2800"/>
              <a:t>Unen tarve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E94984-0E9F-4EB3-9833-67E134E64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549822" cy="3471952"/>
          </a:xfrm>
        </p:spPr>
        <p:txBody>
          <a:bodyPr anchor="t">
            <a:normAutofit/>
          </a:bodyPr>
          <a:lstStyle/>
          <a:p>
            <a:r>
              <a:rPr lang="fi-FI" sz="1700" dirty="0"/>
              <a:t>Suurin osa aikuisista ihmisistä tarvitsee unta 7-9 h</a:t>
            </a:r>
          </a:p>
          <a:p>
            <a:r>
              <a:rPr lang="fi-FI" sz="1700" dirty="0"/>
              <a:t>Lyhytuniset 4-6 h , paljon unta tarvitsevat </a:t>
            </a:r>
            <a:r>
              <a:rPr lang="fi-FI" sz="1700" dirty="0" err="1"/>
              <a:t>tarvitsevat</a:t>
            </a:r>
            <a:r>
              <a:rPr lang="fi-FI" sz="1700" dirty="0"/>
              <a:t> yli 10 h</a:t>
            </a:r>
          </a:p>
          <a:p>
            <a:r>
              <a:rPr lang="fi-FI" sz="1700" dirty="0"/>
              <a:t>Vastasyntyneet nukkuvat 16-20 h</a:t>
            </a:r>
          </a:p>
          <a:p>
            <a:r>
              <a:rPr lang="fi-FI" sz="1700" dirty="0"/>
              <a:t>Koululaiset ja teinit 9-10 h</a:t>
            </a:r>
          </a:p>
          <a:p>
            <a:r>
              <a:rPr lang="fi-FI" sz="1700" dirty="0"/>
              <a:t>Iäkkäät nukkuvat öisin vähemmän, päiväunet</a:t>
            </a:r>
          </a:p>
          <a:p>
            <a:endParaRPr lang="fi-FI" sz="1700" dirty="0"/>
          </a:p>
          <a:p>
            <a:r>
              <a:rPr lang="fi-FI" sz="1800" dirty="0"/>
              <a:t>Subjektiivinen arvio omasta vireydestä (tosin voi mennä ihan päin honkia)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8057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90E388-7994-41EC-9B70-792A1739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/>
              <a:t>Univaje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4A82B-FD26-4A20-B2B2-A469B0300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fi-FI" sz="2000" dirty="0"/>
              <a:t>Vaikuttaa terveyteen negatiivisesti</a:t>
            </a:r>
          </a:p>
          <a:p>
            <a:pPr lvl="1"/>
            <a:r>
              <a:rPr lang="fi-FI" sz="2000" dirty="0"/>
              <a:t>Puolustuskyky ↓</a:t>
            </a:r>
          </a:p>
          <a:p>
            <a:pPr lvl="1"/>
            <a:r>
              <a:rPr lang="fi-FI" sz="2000" dirty="0"/>
              <a:t>Aineenvaihdunta ↓</a:t>
            </a:r>
          </a:p>
          <a:p>
            <a:pPr lvl="1"/>
            <a:r>
              <a:rPr lang="fi-FI" sz="2000" dirty="0"/>
              <a:t>Hormonitoiminta </a:t>
            </a:r>
          </a:p>
          <a:p>
            <a:pPr lvl="1"/>
            <a:r>
              <a:rPr lang="fi-FI" sz="2000" dirty="0"/>
              <a:t>Autonomisen hermoston tasapaino ↓</a:t>
            </a:r>
          </a:p>
          <a:p>
            <a:pPr lvl="1"/>
            <a:r>
              <a:rPr lang="fi-FI" sz="2000" dirty="0"/>
              <a:t>Tapaturma- ja sairastumisvaara ↑</a:t>
            </a:r>
          </a:p>
          <a:p>
            <a:pPr lvl="1"/>
            <a:r>
              <a:rPr lang="fi-FI" sz="2000" dirty="0"/>
              <a:t>Väsymys, voimattomuus, ärtyneisyys</a:t>
            </a:r>
          </a:p>
          <a:p>
            <a:pPr lvl="1"/>
            <a:r>
              <a:rPr lang="fi-FI" sz="2000" dirty="0"/>
              <a:t>Painon nousu, sokeri- ja rasva-aineenvaihduntahäiriö</a:t>
            </a:r>
          </a:p>
          <a:p>
            <a:pPr lvl="1"/>
            <a:r>
              <a:rPr lang="fi-FI" sz="2000" dirty="0"/>
              <a:t>Muisti huononee</a:t>
            </a:r>
          </a:p>
          <a:p>
            <a:pPr lvl="1"/>
            <a:r>
              <a:rPr lang="fi-FI" sz="2000" dirty="0"/>
              <a:t>Kuoleman riski ↑</a:t>
            </a:r>
          </a:p>
          <a:p>
            <a:pPr lvl="1"/>
            <a:endParaRPr lang="fi-FI" sz="2000" dirty="0"/>
          </a:p>
        </p:txBody>
      </p:sp>
      <p:pic>
        <p:nvPicPr>
          <p:cNvPr id="6" name="Kuva 5" descr="Kuva, joka sisältää kohteen kissa, nisäkäs, istuminen, ulko&#10;&#10;Kuvaus luotu automaattisesti">
            <a:extLst>
              <a:ext uri="{FF2B5EF4-FFF2-40B4-BE49-F238E27FC236}">
                <a16:creationId xmlns:a16="http://schemas.microsoft.com/office/drawing/2014/main" id="{6BF12609-788B-4614-9680-FFCC133A3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9" r="23237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9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499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66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 descr="Kuva, joka sisältää kohteen henkilö, mies, seinä&#10;&#10;Kuvaus luotu automaattisesti">
            <a:extLst>
              <a:ext uri="{FF2B5EF4-FFF2-40B4-BE49-F238E27FC236}">
                <a16:creationId xmlns:a16="http://schemas.microsoft.com/office/drawing/2014/main" id="{4198A5CF-A037-4241-AAFB-0F056473B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9091" r="16667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F5B56D1-1B65-4F04-8BAC-4CE3B951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08139"/>
            <a:ext cx="3729419" cy="1177861"/>
          </a:xfrm>
        </p:spPr>
        <p:txBody>
          <a:bodyPr anchor="b">
            <a:normAutofit/>
          </a:bodyPr>
          <a:lstStyle/>
          <a:p>
            <a:r>
              <a:rPr lang="fi-FI" sz="3600" dirty="0"/>
              <a:t>Unettomuus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57E190-46B7-416D-943D-C4244B2CE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486656" cy="3678746"/>
          </a:xfrm>
        </p:spPr>
        <p:txBody>
          <a:bodyPr anchor="t">
            <a:normAutofit/>
          </a:bodyPr>
          <a:lstStyle/>
          <a:p>
            <a:r>
              <a:rPr lang="fi-FI" sz="2400" dirty="0"/>
              <a:t>Tarkoittaa kyvyttömyyttä nukkua riittävästi</a:t>
            </a:r>
          </a:p>
          <a:p>
            <a:r>
              <a:rPr lang="fi-FI" sz="2400" dirty="0"/>
              <a:t>Vaikeus nukahtaa, vaikeus pysyä unessa, liian aikainen herääminen</a:t>
            </a:r>
          </a:p>
          <a:p>
            <a:pPr lvl="1"/>
            <a:r>
              <a:rPr lang="fi-FI" dirty="0"/>
              <a:t>Vähintään kolmena yönä viikossa</a:t>
            </a:r>
          </a:p>
          <a:p>
            <a:r>
              <a:rPr lang="fi-FI" sz="2400" dirty="0"/>
              <a:t>Satunnainen huonosti nukkuminen ei haittaa</a:t>
            </a:r>
          </a:p>
          <a:p>
            <a:endParaRPr lang="fi-FI" sz="1700" dirty="0"/>
          </a:p>
        </p:txBody>
      </p:sp>
    </p:spTree>
    <p:extLst>
      <p:ext uri="{BB962C8B-B14F-4D97-AF65-F5344CB8AC3E}">
        <p14:creationId xmlns:p14="http://schemas.microsoft.com/office/powerpoint/2010/main" val="1201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710</Words>
  <Application>Microsoft Office PowerPoint</Application>
  <PresentationFormat>Laajakuva</PresentationFormat>
  <Paragraphs>130</Paragraphs>
  <Slides>19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Office-teema</vt:lpstr>
      <vt:lpstr>Unen ja levon tarpeen huomioiminen</vt:lpstr>
      <vt:lpstr>Miksi nukutaan?</vt:lpstr>
      <vt:lpstr>Vuorokausirytmi</vt:lpstr>
      <vt:lpstr>PowerPoint-esitys</vt:lpstr>
      <vt:lpstr>Unen vaiheet 1/2</vt:lpstr>
      <vt:lpstr>Unen vaiheet 2/2</vt:lpstr>
      <vt:lpstr>Unen tarve</vt:lpstr>
      <vt:lpstr>Univaje</vt:lpstr>
      <vt:lpstr>Unettomuus</vt:lpstr>
      <vt:lpstr>Ikääntyneiden unettomuus</vt:lpstr>
      <vt:lpstr>Miten selvitän nukkumista?</vt:lpstr>
      <vt:lpstr>Unta haittaavat sairaudet ja lääkkeet</vt:lpstr>
      <vt:lpstr>Unettomuuden hoito</vt:lpstr>
      <vt:lpstr>Hyvää yötä!</vt:lpstr>
      <vt:lpstr>Rentoutumisen harjoittelu</vt:lpstr>
      <vt:lpstr>Huoli hetki -harjoitus</vt:lpstr>
      <vt:lpstr>Unettomuuden lääkehoito</vt:lpstr>
      <vt:lpstr>Bentsodiatsepaamista</vt:lpstr>
      <vt:lpstr>Ikääntyneiden unettomuuden lääkehoito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Unen ja levon tarpeen huomioiminen</dc:title>
  <dc:creator>Lindström Riina</dc:creator>
  <cp:lastModifiedBy>Lindström Riina</cp:lastModifiedBy>
  <cp:revision>4</cp:revision>
  <dcterms:created xsi:type="dcterms:W3CDTF">2021-02-08T13:56:41Z</dcterms:created>
  <dcterms:modified xsi:type="dcterms:W3CDTF">2021-02-09T10:41:15Z</dcterms:modified>
</cp:coreProperties>
</file>