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1" r:id="rId6"/>
    <p:sldId id="260" r:id="rId7"/>
    <p:sldId id="263" r:id="rId8"/>
    <p:sldId id="264" r:id="rId9"/>
    <p:sldId id="262" r:id="rId10"/>
    <p:sldId id="265" r:id="rId11"/>
    <p:sldId id="266" r:id="rId12"/>
    <p:sldId id="267"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6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009" autoAdjust="0"/>
  </p:normalViewPr>
  <p:slideViewPr>
    <p:cSldViewPr snapToGrid="0">
      <p:cViewPr varScale="1">
        <p:scale>
          <a:sx n="49" d="100"/>
          <a:sy n="49" d="100"/>
        </p:scale>
        <p:origin x="133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data1.xml><?xml version="1.0" encoding="utf-8"?>
<dgm:dataModel xmlns:dgm="http://schemas.openxmlformats.org/drawingml/2006/diagram" xmlns:a="http://schemas.openxmlformats.org/drawingml/2006/main">
  <dgm:ptLst>
    <dgm:pt modelId="{73551DF7-A5AA-4D30-A22E-05AB7DFDCF6B}" type="doc">
      <dgm:prSet loTypeId="urn:microsoft.com/office/officeart/2005/8/layout/orgChart1" loCatId="hierarchy" qsTypeId="urn:microsoft.com/office/officeart/2005/8/quickstyle/simple1" qsCatId="simple" csTypeId="urn:microsoft.com/office/officeart/2005/8/colors/colorful3" csCatId="colorful"/>
      <dgm:spPr/>
      <dgm:t>
        <a:bodyPr/>
        <a:lstStyle/>
        <a:p>
          <a:endParaRPr lang="fi-FI"/>
        </a:p>
      </dgm:t>
    </dgm:pt>
    <dgm:pt modelId="{B68209EB-FC97-409B-B039-1023C56D9AC6}">
      <dgm:prSet/>
      <dgm:spPr/>
      <dgm:t>
        <a:bodyPr/>
        <a:lstStyle/>
        <a:p>
          <a:r>
            <a:rPr lang="fi-FI" b="1" i="0"/>
            <a:t>Sukupuoli.</a:t>
          </a:r>
          <a:r>
            <a:rPr lang="fi-FI" b="0" i="0"/>
            <a:t> Sukupuoli on yksi ihmisten luokittelun kategoria ja juridinen määre. Se on jatkumo, joka koostuu erilaisista geneettisistä, kehityksellisistä, hormonaalisista, fysiologisista, psykologisista, sosiaalisista ja kulttuurisista ominaisuuksista. Se on myös monelle tärkeä identiteetti. </a:t>
          </a:r>
          <a:endParaRPr lang="fi-FI"/>
        </a:p>
      </dgm:t>
    </dgm:pt>
    <dgm:pt modelId="{751BA3F9-5905-4449-B2C8-58CD557DBAEF}" type="parTrans" cxnId="{EEC44856-90D5-440B-BD1E-F73BEF75A1C0}">
      <dgm:prSet/>
      <dgm:spPr/>
      <dgm:t>
        <a:bodyPr/>
        <a:lstStyle/>
        <a:p>
          <a:endParaRPr lang="fi-FI"/>
        </a:p>
      </dgm:t>
    </dgm:pt>
    <dgm:pt modelId="{DD666BB1-25EC-4A44-BE2D-564A66F3399F}" type="sibTrans" cxnId="{EEC44856-90D5-440B-BD1E-F73BEF75A1C0}">
      <dgm:prSet/>
      <dgm:spPr/>
      <dgm:t>
        <a:bodyPr/>
        <a:lstStyle/>
        <a:p>
          <a:endParaRPr lang="fi-FI"/>
        </a:p>
      </dgm:t>
    </dgm:pt>
    <dgm:pt modelId="{2F858C88-6C0D-4638-AAC7-8F0027E22AD0}">
      <dgm:prSet/>
      <dgm:spPr/>
      <dgm:t>
        <a:bodyPr/>
        <a:lstStyle/>
        <a:p>
          <a:r>
            <a:rPr lang="fi-FI" b="1" i="0"/>
            <a:t>Sukupuoli-identiteetti.</a:t>
          </a:r>
          <a:r>
            <a:rPr lang="fi-FI" b="0" i="0"/>
            <a:t> Sukupuoli-identiteetti tarkoittaa ihmisen omaa sisäistä ymmärrystä sukupuolestaan tai sukupuolettomuudestaan. </a:t>
          </a:r>
          <a:endParaRPr lang="fi-FI"/>
        </a:p>
      </dgm:t>
    </dgm:pt>
    <dgm:pt modelId="{CEFA48EB-852D-4667-A6FD-4C2C45BFF553}" type="parTrans" cxnId="{57B2A23C-D5FB-4585-9C4A-0D7A83DAF87E}">
      <dgm:prSet/>
      <dgm:spPr/>
      <dgm:t>
        <a:bodyPr/>
        <a:lstStyle/>
        <a:p>
          <a:endParaRPr lang="fi-FI"/>
        </a:p>
      </dgm:t>
    </dgm:pt>
    <dgm:pt modelId="{4B759E1D-DC57-44A6-B9E9-4F79366FEEFB}" type="sibTrans" cxnId="{57B2A23C-D5FB-4585-9C4A-0D7A83DAF87E}">
      <dgm:prSet/>
      <dgm:spPr/>
      <dgm:t>
        <a:bodyPr/>
        <a:lstStyle/>
        <a:p>
          <a:endParaRPr lang="fi-FI"/>
        </a:p>
      </dgm:t>
    </dgm:pt>
    <dgm:pt modelId="{60BC6243-EE12-4C45-A661-FDF398FC90C3}" type="pres">
      <dgm:prSet presAssocID="{73551DF7-A5AA-4D30-A22E-05AB7DFDCF6B}" presName="hierChild1" presStyleCnt="0">
        <dgm:presLayoutVars>
          <dgm:orgChart val="1"/>
          <dgm:chPref val="1"/>
          <dgm:dir/>
          <dgm:animOne val="branch"/>
          <dgm:animLvl val="lvl"/>
          <dgm:resizeHandles/>
        </dgm:presLayoutVars>
      </dgm:prSet>
      <dgm:spPr/>
    </dgm:pt>
    <dgm:pt modelId="{D2A5DB55-66D2-4343-B3EA-0646C81F9CD2}" type="pres">
      <dgm:prSet presAssocID="{B68209EB-FC97-409B-B039-1023C56D9AC6}" presName="hierRoot1" presStyleCnt="0">
        <dgm:presLayoutVars>
          <dgm:hierBranch val="init"/>
        </dgm:presLayoutVars>
      </dgm:prSet>
      <dgm:spPr/>
    </dgm:pt>
    <dgm:pt modelId="{F42BE7D7-6933-408C-8AF7-CF252369C983}" type="pres">
      <dgm:prSet presAssocID="{B68209EB-FC97-409B-B039-1023C56D9AC6}" presName="rootComposite1" presStyleCnt="0"/>
      <dgm:spPr/>
    </dgm:pt>
    <dgm:pt modelId="{50217E2C-88BC-475F-A166-2512989CB682}" type="pres">
      <dgm:prSet presAssocID="{B68209EB-FC97-409B-B039-1023C56D9AC6}" presName="rootText1" presStyleLbl="node0" presStyleIdx="0" presStyleCnt="2">
        <dgm:presLayoutVars>
          <dgm:chPref val="3"/>
        </dgm:presLayoutVars>
      </dgm:prSet>
      <dgm:spPr/>
    </dgm:pt>
    <dgm:pt modelId="{666A728B-F44D-482C-A445-69EFDF9D57E0}" type="pres">
      <dgm:prSet presAssocID="{B68209EB-FC97-409B-B039-1023C56D9AC6}" presName="rootConnector1" presStyleLbl="node1" presStyleIdx="0" presStyleCnt="0"/>
      <dgm:spPr/>
    </dgm:pt>
    <dgm:pt modelId="{9F0416E9-69E0-4C38-8462-DAF4038DAF1E}" type="pres">
      <dgm:prSet presAssocID="{B68209EB-FC97-409B-B039-1023C56D9AC6}" presName="hierChild2" presStyleCnt="0"/>
      <dgm:spPr/>
    </dgm:pt>
    <dgm:pt modelId="{BB71BC29-FA4D-4B95-B5BC-0B1EC96504F6}" type="pres">
      <dgm:prSet presAssocID="{B68209EB-FC97-409B-B039-1023C56D9AC6}" presName="hierChild3" presStyleCnt="0"/>
      <dgm:spPr/>
    </dgm:pt>
    <dgm:pt modelId="{16509030-7C05-4F40-AC69-13200402D65B}" type="pres">
      <dgm:prSet presAssocID="{2F858C88-6C0D-4638-AAC7-8F0027E22AD0}" presName="hierRoot1" presStyleCnt="0">
        <dgm:presLayoutVars>
          <dgm:hierBranch val="init"/>
        </dgm:presLayoutVars>
      </dgm:prSet>
      <dgm:spPr/>
    </dgm:pt>
    <dgm:pt modelId="{97C96659-4AE7-4E8B-B4FE-AD854BA432AF}" type="pres">
      <dgm:prSet presAssocID="{2F858C88-6C0D-4638-AAC7-8F0027E22AD0}" presName="rootComposite1" presStyleCnt="0"/>
      <dgm:spPr/>
    </dgm:pt>
    <dgm:pt modelId="{E58AB393-A014-412B-A30B-BF545A71B266}" type="pres">
      <dgm:prSet presAssocID="{2F858C88-6C0D-4638-AAC7-8F0027E22AD0}" presName="rootText1" presStyleLbl="node0" presStyleIdx="1" presStyleCnt="2">
        <dgm:presLayoutVars>
          <dgm:chPref val="3"/>
        </dgm:presLayoutVars>
      </dgm:prSet>
      <dgm:spPr/>
    </dgm:pt>
    <dgm:pt modelId="{C8EA9748-BEA4-4A5F-8339-A64B52173335}" type="pres">
      <dgm:prSet presAssocID="{2F858C88-6C0D-4638-AAC7-8F0027E22AD0}" presName="rootConnector1" presStyleLbl="node1" presStyleIdx="0" presStyleCnt="0"/>
      <dgm:spPr/>
    </dgm:pt>
    <dgm:pt modelId="{DC4BB2C9-8022-47B2-B2DB-9643294E671E}" type="pres">
      <dgm:prSet presAssocID="{2F858C88-6C0D-4638-AAC7-8F0027E22AD0}" presName="hierChild2" presStyleCnt="0"/>
      <dgm:spPr/>
    </dgm:pt>
    <dgm:pt modelId="{B43EFE24-1636-49B9-B2D0-169F110E2F96}" type="pres">
      <dgm:prSet presAssocID="{2F858C88-6C0D-4638-AAC7-8F0027E22AD0}" presName="hierChild3" presStyleCnt="0"/>
      <dgm:spPr/>
    </dgm:pt>
  </dgm:ptLst>
  <dgm:cxnLst>
    <dgm:cxn modelId="{57B2A23C-D5FB-4585-9C4A-0D7A83DAF87E}" srcId="{73551DF7-A5AA-4D30-A22E-05AB7DFDCF6B}" destId="{2F858C88-6C0D-4638-AAC7-8F0027E22AD0}" srcOrd="1" destOrd="0" parTransId="{CEFA48EB-852D-4667-A6FD-4C2C45BFF553}" sibTransId="{4B759E1D-DC57-44A6-B9E9-4F79366FEEFB}"/>
    <dgm:cxn modelId="{75819A5C-FE5A-4DC1-BCC6-10437B151C8F}" type="presOf" srcId="{2F858C88-6C0D-4638-AAC7-8F0027E22AD0}" destId="{C8EA9748-BEA4-4A5F-8339-A64B52173335}" srcOrd="1" destOrd="0" presId="urn:microsoft.com/office/officeart/2005/8/layout/orgChart1"/>
    <dgm:cxn modelId="{15A9384A-808C-4331-8D3C-1F3475C3646C}" type="presOf" srcId="{73551DF7-A5AA-4D30-A22E-05AB7DFDCF6B}" destId="{60BC6243-EE12-4C45-A661-FDF398FC90C3}" srcOrd="0" destOrd="0" presId="urn:microsoft.com/office/officeart/2005/8/layout/orgChart1"/>
    <dgm:cxn modelId="{00164771-D6E2-4B0F-86A0-936B277FC5CE}" type="presOf" srcId="{2F858C88-6C0D-4638-AAC7-8F0027E22AD0}" destId="{E58AB393-A014-412B-A30B-BF545A71B266}" srcOrd="0" destOrd="0" presId="urn:microsoft.com/office/officeart/2005/8/layout/orgChart1"/>
    <dgm:cxn modelId="{EEC44856-90D5-440B-BD1E-F73BEF75A1C0}" srcId="{73551DF7-A5AA-4D30-A22E-05AB7DFDCF6B}" destId="{B68209EB-FC97-409B-B039-1023C56D9AC6}" srcOrd="0" destOrd="0" parTransId="{751BA3F9-5905-4449-B2C8-58CD557DBAEF}" sibTransId="{DD666BB1-25EC-4A44-BE2D-564A66F3399F}"/>
    <dgm:cxn modelId="{8D10948B-010C-43AD-B7A9-BEDB28E7E04C}" type="presOf" srcId="{B68209EB-FC97-409B-B039-1023C56D9AC6}" destId="{50217E2C-88BC-475F-A166-2512989CB682}" srcOrd="0" destOrd="0" presId="urn:microsoft.com/office/officeart/2005/8/layout/orgChart1"/>
    <dgm:cxn modelId="{F17BD9B7-D196-41B5-98B4-F0A3C8BCB775}" type="presOf" srcId="{B68209EB-FC97-409B-B039-1023C56D9AC6}" destId="{666A728B-F44D-482C-A445-69EFDF9D57E0}" srcOrd="1" destOrd="0" presId="urn:microsoft.com/office/officeart/2005/8/layout/orgChart1"/>
    <dgm:cxn modelId="{A0E4499F-AE76-4558-8742-16DFF69BB132}" type="presParOf" srcId="{60BC6243-EE12-4C45-A661-FDF398FC90C3}" destId="{D2A5DB55-66D2-4343-B3EA-0646C81F9CD2}" srcOrd="0" destOrd="0" presId="urn:microsoft.com/office/officeart/2005/8/layout/orgChart1"/>
    <dgm:cxn modelId="{CC978966-01A6-48FA-896A-E48EF872950D}" type="presParOf" srcId="{D2A5DB55-66D2-4343-B3EA-0646C81F9CD2}" destId="{F42BE7D7-6933-408C-8AF7-CF252369C983}" srcOrd="0" destOrd="0" presId="urn:microsoft.com/office/officeart/2005/8/layout/orgChart1"/>
    <dgm:cxn modelId="{EAC9EEA0-E898-4C36-81CD-17B7D9CB270F}" type="presParOf" srcId="{F42BE7D7-6933-408C-8AF7-CF252369C983}" destId="{50217E2C-88BC-475F-A166-2512989CB682}" srcOrd="0" destOrd="0" presId="urn:microsoft.com/office/officeart/2005/8/layout/orgChart1"/>
    <dgm:cxn modelId="{990D5536-F745-449A-BEC9-24E4E864CFD3}" type="presParOf" srcId="{F42BE7D7-6933-408C-8AF7-CF252369C983}" destId="{666A728B-F44D-482C-A445-69EFDF9D57E0}" srcOrd="1" destOrd="0" presId="urn:microsoft.com/office/officeart/2005/8/layout/orgChart1"/>
    <dgm:cxn modelId="{20E30EC3-741B-4B7B-8D78-C1D391FF2F45}" type="presParOf" srcId="{D2A5DB55-66D2-4343-B3EA-0646C81F9CD2}" destId="{9F0416E9-69E0-4C38-8462-DAF4038DAF1E}" srcOrd="1" destOrd="0" presId="urn:microsoft.com/office/officeart/2005/8/layout/orgChart1"/>
    <dgm:cxn modelId="{DB4B2D6D-CE0A-4B4C-91D1-D79D98B2D965}" type="presParOf" srcId="{D2A5DB55-66D2-4343-B3EA-0646C81F9CD2}" destId="{BB71BC29-FA4D-4B95-B5BC-0B1EC96504F6}" srcOrd="2" destOrd="0" presId="urn:microsoft.com/office/officeart/2005/8/layout/orgChart1"/>
    <dgm:cxn modelId="{38F0AF2C-0034-460B-BAD4-A2583BF66228}" type="presParOf" srcId="{60BC6243-EE12-4C45-A661-FDF398FC90C3}" destId="{16509030-7C05-4F40-AC69-13200402D65B}" srcOrd="1" destOrd="0" presId="urn:microsoft.com/office/officeart/2005/8/layout/orgChart1"/>
    <dgm:cxn modelId="{785ACDA4-78B0-4F85-80CC-A1526AEA3456}" type="presParOf" srcId="{16509030-7C05-4F40-AC69-13200402D65B}" destId="{97C96659-4AE7-4E8B-B4FE-AD854BA432AF}" srcOrd="0" destOrd="0" presId="urn:microsoft.com/office/officeart/2005/8/layout/orgChart1"/>
    <dgm:cxn modelId="{2F028E59-3846-4E98-85D2-81FC445503DE}" type="presParOf" srcId="{97C96659-4AE7-4E8B-B4FE-AD854BA432AF}" destId="{E58AB393-A014-412B-A30B-BF545A71B266}" srcOrd="0" destOrd="0" presId="urn:microsoft.com/office/officeart/2005/8/layout/orgChart1"/>
    <dgm:cxn modelId="{AB78CB72-2913-4D51-BD12-22A2C72E9932}" type="presParOf" srcId="{97C96659-4AE7-4E8B-B4FE-AD854BA432AF}" destId="{C8EA9748-BEA4-4A5F-8339-A64B52173335}" srcOrd="1" destOrd="0" presId="urn:microsoft.com/office/officeart/2005/8/layout/orgChart1"/>
    <dgm:cxn modelId="{5E61F60F-0339-4C4E-8376-998E367B38BE}" type="presParOf" srcId="{16509030-7C05-4F40-AC69-13200402D65B}" destId="{DC4BB2C9-8022-47B2-B2DB-9643294E671E}" srcOrd="1" destOrd="0" presId="urn:microsoft.com/office/officeart/2005/8/layout/orgChart1"/>
    <dgm:cxn modelId="{A4D2024C-D149-48E8-A9C4-DF430A707DFD}" type="presParOf" srcId="{16509030-7C05-4F40-AC69-13200402D65B}" destId="{B43EFE24-1636-49B9-B2D0-169F110E2F9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6BE68A-C67C-4AC1-A43A-DDF9523C3200}"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fi-FI"/>
        </a:p>
      </dgm:t>
    </dgm:pt>
    <dgm:pt modelId="{005C2392-A59B-47E9-846E-A23B45FFFF4B}">
      <dgm:prSet/>
      <dgm:spPr/>
      <dgm:t>
        <a:bodyPr/>
        <a:lstStyle/>
        <a:p>
          <a:r>
            <a:rPr lang="fi-FI"/>
            <a:t>Seksitaudit tarttuvat limakalvokontaktissa (tai veren välityksellä)</a:t>
          </a:r>
        </a:p>
      </dgm:t>
    </dgm:pt>
    <dgm:pt modelId="{155929A3-D793-4442-8C8B-4818EF62881D}" type="parTrans" cxnId="{BB82399F-4C9B-409E-92EF-1D236BB22986}">
      <dgm:prSet/>
      <dgm:spPr/>
      <dgm:t>
        <a:bodyPr/>
        <a:lstStyle/>
        <a:p>
          <a:endParaRPr lang="fi-FI"/>
        </a:p>
      </dgm:t>
    </dgm:pt>
    <dgm:pt modelId="{B7D52401-41CE-455A-9F2B-0268546CED7B}" type="sibTrans" cxnId="{BB82399F-4C9B-409E-92EF-1D236BB22986}">
      <dgm:prSet/>
      <dgm:spPr/>
      <dgm:t>
        <a:bodyPr/>
        <a:lstStyle/>
        <a:p>
          <a:endParaRPr lang="fi-FI"/>
        </a:p>
      </dgm:t>
    </dgm:pt>
    <dgm:pt modelId="{EE36AB5D-8423-4468-930C-E1CE7F2E3801}">
      <dgm:prSet/>
      <dgm:spPr>
        <a:solidFill>
          <a:srgbClr val="FFFF00"/>
        </a:solidFill>
      </dgm:spPr>
      <dgm:t>
        <a:bodyPr/>
        <a:lstStyle/>
        <a:p>
          <a:r>
            <a:rPr lang="fi-FI"/>
            <a:t>Turvaseksi eritteet eivät sekoitu</a:t>
          </a:r>
        </a:p>
      </dgm:t>
    </dgm:pt>
    <dgm:pt modelId="{FB1DDCEE-DD9A-443E-9332-31192B92BC05}" type="parTrans" cxnId="{990AF74F-4377-42E2-BC5E-1859795C3196}">
      <dgm:prSet/>
      <dgm:spPr/>
      <dgm:t>
        <a:bodyPr/>
        <a:lstStyle/>
        <a:p>
          <a:endParaRPr lang="fi-FI"/>
        </a:p>
      </dgm:t>
    </dgm:pt>
    <dgm:pt modelId="{EF298C9B-3CE9-4338-973A-DE87C543E392}" type="sibTrans" cxnId="{990AF74F-4377-42E2-BC5E-1859795C3196}">
      <dgm:prSet/>
      <dgm:spPr/>
      <dgm:t>
        <a:bodyPr/>
        <a:lstStyle/>
        <a:p>
          <a:endParaRPr lang="fi-FI"/>
        </a:p>
      </dgm:t>
    </dgm:pt>
    <dgm:pt modelId="{B2DC6910-2F01-4579-8812-BE90F96F9443}" type="pres">
      <dgm:prSet presAssocID="{956BE68A-C67C-4AC1-A43A-DDF9523C3200}" presName="linear" presStyleCnt="0">
        <dgm:presLayoutVars>
          <dgm:animLvl val="lvl"/>
          <dgm:resizeHandles val="exact"/>
        </dgm:presLayoutVars>
      </dgm:prSet>
      <dgm:spPr/>
    </dgm:pt>
    <dgm:pt modelId="{883BC7D6-9B36-496C-A73C-B930D69C0181}" type="pres">
      <dgm:prSet presAssocID="{005C2392-A59B-47E9-846E-A23B45FFFF4B}" presName="parentText" presStyleLbl="node1" presStyleIdx="0" presStyleCnt="2">
        <dgm:presLayoutVars>
          <dgm:chMax val="0"/>
          <dgm:bulletEnabled val="1"/>
        </dgm:presLayoutVars>
      </dgm:prSet>
      <dgm:spPr/>
    </dgm:pt>
    <dgm:pt modelId="{DC6648BC-1D9F-481B-9A3C-24DCCC155BC8}" type="pres">
      <dgm:prSet presAssocID="{B7D52401-41CE-455A-9F2B-0268546CED7B}" presName="spacer" presStyleCnt="0"/>
      <dgm:spPr/>
    </dgm:pt>
    <dgm:pt modelId="{E69EE1B8-0EAA-4D82-A388-F6C41D1E097D}" type="pres">
      <dgm:prSet presAssocID="{EE36AB5D-8423-4468-930C-E1CE7F2E3801}" presName="parentText" presStyleLbl="node1" presStyleIdx="1" presStyleCnt="2">
        <dgm:presLayoutVars>
          <dgm:chMax val="0"/>
          <dgm:bulletEnabled val="1"/>
        </dgm:presLayoutVars>
      </dgm:prSet>
      <dgm:spPr/>
    </dgm:pt>
  </dgm:ptLst>
  <dgm:cxnLst>
    <dgm:cxn modelId="{EC19D55E-07AB-4333-8527-5347249CB5C7}" type="presOf" srcId="{005C2392-A59B-47E9-846E-A23B45FFFF4B}" destId="{883BC7D6-9B36-496C-A73C-B930D69C0181}" srcOrd="0" destOrd="0" presId="urn:microsoft.com/office/officeart/2005/8/layout/vList2"/>
    <dgm:cxn modelId="{15115E42-D24A-472E-8403-731D0228025C}" type="presOf" srcId="{EE36AB5D-8423-4468-930C-E1CE7F2E3801}" destId="{E69EE1B8-0EAA-4D82-A388-F6C41D1E097D}" srcOrd="0" destOrd="0" presId="urn:microsoft.com/office/officeart/2005/8/layout/vList2"/>
    <dgm:cxn modelId="{990AF74F-4377-42E2-BC5E-1859795C3196}" srcId="{956BE68A-C67C-4AC1-A43A-DDF9523C3200}" destId="{EE36AB5D-8423-4468-930C-E1CE7F2E3801}" srcOrd="1" destOrd="0" parTransId="{FB1DDCEE-DD9A-443E-9332-31192B92BC05}" sibTransId="{EF298C9B-3CE9-4338-973A-DE87C543E392}"/>
    <dgm:cxn modelId="{BB82399F-4C9B-409E-92EF-1D236BB22986}" srcId="{956BE68A-C67C-4AC1-A43A-DDF9523C3200}" destId="{005C2392-A59B-47E9-846E-A23B45FFFF4B}" srcOrd="0" destOrd="0" parTransId="{155929A3-D793-4442-8C8B-4818EF62881D}" sibTransId="{B7D52401-41CE-455A-9F2B-0268546CED7B}"/>
    <dgm:cxn modelId="{92B6CFD9-B45A-4FD3-B149-FF8A31D40AB2}" type="presOf" srcId="{956BE68A-C67C-4AC1-A43A-DDF9523C3200}" destId="{B2DC6910-2F01-4579-8812-BE90F96F9443}" srcOrd="0" destOrd="0" presId="urn:microsoft.com/office/officeart/2005/8/layout/vList2"/>
    <dgm:cxn modelId="{8853E101-7865-4600-BF02-8258F4C49F27}" type="presParOf" srcId="{B2DC6910-2F01-4579-8812-BE90F96F9443}" destId="{883BC7D6-9B36-496C-A73C-B930D69C0181}" srcOrd="0" destOrd="0" presId="urn:microsoft.com/office/officeart/2005/8/layout/vList2"/>
    <dgm:cxn modelId="{6A1C0730-2099-48DD-B47D-78C60DAB6A66}" type="presParOf" srcId="{B2DC6910-2F01-4579-8812-BE90F96F9443}" destId="{DC6648BC-1D9F-481B-9A3C-24DCCC155BC8}" srcOrd="1" destOrd="0" presId="urn:microsoft.com/office/officeart/2005/8/layout/vList2"/>
    <dgm:cxn modelId="{0BA2DB79-084D-4021-BCBF-FE4CF4CB6C89}" type="presParOf" srcId="{B2DC6910-2F01-4579-8812-BE90F96F9443}" destId="{E69EE1B8-0EAA-4D82-A388-F6C41D1E097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6CDC8D-E83B-4C7B-8353-42664F2CCF3C}" type="doc">
      <dgm:prSet loTypeId="urn:microsoft.com/office/officeart/2018/5/layout/IconLeafLabelList" loCatId="icon" qsTypeId="urn:microsoft.com/office/officeart/2005/8/quickstyle/simple1" qsCatId="simple" csTypeId="urn:microsoft.com/office/officeart/2018/5/colors/Iconchunking_coloredtext_accent0_3" csCatId="mainScheme" phldr="1"/>
      <dgm:spPr/>
      <dgm:t>
        <a:bodyPr/>
        <a:lstStyle/>
        <a:p>
          <a:endParaRPr lang="en-US"/>
        </a:p>
      </dgm:t>
    </dgm:pt>
    <dgm:pt modelId="{86FA427C-5B7A-4BCD-8DBE-7E89C59C21AD}">
      <dgm:prSet/>
      <dgm:spPr/>
      <dgm:t>
        <a:bodyPr/>
        <a:lstStyle/>
        <a:p>
          <a:pPr>
            <a:defRPr cap="all"/>
          </a:pPr>
          <a:r>
            <a:rPr lang="fi-FI"/>
            <a:t>Pinkin kirjan s. 201 t. 2:</a:t>
          </a:r>
          <a:endParaRPr lang="en-US"/>
        </a:p>
      </dgm:t>
    </dgm:pt>
    <dgm:pt modelId="{F1D37EC7-0011-449B-8E96-52A5CDAEDCC1}" type="parTrans" cxnId="{C36ED15F-2090-4D14-AECF-DDAC1D738E75}">
      <dgm:prSet/>
      <dgm:spPr/>
      <dgm:t>
        <a:bodyPr/>
        <a:lstStyle/>
        <a:p>
          <a:endParaRPr lang="en-US"/>
        </a:p>
      </dgm:t>
    </dgm:pt>
    <dgm:pt modelId="{2EECBE80-90CE-4E32-A7FA-3296B9700231}" type="sibTrans" cxnId="{C36ED15F-2090-4D14-AECF-DDAC1D738E75}">
      <dgm:prSet/>
      <dgm:spPr/>
      <dgm:t>
        <a:bodyPr/>
        <a:lstStyle/>
        <a:p>
          <a:endParaRPr lang="en-US"/>
        </a:p>
      </dgm:t>
    </dgm:pt>
    <dgm:pt modelId="{B3A7089C-C65C-4E49-AC13-3AD39728592B}">
      <dgm:prSet/>
      <dgm:spPr/>
      <dgm:t>
        <a:bodyPr/>
        <a:lstStyle/>
        <a:p>
          <a:pPr>
            <a:defRPr cap="all"/>
          </a:pPr>
          <a:r>
            <a:rPr lang="fi-FI"/>
            <a:t>Voiko lähihoitaja tukea hoivakodissa asuvan iäkkään ihmisen seksuaalisuutta? Perustele vastauksesi.</a:t>
          </a:r>
          <a:endParaRPr lang="en-US"/>
        </a:p>
      </dgm:t>
    </dgm:pt>
    <dgm:pt modelId="{E5D4CC57-AD9D-4EE0-A625-283FF2547D9A}" type="parTrans" cxnId="{7971B43B-C84F-4690-B289-0C58E876532C}">
      <dgm:prSet/>
      <dgm:spPr/>
      <dgm:t>
        <a:bodyPr/>
        <a:lstStyle/>
        <a:p>
          <a:endParaRPr lang="en-US"/>
        </a:p>
      </dgm:t>
    </dgm:pt>
    <dgm:pt modelId="{70737C65-8AA5-4508-9E94-BC345FAC12A1}" type="sibTrans" cxnId="{7971B43B-C84F-4690-B289-0C58E876532C}">
      <dgm:prSet/>
      <dgm:spPr/>
      <dgm:t>
        <a:bodyPr/>
        <a:lstStyle/>
        <a:p>
          <a:endParaRPr lang="en-US"/>
        </a:p>
      </dgm:t>
    </dgm:pt>
    <dgm:pt modelId="{8E71791C-812D-480F-873C-C19478A8B9D3}" type="pres">
      <dgm:prSet presAssocID="{186CDC8D-E83B-4C7B-8353-42664F2CCF3C}" presName="root" presStyleCnt="0">
        <dgm:presLayoutVars>
          <dgm:dir/>
          <dgm:resizeHandles val="exact"/>
        </dgm:presLayoutVars>
      </dgm:prSet>
      <dgm:spPr/>
    </dgm:pt>
    <dgm:pt modelId="{2CACEFD9-7AFB-417D-96FC-108655DC72EC}" type="pres">
      <dgm:prSet presAssocID="{86FA427C-5B7A-4BCD-8DBE-7E89C59C21AD}" presName="compNode" presStyleCnt="0"/>
      <dgm:spPr/>
    </dgm:pt>
    <dgm:pt modelId="{B4049B7F-32DE-4500-AD0E-C25C69C91939}" type="pres">
      <dgm:prSet presAssocID="{86FA427C-5B7A-4BCD-8DBE-7E89C59C21AD}" presName="iconBgRect" presStyleLbl="bgShp" presStyleIdx="0" presStyleCnt="2"/>
      <dgm:spPr>
        <a:prstGeom prst="round2DiagRect">
          <a:avLst>
            <a:gd name="adj1" fmla="val 29727"/>
            <a:gd name="adj2" fmla="val 0"/>
          </a:avLst>
        </a:prstGeom>
        <a:solidFill>
          <a:srgbClr val="FFC000"/>
        </a:solidFill>
      </dgm:spPr>
    </dgm:pt>
    <dgm:pt modelId="{1B9AAEE0-EC75-4F97-868F-BD27E5FD5AC4}" type="pres">
      <dgm:prSet presAssocID="{86FA427C-5B7A-4BCD-8DBE-7E89C59C21A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Valintamerkki"/>
        </a:ext>
      </dgm:extLst>
    </dgm:pt>
    <dgm:pt modelId="{4A09BA81-5B0D-4D72-92AF-7F2DB95A0DD8}" type="pres">
      <dgm:prSet presAssocID="{86FA427C-5B7A-4BCD-8DBE-7E89C59C21AD}" presName="spaceRect" presStyleCnt="0"/>
      <dgm:spPr/>
    </dgm:pt>
    <dgm:pt modelId="{44948517-388A-4FF6-9CDD-75FC1165FC30}" type="pres">
      <dgm:prSet presAssocID="{86FA427C-5B7A-4BCD-8DBE-7E89C59C21AD}" presName="textRect" presStyleLbl="revTx" presStyleIdx="0" presStyleCnt="2">
        <dgm:presLayoutVars>
          <dgm:chMax val="1"/>
          <dgm:chPref val="1"/>
        </dgm:presLayoutVars>
      </dgm:prSet>
      <dgm:spPr/>
    </dgm:pt>
    <dgm:pt modelId="{336DB104-E9E2-4CB6-ADD1-BB3056D188BA}" type="pres">
      <dgm:prSet presAssocID="{2EECBE80-90CE-4E32-A7FA-3296B9700231}" presName="sibTrans" presStyleCnt="0"/>
      <dgm:spPr/>
    </dgm:pt>
    <dgm:pt modelId="{4E3E2298-FB9C-4B46-B88B-4EBE60C7A3BB}" type="pres">
      <dgm:prSet presAssocID="{B3A7089C-C65C-4E49-AC13-3AD39728592B}" presName="compNode" presStyleCnt="0"/>
      <dgm:spPr/>
    </dgm:pt>
    <dgm:pt modelId="{6A44FF9E-8314-4ED3-BD04-34021ECB15CE}" type="pres">
      <dgm:prSet presAssocID="{B3A7089C-C65C-4E49-AC13-3AD39728592B}" presName="iconBgRect" presStyleLbl="bgShp" presStyleIdx="1" presStyleCnt="2"/>
      <dgm:spPr>
        <a:prstGeom prst="round2DiagRect">
          <a:avLst>
            <a:gd name="adj1" fmla="val 29727"/>
            <a:gd name="adj2" fmla="val 0"/>
          </a:avLst>
        </a:prstGeom>
        <a:solidFill>
          <a:srgbClr val="FFFF00"/>
        </a:solidFill>
      </dgm:spPr>
    </dgm:pt>
    <dgm:pt modelId="{B4F8D2CA-1D75-4A6F-9DC6-FAA4B77F7CE0}" type="pres">
      <dgm:prSet presAssocID="{B3A7089C-C65C-4E49-AC13-3AD39728592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ycle with People"/>
        </a:ext>
      </dgm:extLst>
    </dgm:pt>
    <dgm:pt modelId="{0DD44466-9EB4-46F4-8E3E-4EC126BAA980}" type="pres">
      <dgm:prSet presAssocID="{B3A7089C-C65C-4E49-AC13-3AD39728592B}" presName="spaceRect" presStyleCnt="0"/>
      <dgm:spPr/>
    </dgm:pt>
    <dgm:pt modelId="{717F5B35-76E5-45A4-B1AB-6473837EC7DD}" type="pres">
      <dgm:prSet presAssocID="{B3A7089C-C65C-4E49-AC13-3AD39728592B}" presName="textRect" presStyleLbl="revTx" presStyleIdx="1" presStyleCnt="2">
        <dgm:presLayoutVars>
          <dgm:chMax val="1"/>
          <dgm:chPref val="1"/>
        </dgm:presLayoutVars>
      </dgm:prSet>
      <dgm:spPr/>
    </dgm:pt>
  </dgm:ptLst>
  <dgm:cxnLst>
    <dgm:cxn modelId="{7971B43B-C84F-4690-B289-0C58E876532C}" srcId="{186CDC8D-E83B-4C7B-8353-42664F2CCF3C}" destId="{B3A7089C-C65C-4E49-AC13-3AD39728592B}" srcOrd="1" destOrd="0" parTransId="{E5D4CC57-AD9D-4EE0-A625-283FF2547D9A}" sibTransId="{70737C65-8AA5-4508-9E94-BC345FAC12A1}"/>
    <dgm:cxn modelId="{C36ED15F-2090-4D14-AECF-DDAC1D738E75}" srcId="{186CDC8D-E83B-4C7B-8353-42664F2CCF3C}" destId="{86FA427C-5B7A-4BCD-8DBE-7E89C59C21AD}" srcOrd="0" destOrd="0" parTransId="{F1D37EC7-0011-449B-8E96-52A5CDAEDCC1}" sibTransId="{2EECBE80-90CE-4E32-A7FA-3296B9700231}"/>
    <dgm:cxn modelId="{89CAC062-FBA1-4C98-B359-9D5EBBAA96CD}" type="presOf" srcId="{B3A7089C-C65C-4E49-AC13-3AD39728592B}" destId="{717F5B35-76E5-45A4-B1AB-6473837EC7DD}" srcOrd="0" destOrd="0" presId="urn:microsoft.com/office/officeart/2018/5/layout/IconLeafLabelList"/>
    <dgm:cxn modelId="{2F75DF94-8E0F-435A-8522-62390D6866B3}" type="presOf" srcId="{186CDC8D-E83B-4C7B-8353-42664F2CCF3C}" destId="{8E71791C-812D-480F-873C-C19478A8B9D3}" srcOrd="0" destOrd="0" presId="urn:microsoft.com/office/officeart/2018/5/layout/IconLeafLabelList"/>
    <dgm:cxn modelId="{D5684CB6-4504-4A58-8F17-6E97AEF7147C}" type="presOf" srcId="{86FA427C-5B7A-4BCD-8DBE-7E89C59C21AD}" destId="{44948517-388A-4FF6-9CDD-75FC1165FC30}" srcOrd="0" destOrd="0" presId="urn:microsoft.com/office/officeart/2018/5/layout/IconLeafLabelList"/>
    <dgm:cxn modelId="{ECC594FC-60DD-47CF-ACBA-632DE84FAE4B}" type="presParOf" srcId="{8E71791C-812D-480F-873C-C19478A8B9D3}" destId="{2CACEFD9-7AFB-417D-96FC-108655DC72EC}" srcOrd="0" destOrd="0" presId="urn:microsoft.com/office/officeart/2018/5/layout/IconLeafLabelList"/>
    <dgm:cxn modelId="{E8520C29-D8DF-4021-BE08-6DE57B0E0793}" type="presParOf" srcId="{2CACEFD9-7AFB-417D-96FC-108655DC72EC}" destId="{B4049B7F-32DE-4500-AD0E-C25C69C91939}" srcOrd="0" destOrd="0" presId="urn:microsoft.com/office/officeart/2018/5/layout/IconLeafLabelList"/>
    <dgm:cxn modelId="{8F1917DD-0389-42C0-9959-FC289EDB749E}" type="presParOf" srcId="{2CACEFD9-7AFB-417D-96FC-108655DC72EC}" destId="{1B9AAEE0-EC75-4F97-868F-BD27E5FD5AC4}" srcOrd="1" destOrd="0" presId="urn:microsoft.com/office/officeart/2018/5/layout/IconLeafLabelList"/>
    <dgm:cxn modelId="{E981D074-F161-4936-9DD7-D66729BD882D}" type="presParOf" srcId="{2CACEFD9-7AFB-417D-96FC-108655DC72EC}" destId="{4A09BA81-5B0D-4D72-92AF-7F2DB95A0DD8}" srcOrd="2" destOrd="0" presId="urn:microsoft.com/office/officeart/2018/5/layout/IconLeafLabelList"/>
    <dgm:cxn modelId="{C53043C1-688D-4CD9-A8C8-B20197FA2F41}" type="presParOf" srcId="{2CACEFD9-7AFB-417D-96FC-108655DC72EC}" destId="{44948517-388A-4FF6-9CDD-75FC1165FC30}" srcOrd="3" destOrd="0" presId="urn:microsoft.com/office/officeart/2018/5/layout/IconLeafLabelList"/>
    <dgm:cxn modelId="{B7B0F703-E5E5-4887-A47C-EA5D87892C78}" type="presParOf" srcId="{8E71791C-812D-480F-873C-C19478A8B9D3}" destId="{336DB104-E9E2-4CB6-ADD1-BB3056D188BA}" srcOrd="1" destOrd="0" presId="urn:microsoft.com/office/officeart/2018/5/layout/IconLeafLabelList"/>
    <dgm:cxn modelId="{25282ADD-6A27-4D3E-9BE6-B532B93112B3}" type="presParOf" srcId="{8E71791C-812D-480F-873C-C19478A8B9D3}" destId="{4E3E2298-FB9C-4B46-B88B-4EBE60C7A3BB}" srcOrd="2" destOrd="0" presId="urn:microsoft.com/office/officeart/2018/5/layout/IconLeafLabelList"/>
    <dgm:cxn modelId="{C37B0F66-924C-46AE-A058-F0E30681F7EF}" type="presParOf" srcId="{4E3E2298-FB9C-4B46-B88B-4EBE60C7A3BB}" destId="{6A44FF9E-8314-4ED3-BD04-34021ECB15CE}" srcOrd="0" destOrd="0" presId="urn:microsoft.com/office/officeart/2018/5/layout/IconLeafLabelList"/>
    <dgm:cxn modelId="{C07756F9-D4F2-4052-906C-0405889213A2}" type="presParOf" srcId="{4E3E2298-FB9C-4B46-B88B-4EBE60C7A3BB}" destId="{B4F8D2CA-1D75-4A6F-9DC6-FAA4B77F7CE0}" srcOrd="1" destOrd="0" presId="urn:microsoft.com/office/officeart/2018/5/layout/IconLeafLabelList"/>
    <dgm:cxn modelId="{BBEB092B-050F-47EC-BA4C-2540D0491BC9}" type="presParOf" srcId="{4E3E2298-FB9C-4B46-B88B-4EBE60C7A3BB}" destId="{0DD44466-9EB4-46F4-8E3E-4EC126BAA980}" srcOrd="2" destOrd="0" presId="urn:microsoft.com/office/officeart/2018/5/layout/IconLeafLabelList"/>
    <dgm:cxn modelId="{13F0CA12-45CC-4034-8D1F-2C5EAF3107D0}" type="presParOf" srcId="{4E3E2298-FB9C-4B46-B88B-4EBE60C7A3BB}" destId="{717F5B35-76E5-45A4-B1AB-6473837EC7DD}"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217E2C-88BC-475F-A166-2512989CB682}">
      <dsp:nvSpPr>
        <dsp:cNvPr id="0" name=""/>
        <dsp:cNvSpPr/>
      </dsp:nvSpPr>
      <dsp:spPr>
        <a:xfrm>
          <a:off x="2535" y="769840"/>
          <a:ext cx="4755895" cy="237794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fi-FI" sz="2100" b="1" i="0" kern="1200"/>
            <a:t>Sukupuoli.</a:t>
          </a:r>
          <a:r>
            <a:rPr lang="fi-FI" sz="2100" b="0" i="0" kern="1200"/>
            <a:t> Sukupuoli on yksi ihmisten luokittelun kategoria ja juridinen määre. Se on jatkumo, joka koostuu erilaisista geneettisistä, kehityksellisistä, hormonaalisista, fysiologisista, psykologisista, sosiaalisista ja kulttuurisista ominaisuuksista. Se on myös monelle tärkeä identiteetti. </a:t>
          </a:r>
          <a:endParaRPr lang="fi-FI" sz="2100" kern="1200"/>
        </a:p>
      </dsp:txBody>
      <dsp:txXfrm>
        <a:off x="2535" y="769840"/>
        <a:ext cx="4755895" cy="2377947"/>
      </dsp:txXfrm>
    </dsp:sp>
    <dsp:sp modelId="{E58AB393-A014-412B-A30B-BF545A71B266}">
      <dsp:nvSpPr>
        <dsp:cNvPr id="0" name=""/>
        <dsp:cNvSpPr/>
      </dsp:nvSpPr>
      <dsp:spPr>
        <a:xfrm>
          <a:off x="5757169" y="769840"/>
          <a:ext cx="4755895" cy="237794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fi-FI" sz="2100" b="1" i="0" kern="1200"/>
            <a:t>Sukupuoli-identiteetti.</a:t>
          </a:r>
          <a:r>
            <a:rPr lang="fi-FI" sz="2100" b="0" i="0" kern="1200"/>
            <a:t> Sukupuoli-identiteetti tarkoittaa ihmisen omaa sisäistä ymmärrystä sukupuolestaan tai sukupuolettomuudestaan. </a:t>
          </a:r>
          <a:endParaRPr lang="fi-FI" sz="2100" kern="1200"/>
        </a:p>
      </dsp:txBody>
      <dsp:txXfrm>
        <a:off x="5757169" y="769840"/>
        <a:ext cx="4755895" cy="23779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3BC7D6-9B36-496C-A73C-B930D69C0181}">
      <dsp:nvSpPr>
        <dsp:cNvPr id="0" name=""/>
        <dsp:cNvSpPr/>
      </dsp:nvSpPr>
      <dsp:spPr>
        <a:xfrm>
          <a:off x="0" y="279549"/>
          <a:ext cx="10515600" cy="18298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fi-FI" sz="4600" kern="1200"/>
            <a:t>Seksitaudit tarttuvat limakalvokontaktissa (tai veren välityksellä)</a:t>
          </a:r>
        </a:p>
      </dsp:txBody>
      <dsp:txXfrm>
        <a:off x="89327" y="368876"/>
        <a:ext cx="10336946" cy="1651226"/>
      </dsp:txXfrm>
    </dsp:sp>
    <dsp:sp modelId="{E69EE1B8-0EAA-4D82-A388-F6C41D1E097D}">
      <dsp:nvSpPr>
        <dsp:cNvPr id="0" name=""/>
        <dsp:cNvSpPr/>
      </dsp:nvSpPr>
      <dsp:spPr>
        <a:xfrm>
          <a:off x="0" y="2241909"/>
          <a:ext cx="10515600" cy="1829880"/>
        </a:xfrm>
        <a:prstGeom prst="round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fi-FI" sz="4600" kern="1200"/>
            <a:t>Turvaseksi eritteet eivät sekoitu</a:t>
          </a:r>
        </a:p>
      </dsp:txBody>
      <dsp:txXfrm>
        <a:off x="89327" y="2331236"/>
        <a:ext cx="10336946" cy="16512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49B7F-32DE-4500-AD0E-C25C69C91939}">
      <dsp:nvSpPr>
        <dsp:cNvPr id="0" name=""/>
        <dsp:cNvSpPr/>
      </dsp:nvSpPr>
      <dsp:spPr>
        <a:xfrm>
          <a:off x="2040228" y="467711"/>
          <a:ext cx="2196000" cy="2196000"/>
        </a:xfrm>
        <a:prstGeom prst="round2DiagRect">
          <a:avLst>
            <a:gd name="adj1" fmla="val 29727"/>
            <a:gd name="adj2" fmla="val 0"/>
          </a:avLst>
        </a:prstGeom>
        <a:solidFill>
          <a:srgbClr val="FFC000"/>
        </a:solidFill>
        <a:ln>
          <a:noFill/>
        </a:ln>
        <a:effectLst/>
      </dsp:spPr>
      <dsp:style>
        <a:lnRef idx="0">
          <a:scrgbClr r="0" g="0" b="0"/>
        </a:lnRef>
        <a:fillRef idx="1">
          <a:scrgbClr r="0" g="0" b="0"/>
        </a:fillRef>
        <a:effectRef idx="0">
          <a:scrgbClr r="0" g="0" b="0"/>
        </a:effectRef>
        <a:fontRef idx="minor"/>
      </dsp:style>
    </dsp:sp>
    <dsp:sp modelId="{1B9AAEE0-EC75-4F97-868F-BD27E5FD5AC4}">
      <dsp:nvSpPr>
        <dsp:cNvPr id="0" name=""/>
        <dsp:cNvSpPr/>
      </dsp:nvSpPr>
      <dsp:spPr>
        <a:xfrm>
          <a:off x="2508228" y="935711"/>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948517-388A-4FF6-9CDD-75FC1165FC30}">
      <dsp:nvSpPr>
        <dsp:cNvPr id="0" name=""/>
        <dsp:cNvSpPr/>
      </dsp:nvSpPr>
      <dsp:spPr>
        <a:xfrm>
          <a:off x="1338228" y="334771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fi-FI" sz="1500" kern="1200"/>
            <a:t>Pinkin kirjan s. 201 t. 2:</a:t>
          </a:r>
          <a:endParaRPr lang="en-US" sz="1500" kern="1200"/>
        </a:p>
      </dsp:txBody>
      <dsp:txXfrm>
        <a:off x="1338228" y="3347712"/>
        <a:ext cx="3600000" cy="720000"/>
      </dsp:txXfrm>
    </dsp:sp>
    <dsp:sp modelId="{6A44FF9E-8314-4ED3-BD04-34021ECB15CE}">
      <dsp:nvSpPr>
        <dsp:cNvPr id="0" name=""/>
        <dsp:cNvSpPr/>
      </dsp:nvSpPr>
      <dsp:spPr>
        <a:xfrm>
          <a:off x="6270228" y="467711"/>
          <a:ext cx="2196000" cy="2196000"/>
        </a:xfrm>
        <a:prstGeom prst="round2DiagRect">
          <a:avLst>
            <a:gd name="adj1" fmla="val 29727"/>
            <a:gd name="adj2" fmla="val 0"/>
          </a:avLst>
        </a:prstGeom>
        <a:solidFill>
          <a:srgbClr val="FFFF00"/>
        </a:solidFill>
        <a:ln>
          <a:noFill/>
        </a:ln>
        <a:effectLst/>
      </dsp:spPr>
      <dsp:style>
        <a:lnRef idx="0">
          <a:scrgbClr r="0" g="0" b="0"/>
        </a:lnRef>
        <a:fillRef idx="1">
          <a:scrgbClr r="0" g="0" b="0"/>
        </a:fillRef>
        <a:effectRef idx="0">
          <a:scrgbClr r="0" g="0" b="0"/>
        </a:effectRef>
        <a:fontRef idx="minor"/>
      </dsp:style>
    </dsp:sp>
    <dsp:sp modelId="{B4F8D2CA-1D75-4A6F-9DC6-FAA4B77F7CE0}">
      <dsp:nvSpPr>
        <dsp:cNvPr id="0" name=""/>
        <dsp:cNvSpPr/>
      </dsp:nvSpPr>
      <dsp:spPr>
        <a:xfrm>
          <a:off x="6738228" y="935711"/>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17F5B35-76E5-45A4-B1AB-6473837EC7DD}">
      <dsp:nvSpPr>
        <dsp:cNvPr id="0" name=""/>
        <dsp:cNvSpPr/>
      </dsp:nvSpPr>
      <dsp:spPr>
        <a:xfrm>
          <a:off x="5568228" y="334771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fi-FI" sz="1500" kern="1200"/>
            <a:t>Voiko lähihoitaja tukea hoivakodissa asuvan iäkkään ihmisen seksuaalisuutta? Perustele vastauksesi.</a:t>
          </a:r>
          <a:endParaRPr lang="en-US" sz="1500" kern="1200"/>
        </a:p>
      </dsp:txBody>
      <dsp:txXfrm>
        <a:off x="5568228" y="3347712"/>
        <a:ext cx="36000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FC10B-21CC-40AC-8932-50B704AF7572}" type="datetimeFigureOut">
              <a:rPr lang="fi-FI" smtClean="0"/>
              <a:t>8.2.2021</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1DD198-3860-40D1-B1B8-DDA7098916B8}" type="slidenum">
              <a:rPr lang="fi-FI" smtClean="0"/>
              <a:t>‹#›</a:t>
            </a:fld>
            <a:endParaRPr lang="fi-FI"/>
          </a:p>
        </p:txBody>
      </p:sp>
    </p:spTree>
    <p:extLst>
      <p:ext uri="{BB962C8B-B14F-4D97-AF65-F5344CB8AC3E}">
        <p14:creationId xmlns:p14="http://schemas.microsoft.com/office/powerpoint/2010/main" val="3077449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indent="-171450">
              <a:buFontTx/>
              <a:buChar char="-"/>
            </a:pPr>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2</a:t>
            </a:fld>
            <a:endParaRPr lang="fi-FI"/>
          </a:p>
        </p:txBody>
      </p:sp>
    </p:spTree>
    <p:extLst>
      <p:ext uri="{BB962C8B-B14F-4D97-AF65-F5344CB8AC3E}">
        <p14:creationId xmlns:p14="http://schemas.microsoft.com/office/powerpoint/2010/main" val="400986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3</a:t>
            </a:fld>
            <a:endParaRPr lang="fi-FI"/>
          </a:p>
        </p:txBody>
      </p:sp>
    </p:spTree>
    <p:extLst>
      <p:ext uri="{BB962C8B-B14F-4D97-AF65-F5344CB8AC3E}">
        <p14:creationId xmlns:p14="http://schemas.microsoft.com/office/powerpoint/2010/main" val="555255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4</a:t>
            </a:fld>
            <a:endParaRPr lang="fi-FI"/>
          </a:p>
        </p:txBody>
      </p:sp>
    </p:spTree>
    <p:extLst>
      <p:ext uri="{BB962C8B-B14F-4D97-AF65-F5344CB8AC3E}">
        <p14:creationId xmlns:p14="http://schemas.microsoft.com/office/powerpoint/2010/main" val="3646883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5</a:t>
            </a:fld>
            <a:endParaRPr lang="fi-FI"/>
          </a:p>
        </p:txBody>
      </p:sp>
    </p:spTree>
    <p:extLst>
      <p:ext uri="{BB962C8B-B14F-4D97-AF65-F5344CB8AC3E}">
        <p14:creationId xmlns:p14="http://schemas.microsoft.com/office/powerpoint/2010/main" val="4239593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9</a:t>
            </a:fld>
            <a:endParaRPr lang="fi-FI"/>
          </a:p>
        </p:txBody>
      </p:sp>
    </p:spTree>
    <p:extLst>
      <p:ext uri="{BB962C8B-B14F-4D97-AF65-F5344CB8AC3E}">
        <p14:creationId xmlns:p14="http://schemas.microsoft.com/office/powerpoint/2010/main" val="1642700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indent="-171450">
              <a:buFontTx/>
              <a:buChar char="-"/>
            </a:pPr>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10</a:t>
            </a:fld>
            <a:endParaRPr lang="fi-FI"/>
          </a:p>
        </p:txBody>
      </p:sp>
    </p:spTree>
    <p:extLst>
      <p:ext uri="{BB962C8B-B14F-4D97-AF65-F5344CB8AC3E}">
        <p14:creationId xmlns:p14="http://schemas.microsoft.com/office/powerpoint/2010/main" val="4182693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11</a:t>
            </a:fld>
            <a:endParaRPr lang="fi-FI"/>
          </a:p>
        </p:txBody>
      </p:sp>
    </p:spTree>
    <p:extLst>
      <p:ext uri="{BB962C8B-B14F-4D97-AF65-F5344CB8AC3E}">
        <p14:creationId xmlns:p14="http://schemas.microsoft.com/office/powerpoint/2010/main" val="2634157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1DD198-3860-40D1-B1B8-DDA7098916B8}" type="slidenum">
              <a:rPr lang="fi-FI" smtClean="0"/>
              <a:t>12</a:t>
            </a:fld>
            <a:endParaRPr lang="fi-FI"/>
          </a:p>
        </p:txBody>
      </p:sp>
    </p:spTree>
    <p:extLst>
      <p:ext uri="{BB962C8B-B14F-4D97-AF65-F5344CB8AC3E}">
        <p14:creationId xmlns:p14="http://schemas.microsoft.com/office/powerpoint/2010/main" val="4184029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CE4042-DE85-4E0F-B640-838063D5DCC3}"/>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D35DB818-D90C-4F1D-96A4-AF12896B80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63A1F762-B18D-4076-9622-017B68662B5A}"/>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5" name="Alatunnisteen paikkamerkki 4">
            <a:extLst>
              <a:ext uri="{FF2B5EF4-FFF2-40B4-BE49-F238E27FC236}">
                <a16:creationId xmlns:a16="http://schemas.microsoft.com/office/drawing/2014/main" id="{434550F5-1154-4330-9EB4-5BC1EAEBFA4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8EF0DDB-A3C3-442B-AEA6-D50854D31876}"/>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2562804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AFD97C7-5E8A-474B-B9B4-9BB3A4A1BBA7}"/>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0B619C83-605D-413B-BCF8-70658EEB5DD5}"/>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6F85E76-F5D3-45E0-927E-21A609227171}"/>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5" name="Alatunnisteen paikkamerkki 4">
            <a:extLst>
              <a:ext uri="{FF2B5EF4-FFF2-40B4-BE49-F238E27FC236}">
                <a16:creationId xmlns:a16="http://schemas.microsoft.com/office/drawing/2014/main" id="{5BD068D2-C46B-45D6-9255-F70C9CDEA8D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8B688A8-5C37-4DA4-8F84-4C6E114513D6}"/>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3652762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1099B216-AE1C-40F5-B458-EBD3D69A0D77}"/>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09BDF11-9033-41A0-A4FB-D1AC463FA9C1}"/>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AD6E8E4-11E0-451C-9D30-7C87EF863653}"/>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5" name="Alatunnisteen paikkamerkki 4">
            <a:extLst>
              <a:ext uri="{FF2B5EF4-FFF2-40B4-BE49-F238E27FC236}">
                <a16:creationId xmlns:a16="http://schemas.microsoft.com/office/drawing/2014/main" id="{64EE05C5-40D2-40C4-B39A-25866668E05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6630683-9985-468E-BF5D-33AE9A056D58}"/>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964172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FC37F4-13AC-4DA5-AB93-809E0BEF2533}"/>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C603E74-3B93-480C-A1E1-E3F624B3F29E}"/>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A755C19-3B19-4265-82B4-18BB6700236E}"/>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5" name="Alatunnisteen paikkamerkki 4">
            <a:extLst>
              <a:ext uri="{FF2B5EF4-FFF2-40B4-BE49-F238E27FC236}">
                <a16:creationId xmlns:a16="http://schemas.microsoft.com/office/drawing/2014/main" id="{A7D0F6E1-8980-4788-ABAC-E99E43D4D0E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C75D696-1E74-4408-A338-E8975F6649A8}"/>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1030453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CBDE739-1956-47BF-9650-4BA8187BC71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FF7CACBB-AA1D-4DD7-AFAD-B7CB5B0410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9BDA8DFF-CFAC-4044-9F42-B6A33490C341}"/>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5" name="Alatunnisteen paikkamerkki 4">
            <a:extLst>
              <a:ext uri="{FF2B5EF4-FFF2-40B4-BE49-F238E27FC236}">
                <a16:creationId xmlns:a16="http://schemas.microsoft.com/office/drawing/2014/main" id="{1F820235-D73B-4B38-A440-1183B882055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F3D9F6A-14E9-4376-840B-DAA16499E715}"/>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526401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93D3E9-1C32-4F7F-8AA5-A1F3BC6D982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0FE87CA-347C-49D3-B290-8B7703035468}"/>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AA0C377C-CDC0-4397-B2BF-531A47DA685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47DC7921-DFA7-4DDE-B5D7-3908FB4AA244}"/>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6" name="Alatunnisteen paikkamerkki 5">
            <a:extLst>
              <a:ext uri="{FF2B5EF4-FFF2-40B4-BE49-F238E27FC236}">
                <a16:creationId xmlns:a16="http://schemas.microsoft.com/office/drawing/2014/main" id="{58A24E04-2450-4D0C-862B-BA197476788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B18CF18-C324-489B-BC81-ADA7D6E8F251}"/>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334766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7A03AC-F272-484C-8886-E9D40A68770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9FE1C605-F069-438C-A097-FC725C97FC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9B698279-CB63-4169-883D-33C927F96E1E}"/>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024C361-9BB3-4B04-B370-71FC7A9BD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251CE56B-6048-446D-80E8-822D2BCFB853}"/>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DA3D702-9BBC-4ACC-83DE-B88475C31269}"/>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8" name="Alatunnisteen paikkamerkki 7">
            <a:extLst>
              <a:ext uri="{FF2B5EF4-FFF2-40B4-BE49-F238E27FC236}">
                <a16:creationId xmlns:a16="http://schemas.microsoft.com/office/drawing/2014/main" id="{C4DA853B-3D5E-4434-A7AD-D376C752975B}"/>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C1239BA-A9ED-4EB7-9D26-CF977B104D02}"/>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457183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3FDFF8-B66D-4F41-91FD-69E920CDC51B}"/>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F2489E0-9E3D-4A9C-B7FB-1F6BA51F2149}"/>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4" name="Alatunnisteen paikkamerkki 3">
            <a:extLst>
              <a:ext uri="{FF2B5EF4-FFF2-40B4-BE49-F238E27FC236}">
                <a16:creationId xmlns:a16="http://schemas.microsoft.com/office/drawing/2014/main" id="{758F586E-5A15-4CFC-BF3C-27A9CFE4BD2E}"/>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356B2F1D-FD7B-4545-AD1F-902070C2AE26}"/>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1294655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C3DFDBE-E03E-4646-B913-FB0FD3C3CEFF}"/>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3" name="Alatunnisteen paikkamerkki 2">
            <a:extLst>
              <a:ext uri="{FF2B5EF4-FFF2-40B4-BE49-F238E27FC236}">
                <a16:creationId xmlns:a16="http://schemas.microsoft.com/office/drawing/2014/main" id="{86A4910B-B820-4496-BFD5-9013DD26ECDA}"/>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13A63D9B-4B07-40A2-AA8F-ACA33EA51D7E}"/>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3281519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05A0985-9F18-40F5-AF2F-0DE537C8A98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E4A2E92E-61DB-4A69-9505-A3317660A4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8C5AF25-35D5-42BE-AEDD-1218E8523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5B70C44-797B-46E1-9D1C-C328FCCE3A7C}"/>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6" name="Alatunnisteen paikkamerkki 5">
            <a:extLst>
              <a:ext uri="{FF2B5EF4-FFF2-40B4-BE49-F238E27FC236}">
                <a16:creationId xmlns:a16="http://schemas.microsoft.com/office/drawing/2014/main" id="{7D2C2614-A492-45A3-B716-009B6D2B0D1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B58093C-4C5C-4A07-9983-303DC3C45CC4}"/>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3099449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5BD8E4-503B-450F-98B0-EA5A8F953E1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C46C292A-0687-47F2-940D-C29921BF31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7B51231D-172B-4AA5-B381-B009CEC9C5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554DF47-0DBB-4087-B1FC-A37789A9D938}"/>
              </a:ext>
            </a:extLst>
          </p:cNvPr>
          <p:cNvSpPr>
            <a:spLocks noGrp="1"/>
          </p:cNvSpPr>
          <p:nvPr>
            <p:ph type="dt" sz="half" idx="10"/>
          </p:nvPr>
        </p:nvSpPr>
        <p:spPr/>
        <p:txBody>
          <a:bodyPr/>
          <a:lstStyle/>
          <a:p>
            <a:fld id="{394DB9AC-C02F-4E8F-816F-B861114221B3}" type="datetimeFigureOut">
              <a:rPr lang="fi-FI" smtClean="0"/>
              <a:t>8.2.2021</a:t>
            </a:fld>
            <a:endParaRPr lang="fi-FI"/>
          </a:p>
        </p:txBody>
      </p:sp>
      <p:sp>
        <p:nvSpPr>
          <p:cNvPr id="6" name="Alatunnisteen paikkamerkki 5">
            <a:extLst>
              <a:ext uri="{FF2B5EF4-FFF2-40B4-BE49-F238E27FC236}">
                <a16:creationId xmlns:a16="http://schemas.microsoft.com/office/drawing/2014/main" id="{E3C7EE65-BBC0-4D69-8BDF-9D314451926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039D93A-C4C4-4628-ABF7-53D4AE2FE3C3}"/>
              </a:ext>
            </a:extLst>
          </p:cNvPr>
          <p:cNvSpPr>
            <a:spLocks noGrp="1"/>
          </p:cNvSpPr>
          <p:nvPr>
            <p:ph type="sldNum" sz="quarter" idx="12"/>
          </p:nvPr>
        </p:nvSpPr>
        <p:spPr/>
        <p:txBody>
          <a:bodyPr/>
          <a:lstStyle/>
          <a:p>
            <a:fld id="{8693A2A0-24EC-4BFF-B84C-413599FB677E}" type="slidenum">
              <a:rPr lang="fi-FI" smtClean="0"/>
              <a:t>‹#›</a:t>
            </a:fld>
            <a:endParaRPr lang="fi-FI"/>
          </a:p>
        </p:txBody>
      </p:sp>
    </p:spTree>
    <p:extLst>
      <p:ext uri="{BB962C8B-B14F-4D97-AF65-F5344CB8AC3E}">
        <p14:creationId xmlns:p14="http://schemas.microsoft.com/office/powerpoint/2010/main" val="427578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0B5F57B-7CAB-4496-89A2-49D1DC2456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E81D5B1C-4B58-488B-8802-661D343880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C792DEB-3D02-47E0-BFED-0B44225C12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DB9AC-C02F-4E8F-816F-B861114221B3}" type="datetimeFigureOut">
              <a:rPr lang="fi-FI" smtClean="0"/>
              <a:t>8.2.2021</a:t>
            </a:fld>
            <a:endParaRPr lang="fi-FI"/>
          </a:p>
        </p:txBody>
      </p:sp>
      <p:sp>
        <p:nvSpPr>
          <p:cNvPr id="5" name="Alatunnisteen paikkamerkki 4">
            <a:extLst>
              <a:ext uri="{FF2B5EF4-FFF2-40B4-BE49-F238E27FC236}">
                <a16:creationId xmlns:a16="http://schemas.microsoft.com/office/drawing/2014/main" id="{0F1F2347-D53E-4619-8DCF-280B13C3EA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578282F6-3325-42B2-A3AA-87A97AC2BC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3A2A0-24EC-4BFF-B84C-413599FB677E}" type="slidenum">
              <a:rPr lang="fi-FI" smtClean="0"/>
              <a:t>‹#›</a:t>
            </a:fld>
            <a:endParaRPr lang="fi-FI"/>
          </a:p>
        </p:txBody>
      </p:sp>
    </p:spTree>
    <p:extLst>
      <p:ext uri="{BB962C8B-B14F-4D97-AF65-F5344CB8AC3E}">
        <p14:creationId xmlns:p14="http://schemas.microsoft.com/office/powerpoint/2010/main" val="380079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48399B-457E-44CD-9FCE-10E0F59A1ACC}"/>
              </a:ext>
            </a:extLst>
          </p:cNvPr>
          <p:cNvSpPr>
            <a:spLocks noGrp="1"/>
          </p:cNvSpPr>
          <p:nvPr>
            <p:ph type="ctrTitle"/>
          </p:nvPr>
        </p:nvSpPr>
        <p:spPr>
          <a:xfrm>
            <a:off x="205483" y="3919307"/>
            <a:ext cx="5448728" cy="1655762"/>
          </a:xfrm>
          <a:solidFill>
            <a:schemeClr val="bg1">
              <a:alpha val="67000"/>
            </a:schemeClr>
          </a:solidFill>
        </p:spPr>
        <p:txBody>
          <a:bodyPr>
            <a:normAutofit fontScale="90000"/>
          </a:bodyPr>
          <a:lstStyle/>
          <a:p>
            <a:r>
              <a:rPr lang="fi-FI" dirty="0"/>
              <a:t>Seksuaalisuus ja lisääntymisterveys</a:t>
            </a:r>
          </a:p>
        </p:txBody>
      </p:sp>
      <p:sp>
        <p:nvSpPr>
          <p:cNvPr id="3" name="Alaotsikko 2">
            <a:extLst>
              <a:ext uri="{FF2B5EF4-FFF2-40B4-BE49-F238E27FC236}">
                <a16:creationId xmlns:a16="http://schemas.microsoft.com/office/drawing/2014/main" id="{6F9EDB75-564C-4C04-BB1C-3A060A8F87B5}"/>
              </a:ext>
            </a:extLst>
          </p:cNvPr>
          <p:cNvSpPr>
            <a:spLocks noGrp="1"/>
          </p:cNvSpPr>
          <p:nvPr>
            <p:ph type="subTitle" idx="1"/>
          </p:nvPr>
        </p:nvSpPr>
        <p:spPr>
          <a:xfrm>
            <a:off x="205483" y="6232222"/>
            <a:ext cx="2976081" cy="435706"/>
          </a:xfrm>
          <a:solidFill>
            <a:schemeClr val="bg1">
              <a:alpha val="55000"/>
            </a:schemeClr>
          </a:solidFill>
        </p:spPr>
        <p:txBody>
          <a:bodyPr/>
          <a:lstStyle/>
          <a:p>
            <a:r>
              <a:rPr lang="fi-FI" dirty="0"/>
              <a:t>Riina Lindström</a:t>
            </a:r>
          </a:p>
        </p:txBody>
      </p:sp>
    </p:spTree>
    <p:extLst>
      <p:ext uri="{BB962C8B-B14F-4D97-AF65-F5344CB8AC3E}">
        <p14:creationId xmlns:p14="http://schemas.microsoft.com/office/powerpoint/2010/main" val="752394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3124B62-2AA4-47BE-A444-DE37054BA9E9}"/>
              </a:ext>
            </a:extLst>
          </p:cNvPr>
          <p:cNvSpPr>
            <a:spLocks noGrp="1"/>
          </p:cNvSpPr>
          <p:nvPr>
            <p:ph type="title"/>
          </p:nvPr>
        </p:nvSpPr>
        <p:spPr>
          <a:xfrm>
            <a:off x="841248" y="548640"/>
            <a:ext cx="3600860" cy="5431536"/>
          </a:xfrm>
        </p:spPr>
        <p:txBody>
          <a:bodyPr>
            <a:normAutofit/>
          </a:bodyPr>
          <a:lstStyle/>
          <a:p>
            <a:r>
              <a:rPr lang="fi-FI" sz="4600"/>
              <a:t>Ikääntyneen seksuaalisuus</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2C289555-FC24-4A88-B384-8E5AB19FB5AD}"/>
              </a:ext>
            </a:extLst>
          </p:cNvPr>
          <p:cNvSpPr>
            <a:spLocks noGrp="1"/>
          </p:cNvSpPr>
          <p:nvPr>
            <p:ph idx="1"/>
          </p:nvPr>
        </p:nvSpPr>
        <p:spPr>
          <a:xfrm>
            <a:off x="5126418" y="552091"/>
            <a:ext cx="6224335" cy="5431536"/>
          </a:xfrm>
        </p:spPr>
        <p:txBody>
          <a:bodyPr anchor="ctr">
            <a:normAutofit/>
          </a:bodyPr>
          <a:lstStyle/>
          <a:p>
            <a:r>
              <a:rPr lang="fi-FI" sz="2200"/>
              <a:t>Ikääntynytkin on seksuaalinen ihminen</a:t>
            </a:r>
          </a:p>
          <a:p>
            <a:r>
              <a:rPr lang="fi-FI" sz="2200"/>
              <a:t>Seksuaalisuuden tunteita tuodaan usein esiin esim. kiintymyksenä, kumppanuutena, hellyytenä ja huolenpitona</a:t>
            </a:r>
          </a:p>
          <a:p>
            <a:r>
              <a:rPr lang="fi-FI" sz="2200"/>
              <a:t>Miehenä tai naisena olemista, joten huomioi pukeutuminen, hiusten laitto, seisaaltaan virtsaaminen jne.</a:t>
            </a:r>
          </a:p>
          <a:p>
            <a:r>
              <a:rPr lang="fi-FI" sz="2200"/>
              <a:t>Hoitolaitoksissa seksiasiat oma juttunsa</a:t>
            </a:r>
          </a:p>
          <a:p>
            <a:pPr lvl="1"/>
            <a:r>
              <a:rPr lang="fi-FI" sz="2200"/>
              <a:t>Fyysisten aistikokemusten tärkeys, huolenpito</a:t>
            </a:r>
          </a:p>
          <a:p>
            <a:endParaRPr lang="fi-FI" sz="2200"/>
          </a:p>
        </p:txBody>
      </p:sp>
    </p:spTree>
    <p:extLst>
      <p:ext uri="{BB962C8B-B14F-4D97-AF65-F5344CB8AC3E}">
        <p14:creationId xmlns:p14="http://schemas.microsoft.com/office/powerpoint/2010/main" val="264921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32DF3D-3F59-481D-A237-77C31AD492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1AFCFB8-4D8D-4FE2-9805-CA42A4ED5E72}"/>
              </a:ext>
            </a:extLst>
          </p:cNvPr>
          <p:cNvSpPr>
            <a:spLocks noGrp="1"/>
          </p:cNvSpPr>
          <p:nvPr>
            <p:ph type="title"/>
          </p:nvPr>
        </p:nvSpPr>
        <p:spPr>
          <a:xfrm>
            <a:off x="841248" y="643467"/>
            <a:ext cx="3840480" cy="5571066"/>
          </a:xfrm>
        </p:spPr>
        <p:txBody>
          <a:bodyPr anchor="ctr">
            <a:normAutofit/>
          </a:bodyPr>
          <a:lstStyle/>
          <a:p>
            <a:r>
              <a:rPr lang="fi-FI" sz="5400"/>
              <a:t>Seksuaalinen häirintä hoitotyössä</a:t>
            </a:r>
          </a:p>
        </p:txBody>
      </p:sp>
      <p:sp>
        <p:nvSpPr>
          <p:cNvPr id="10" name="Freeform: Shape 9">
            <a:extLst>
              <a:ext uri="{FF2B5EF4-FFF2-40B4-BE49-F238E27FC236}">
                <a16:creationId xmlns:a16="http://schemas.microsoft.com/office/drawing/2014/main" id="{32F02326-30C4-4095-988F-932A425AE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39686" y="0"/>
            <a:ext cx="7152315" cy="6858000"/>
          </a:xfrm>
          <a:custGeom>
            <a:avLst/>
            <a:gdLst>
              <a:gd name="connsiteX0" fmla="*/ 17101 w 7152315"/>
              <a:gd name="connsiteY0" fmla="*/ 0 h 6858000"/>
              <a:gd name="connsiteX1" fmla="*/ 7152315 w 7152315"/>
              <a:gd name="connsiteY1" fmla="*/ 0 h 6858000"/>
              <a:gd name="connsiteX2" fmla="*/ 7152315 w 7152315"/>
              <a:gd name="connsiteY2" fmla="*/ 6858000 h 6858000"/>
              <a:gd name="connsiteX3" fmla="*/ 15999 w 7152315"/>
              <a:gd name="connsiteY3" fmla="*/ 6858000 h 6858000"/>
              <a:gd name="connsiteX4" fmla="*/ 9729 w 7152315"/>
              <a:gd name="connsiteY4" fmla="*/ 6734157 h 6858000"/>
              <a:gd name="connsiteX5" fmla="*/ 15819 w 7152315"/>
              <a:gd name="connsiteY5" fmla="*/ 6122264 h 6858000"/>
              <a:gd name="connsiteX6" fmla="*/ 11379 w 7152315"/>
              <a:gd name="connsiteY6" fmla="*/ 5614784 h 6858000"/>
              <a:gd name="connsiteX7" fmla="*/ 20006 w 7152315"/>
              <a:gd name="connsiteY7" fmla="*/ 5204359 h 6858000"/>
              <a:gd name="connsiteX8" fmla="*/ 16962 w 7152315"/>
              <a:gd name="connsiteY8" fmla="*/ 4811696 h 6858000"/>
              <a:gd name="connsiteX9" fmla="*/ 13409 w 7152315"/>
              <a:gd name="connsiteY9" fmla="*/ 4358135 h 6858000"/>
              <a:gd name="connsiteX10" fmla="*/ 12774 w 7152315"/>
              <a:gd name="connsiteY10" fmla="*/ 4038423 h 6858000"/>
              <a:gd name="connsiteX11" fmla="*/ 10110 w 7152315"/>
              <a:gd name="connsiteY11" fmla="*/ 3630663 h 6858000"/>
              <a:gd name="connsiteX12" fmla="*/ 16581 w 7152315"/>
              <a:gd name="connsiteY12" fmla="*/ 3275427 h 6858000"/>
              <a:gd name="connsiteX13" fmla="*/ 27872 w 7152315"/>
              <a:gd name="connsiteY13" fmla="*/ 2871219 h 6858000"/>
              <a:gd name="connsiteX14" fmla="*/ 17596 w 7152315"/>
              <a:gd name="connsiteY14" fmla="*/ 2235600 h 6858000"/>
              <a:gd name="connsiteX15" fmla="*/ 14170 w 7152315"/>
              <a:gd name="connsiteY15" fmla="*/ 1894827 h 6858000"/>
              <a:gd name="connsiteX16" fmla="*/ 11632 w 7152315"/>
              <a:gd name="connsiteY16" fmla="*/ 1603026 h 6858000"/>
              <a:gd name="connsiteX17" fmla="*/ 14551 w 7152315"/>
              <a:gd name="connsiteY17" fmla="*/ 1307799 h 6858000"/>
              <a:gd name="connsiteX18" fmla="*/ 14551 w 7152315"/>
              <a:gd name="connsiteY18" fmla="*/ 887733 h 6858000"/>
              <a:gd name="connsiteX19" fmla="*/ 849 w 7152315"/>
              <a:gd name="connsiteY19" fmla="*/ 349169 h 6858000"/>
              <a:gd name="connsiteX20" fmla="*/ 1404 w 7152315"/>
              <a:gd name="connsiteY20" fmla="*/ 1605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152315" h="6858000">
                <a:moveTo>
                  <a:pt x="17101" y="0"/>
                </a:moveTo>
                <a:lnTo>
                  <a:pt x="7152315" y="0"/>
                </a:lnTo>
                <a:lnTo>
                  <a:pt x="7152315" y="6858000"/>
                </a:lnTo>
                <a:lnTo>
                  <a:pt x="15999" y="6858000"/>
                </a:lnTo>
                <a:lnTo>
                  <a:pt x="9729" y="6734157"/>
                </a:lnTo>
                <a:cubicBezTo>
                  <a:pt x="5924" y="6530150"/>
                  <a:pt x="12521" y="6326271"/>
                  <a:pt x="15819" y="6122264"/>
                </a:cubicBezTo>
                <a:cubicBezTo>
                  <a:pt x="18484" y="5952766"/>
                  <a:pt x="-1689" y="5783013"/>
                  <a:pt x="11379" y="5614784"/>
                </a:cubicBezTo>
                <a:cubicBezTo>
                  <a:pt x="22112" y="5478259"/>
                  <a:pt x="24992" y="5341214"/>
                  <a:pt x="20006" y="5204359"/>
                </a:cubicBezTo>
                <a:cubicBezTo>
                  <a:pt x="14932" y="5073429"/>
                  <a:pt x="13917" y="4942537"/>
                  <a:pt x="16962" y="4811696"/>
                </a:cubicBezTo>
                <a:cubicBezTo>
                  <a:pt x="20640" y="4660467"/>
                  <a:pt x="16962" y="4509238"/>
                  <a:pt x="13409" y="4358135"/>
                </a:cubicBezTo>
                <a:cubicBezTo>
                  <a:pt x="10872" y="4251565"/>
                  <a:pt x="10998" y="4144994"/>
                  <a:pt x="12774" y="4038423"/>
                </a:cubicBezTo>
                <a:cubicBezTo>
                  <a:pt x="15185" y="3902545"/>
                  <a:pt x="19879" y="3766540"/>
                  <a:pt x="10110" y="3630663"/>
                </a:cubicBezTo>
                <a:cubicBezTo>
                  <a:pt x="1178" y="3512306"/>
                  <a:pt x="3347" y="3393378"/>
                  <a:pt x="16581" y="3275427"/>
                </a:cubicBezTo>
                <a:cubicBezTo>
                  <a:pt x="33403" y="3141377"/>
                  <a:pt x="37183" y="3006006"/>
                  <a:pt x="27872" y="2871219"/>
                </a:cubicBezTo>
                <a:cubicBezTo>
                  <a:pt x="11315" y="2659765"/>
                  <a:pt x="7890" y="2447486"/>
                  <a:pt x="17596" y="2235600"/>
                </a:cubicBezTo>
                <a:cubicBezTo>
                  <a:pt x="22797" y="2122038"/>
                  <a:pt x="21655" y="2008261"/>
                  <a:pt x="14170" y="1894827"/>
                </a:cubicBezTo>
                <a:cubicBezTo>
                  <a:pt x="8144" y="1797670"/>
                  <a:pt x="7294" y="1700272"/>
                  <a:pt x="11632" y="1603026"/>
                </a:cubicBezTo>
                <a:cubicBezTo>
                  <a:pt x="15566" y="1504575"/>
                  <a:pt x="17215" y="1406124"/>
                  <a:pt x="14551" y="1307799"/>
                </a:cubicBezTo>
                <a:cubicBezTo>
                  <a:pt x="10872" y="1168242"/>
                  <a:pt x="10110" y="1027798"/>
                  <a:pt x="14551" y="887733"/>
                </a:cubicBezTo>
                <a:cubicBezTo>
                  <a:pt x="20894" y="708085"/>
                  <a:pt x="3132" y="528817"/>
                  <a:pt x="849" y="349169"/>
                </a:cubicBezTo>
                <a:cubicBezTo>
                  <a:pt x="24" y="286241"/>
                  <a:pt x="-769" y="223346"/>
                  <a:pt x="1404" y="160593"/>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9DD91DDC-375C-4037-A408-53F0C2F0D2AA}"/>
              </a:ext>
            </a:extLst>
          </p:cNvPr>
          <p:cNvSpPr>
            <a:spLocks noGrp="1"/>
          </p:cNvSpPr>
          <p:nvPr>
            <p:ph idx="1"/>
          </p:nvPr>
        </p:nvSpPr>
        <p:spPr>
          <a:xfrm>
            <a:off x="5568696" y="643467"/>
            <a:ext cx="5788152" cy="5571066"/>
          </a:xfrm>
        </p:spPr>
        <p:txBody>
          <a:bodyPr anchor="ctr">
            <a:normAutofit/>
          </a:bodyPr>
          <a:lstStyle/>
          <a:p>
            <a:r>
              <a:rPr lang="fi-FI" sz="2200">
                <a:solidFill>
                  <a:srgbClr val="FFFFFF"/>
                </a:solidFill>
              </a:rPr>
              <a:t>Seksuaalisia käytösoireita voi esiintyä potilailla (usein muistisairailla)</a:t>
            </a:r>
          </a:p>
          <a:p>
            <a:pPr lvl="1"/>
            <a:r>
              <a:rPr lang="fi-FI" sz="2200">
                <a:solidFill>
                  <a:srgbClr val="FFFFFF"/>
                </a:solidFill>
              </a:rPr>
              <a:t>Sp-elinten julkinen koskettelu</a:t>
            </a:r>
          </a:p>
          <a:p>
            <a:pPr lvl="1"/>
            <a:r>
              <a:rPr lang="fi-FI" sz="2200">
                <a:solidFill>
                  <a:srgbClr val="FFFFFF"/>
                </a:solidFill>
              </a:rPr>
              <a:t>Muiden kopelointi</a:t>
            </a:r>
          </a:p>
          <a:p>
            <a:pPr lvl="1"/>
            <a:r>
              <a:rPr lang="fi-FI" sz="2200">
                <a:solidFill>
                  <a:srgbClr val="FFFFFF"/>
                </a:solidFill>
              </a:rPr>
              <a:t>Itsensäpaljastelu</a:t>
            </a:r>
          </a:p>
          <a:p>
            <a:pPr lvl="1"/>
            <a:r>
              <a:rPr lang="fi-FI" sz="2200">
                <a:solidFill>
                  <a:srgbClr val="FFFFFF"/>
                </a:solidFill>
              </a:rPr>
              <a:t>Sopimattomat ehdotukset ja puheet</a:t>
            </a:r>
          </a:p>
          <a:p>
            <a:r>
              <a:rPr lang="fi-FI" sz="2200">
                <a:solidFill>
                  <a:srgbClr val="FFFFFF"/>
                </a:solidFill>
              </a:rPr>
              <a:t>Älä nolaa muistisairasta eli muista olla hienotunteinen</a:t>
            </a:r>
          </a:p>
          <a:p>
            <a:pPr lvl="1"/>
            <a:r>
              <a:rPr lang="fi-FI" sz="2200">
                <a:solidFill>
                  <a:srgbClr val="FFFFFF"/>
                </a:solidFill>
              </a:rPr>
              <a:t>Esim ohjaa omaan huoneeseen hoitamaan asiansa</a:t>
            </a:r>
          </a:p>
          <a:p>
            <a:pPr lvl="1"/>
            <a:r>
              <a:rPr lang="fi-FI" sz="2200">
                <a:solidFill>
                  <a:srgbClr val="FFFFFF"/>
                </a:solidFill>
              </a:rPr>
              <a:t>Puutu tilanteeseen, jos muistisairas loukkaa käytöksellään muita</a:t>
            </a:r>
          </a:p>
          <a:p>
            <a:pPr lvl="1"/>
            <a:endParaRPr lang="fi-FI" sz="2200">
              <a:solidFill>
                <a:srgbClr val="FFFFFF"/>
              </a:solidFill>
            </a:endParaRPr>
          </a:p>
        </p:txBody>
      </p:sp>
    </p:spTree>
    <p:extLst>
      <p:ext uri="{BB962C8B-B14F-4D97-AF65-F5344CB8AC3E}">
        <p14:creationId xmlns:p14="http://schemas.microsoft.com/office/powerpoint/2010/main" val="621459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5874E31-64F1-4C63-A76B-3093C401F65E}"/>
              </a:ext>
            </a:extLst>
          </p:cNvPr>
          <p:cNvSpPr>
            <a:spLocks noGrp="1"/>
          </p:cNvSpPr>
          <p:nvPr>
            <p:ph type="title"/>
          </p:nvPr>
        </p:nvSpPr>
        <p:spPr>
          <a:xfrm>
            <a:off x="841248" y="334644"/>
            <a:ext cx="10509504" cy="1076914"/>
          </a:xfrm>
        </p:spPr>
        <p:txBody>
          <a:bodyPr anchor="ctr">
            <a:normAutofit/>
          </a:bodyPr>
          <a:lstStyle/>
          <a:p>
            <a:r>
              <a:rPr lang="fi-FI" sz="4000"/>
              <a:t>Tehtävä</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Sisällön paikkamerkki 2">
            <a:extLst>
              <a:ext uri="{FF2B5EF4-FFF2-40B4-BE49-F238E27FC236}">
                <a16:creationId xmlns:a16="http://schemas.microsoft.com/office/drawing/2014/main" id="{7EA4C983-EDEB-477C-86BE-BD85CCA59F12}"/>
              </a:ext>
            </a:extLst>
          </p:cNvPr>
          <p:cNvGraphicFramePr>
            <a:graphicFrameLocks noGrp="1"/>
          </p:cNvGraphicFramePr>
          <p:nvPr>
            <p:ph idx="1"/>
            <p:extLst>
              <p:ext uri="{D42A27DB-BD31-4B8C-83A1-F6EECF244321}">
                <p14:modId xmlns:p14="http://schemas.microsoft.com/office/powerpoint/2010/main" val="4258116513"/>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832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6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6BABCF-B22A-4432-8E49-9AF9350F85C2}"/>
              </a:ext>
            </a:extLst>
          </p:cNvPr>
          <p:cNvSpPr>
            <a:spLocks noGrp="1"/>
          </p:cNvSpPr>
          <p:nvPr>
            <p:ph type="title"/>
          </p:nvPr>
        </p:nvSpPr>
        <p:spPr/>
        <p:txBody>
          <a:bodyPr/>
          <a:lstStyle/>
          <a:p>
            <a:r>
              <a:rPr lang="fi-FI" dirty="0"/>
              <a:t>Seksuaalisuus ja lisääntymisterveys</a:t>
            </a:r>
          </a:p>
        </p:txBody>
      </p:sp>
      <p:sp>
        <p:nvSpPr>
          <p:cNvPr id="3" name="Sisällön paikkamerkki 2">
            <a:extLst>
              <a:ext uri="{FF2B5EF4-FFF2-40B4-BE49-F238E27FC236}">
                <a16:creationId xmlns:a16="http://schemas.microsoft.com/office/drawing/2014/main" id="{B46B1583-E2B2-4780-B6D1-5DF820833221}"/>
              </a:ext>
            </a:extLst>
          </p:cNvPr>
          <p:cNvSpPr>
            <a:spLocks noGrp="1"/>
          </p:cNvSpPr>
          <p:nvPr>
            <p:ph idx="1"/>
          </p:nvPr>
        </p:nvSpPr>
        <p:spPr/>
        <p:txBody>
          <a:bodyPr>
            <a:normAutofit fontScale="92500" lnSpcReduction="20000"/>
          </a:bodyPr>
          <a:lstStyle/>
          <a:p>
            <a:r>
              <a:rPr lang="fi-FI" dirty="0"/>
              <a:t>Seksuaalisuus on moninainen käsite!</a:t>
            </a:r>
          </a:p>
          <a:p>
            <a:r>
              <a:rPr lang="fi-FI" dirty="0"/>
              <a:t>Seksuaalisuuteen sisältyvät seksuaalinen kehitys- ja suuntautuminen, biologinen sukupuoli, sosiaalinen sukupuoli-identiteetti sekä lisääntyminen</a:t>
            </a:r>
          </a:p>
          <a:p>
            <a:r>
              <a:rPr lang="fi-FI" i="0" dirty="0">
                <a:solidFill>
                  <a:srgbClr val="000000"/>
                </a:solidFill>
                <a:effectLst/>
                <a:latin typeface="Poppins"/>
              </a:rPr>
              <a:t>Seksuaalisesti hyvinvoiva ihminen pystyy toteuttamaan omaa seksuaalisuuttaan itselleen parhaalla mahdollisella tavalla ja kunnioittamaan niin omaa kuin toisten ihmisten seksuaalisuutta ja seksuaalioikeuksia.</a:t>
            </a:r>
            <a:endParaRPr lang="fi-FI" dirty="0"/>
          </a:p>
          <a:p>
            <a:r>
              <a:rPr lang="fi-FI" dirty="0"/>
              <a:t>Seksuaali- ja lisääntymisterveys on merkittävä osa ihmisen terveyttä ja hyvinvointia. </a:t>
            </a:r>
          </a:p>
          <a:p>
            <a:pPr lvl="1"/>
            <a:r>
              <a:rPr lang="fi-FI" dirty="0"/>
              <a:t>WHO:n mukaan lisääntymisterveys käsittää mahdollisuuden vastuulliseen, tyydyttävään ja turvalliseen seksielämään, mahdollisuuden ja vapauden lisääntyä ja päättää milloin ja kuinka usein se tapahtuu, oikeuden sopiviin ja itse valittuihin ehkäisymenetelmiin ja pääsyn turvallisen raskauden ja synnytyksen palveluihin. </a:t>
            </a:r>
          </a:p>
          <a:p>
            <a:endParaRPr lang="fi-FI" dirty="0"/>
          </a:p>
        </p:txBody>
      </p:sp>
    </p:spTree>
    <p:extLst>
      <p:ext uri="{BB962C8B-B14F-4D97-AF65-F5344CB8AC3E}">
        <p14:creationId xmlns:p14="http://schemas.microsoft.com/office/powerpoint/2010/main" val="203400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FC9BE17-9A7B-462D-AE50-3D8777387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Kuva 4" descr="Kuva, joka sisältää kohteen ruoho, henkilö, ulko, mies&#10;&#10;Kuvaus luotu automaattisesti">
            <a:extLst>
              <a:ext uri="{FF2B5EF4-FFF2-40B4-BE49-F238E27FC236}">
                <a16:creationId xmlns:a16="http://schemas.microsoft.com/office/drawing/2014/main" id="{943F7769-6A4B-4F69-BE43-5D613787AA0C}"/>
              </a:ext>
            </a:extLst>
          </p:cNvPr>
          <p:cNvPicPr>
            <a:picLocks noChangeAspect="1"/>
          </p:cNvPicPr>
          <p:nvPr/>
        </p:nvPicPr>
        <p:blipFill rotWithShape="1">
          <a:blip r:embed="rId3">
            <a:extLst>
              <a:ext uri="{28A0092B-C50C-407E-A947-70E740481C1C}">
                <a14:useLocalDpi xmlns:a14="http://schemas.microsoft.com/office/drawing/2010/main" val="0"/>
              </a:ext>
            </a:extLst>
          </a:blip>
          <a:srcRect t="5934" r="23585" b="3157"/>
          <a:stretch/>
        </p:blipFill>
        <p:spPr>
          <a:xfrm>
            <a:off x="3523488" y="10"/>
            <a:ext cx="8668512" cy="6857990"/>
          </a:xfrm>
          <a:prstGeom prst="rect">
            <a:avLst/>
          </a:prstGeom>
        </p:spPr>
      </p:pic>
      <p:sp>
        <p:nvSpPr>
          <p:cNvPr id="12" name="Rectangle 11">
            <a:extLst>
              <a:ext uri="{FF2B5EF4-FFF2-40B4-BE49-F238E27FC236}">
                <a16:creationId xmlns:a16="http://schemas.microsoft.com/office/drawing/2014/main" id="{3EBE8569-6AEC-4B8C-8D53-2DE337CDB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3255199F-E101-4808-8E98-3590F112DFA0}"/>
              </a:ext>
            </a:extLst>
          </p:cNvPr>
          <p:cNvSpPr>
            <a:spLocks noGrp="1"/>
          </p:cNvSpPr>
          <p:nvPr>
            <p:ph type="title"/>
          </p:nvPr>
        </p:nvSpPr>
        <p:spPr>
          <a:xfrm>
            <a:off x="371094" y="1161288"/>
            <a:ext cx="3438144" cy="1124712"/>
          </a:xfrm>
        </p:spPr>
        <p:txBody>
          <a:bodyPr anchor="b">
            <a:normAutofit/>
          </a:bodyPr>
          <a:lstStyle/>
          <a:p>
            <a:r>
              <a:rPr lang="fi-FI" sz="2800"/>
              <a:t>Seksuaalisuus</a:t>
            </a:r>
          </a:p>
        </p:txBody>
      </p:sp>
      <p:sp>
        <p:nvSpPr>
          <p:cNvPr id="14" name="Rectangle 13">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C0E786F3-3875-467B-94BE-8C298746B1F3}"/>
              </a:ext>
            </a:extLst>
          </p:cNvPr>
          <p:cNvSpPr>
            <a:spLocks noGrp="1"/>
          </p:cNvSpPr>
          <p:nvPr>
            <p:ph idx="1"/>
          </p:nvPr>
        </p:nvSpPr>
        <p:spPr>
          <a:xfrm>
            <a:off x="371094" y="2718054"/>
            <a:ext cx="3438906" cy="3207258"/>
          </a:xfrm>
        </p:spPr>
        <p:txBody>
          <a:bodyPr anchor="t">
            <a:normAutofit/>
          </a:bodyPr>
          <a:lstStyle/>
          <a:p>
            <a:r>
              <a:rPr lang="fi-FI" sz="1700"/>
              <a:t>Seksuaalisuus on keskeinen osa ihmisyyttä kaikissa elämänvaiheissa</a:t>
            </a:r>
          </a:p>
          <a:p>
            <a:r>
              <a:rPr lang="fi-FI" sz="1700"/>
              <a:t>Dynaamisesti muuttuva kokonaisuus</a:t>
            </a:r>
          </a:p>
          <a:p>
            <a:r>
              <a:rPr lang="fi-FI" sz="1700"/>
              <a:t>Seksuaalinen identiteetti on osa minäkuvaa ja vaikuttaa tapaan ilmentää seksuaalisuuttaan</a:t>
            </a:r>
          </a:p>
          <a:p>
            <a:r>
              <a:rPr lang="fi-FI" sz="1700"/>
              <a:t>Hormonit, kasvatus, ympäristö jne. vaikuttavat </a:t>
            </a:r>
          </a:p>
          <a:p>
            <a:endParaRPr lang="fi-FI" sz="1700"/>
          </a:p>
          <a:p>
            <a:endParaRPr lang="fi-FI" sz="1700"/>
          </a:p>
        </p:txBody>
      </p:sp>
    </p:spTree>
    <p:extLst>
      <p:ext uri="{BB962C8B-B14F-4D97-AF65-F5344CB8AC3E}">
        <p14:creationId xmlns:p14="http://schemas.microsoft.com/office/powerpoint/2010/main" val="290783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BA0D10-A91D-4E53-8CE7-14E33A229543}"/>
              </a:ext>
            </a:extLst>
          </p:cNvPr>
          <p:cNvSpPr>
            <a:spLocks noGrp="1"/>
          </p:cNvSpPr>
          <p:nvPr>
            <p:ph type="title"/>
          </p:nvPr>
        </p:nvSpPr>
        <p:spPr/>
        <p:txBody>
          <a:bodyPr/>
          <a:lstStyle/>
          <a:p>
            <a:r>
              <a:rPr lang="fi-FI" dirty="0"/>
              <a:t>Sukupuoli ja sukupuoli-identiteetti</a:t>
            </a:r>
          </a:p>
        </p:txBody>
      </p:sp>
      <p:graphicFrame>
        <p:nvGraphicFramePr>
          <p:cNvPr id="5" name="Sisällön paikkamerkki 4">
            <a:extLst>
              <a:ext uri="{FF2B5EF4-FFF2-40B4-BE49-F238E27FC236}">
                <a16:creationId xmlns:a16="http://schemas.microsoft.com/office/drawing/2014/main" id="{0B8C29D7-FE5D-4F53-93DD-774E74E99ED0}"/>
              </a:ext>
            </a:extLst>
          </p:cNvPr>
          <p:cNvGraphicFramePr>
            <a:graphicFrameLocks noGrp="1"/>
          </p:cNvGraphicFramePr>
          <p:nvPr>
            <p:ph idx="1"/>
            <p:extLst>
              <p:ext uri="{D42A27DB-BD31-4B8C-83A1-F6EECF244321}">
                <p14:modId xmlns:p14="http://schemas.microsoft.com/office/powerpoint/2010/main" val="2776494257"/>
              </p:ext>
            </p:extLst>
          </p:nvPr>
        </p:nvGraphicFramePr>
        <p:xfrm>
          <a:off x="838200" y="1825625"/>
          <a:ext cx="10515600" cy="39176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kstiruutu 3">
            <a:extLst>
              <a:ext uri="{FF2B5EF4-FFF2-40B4-BE49-F238E27FC236}">
                <a16:creationId xmlns:a16="http://schemas.microsoft.com/office/drawing/2014/main" id="{B098B4CF-3847-4406-829D-25D00DDB2BF2}"/>
              </a:ext>
            </a:extLst>
          </p:cNvPr>
          <p:cNvSpPr txBox="1"/>
          <p:nvPr/>
        </p:nvSpPr>
        <p:spPr>
          <a:xfrm>
            <a:off x="123290" y="6308209"/>
            <a:ext cx="8302375" cy="369332"/>
          </a:xfrm>
          <a:prstGeom prst="rect">
            <a:avLst/>
          </a:prstGeom>
          <a:noFill/>
        </p:spPr>
        <p:txBody>
          <a:bodyPr wrap="square" rtlCol="0">
            <a:spAutoFit/>
          </a:bodyPr>
          <a:lstStyle/>
          <a:p>
            <a:r>
              <a:rPr lang="fi-FI" dirty="0"/>
              <a:t>Lähde: Sukupuolenosaamiskeskus.fi</a:t>
            </a:r>
          </a:p>
        </p:txBody>
      </p:sp>
    </p:spTree>
    <p:extLst>
      <p:ext uri="{BB962C8B-B14F-4D97-AF65-F5344CB8AC3E}">
        <p14:creationId xmlns:p14="http://schemas.microsoft.com/office/powerpoint/2010/main" val="4218939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F40726-9B19-4165-9C26-757D16E19E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1B34EA2-2FEC-449F-8534-C447A8610145}"/>
              </a:ext>
            </a:extLst>
          </p:cNvPr>
          <p:cNvSpPr>
            <a:spLocks noGrp="1"/>
          </p:cNvSpPr>
          <p:nvPr>
            <p:ph type="title"/>
          </p:nvPr>
        </p:nvSpPr>
        <p:spPr>
          <a:xfrm>
            <a:off x="838199" y="564211"/>
            <a:ext cx="4571999" cy="1165002"/>
          </a:xfrm>
        </p:spPr>
        <p:txBody>
          <a:bodyPr anchor="b">
            <a:normAutofit/>
          </a:bodyPr>
          <a:lstStyle/>
          <a:p>
            <a:r>
              <a:rPr lang="fi-FI" sz="3600"/>
              <a:t>Sukupuolivähemmistöt</a:t>
            </a:r>
          </a:p>
        </p:txBody>
      </p:sp>
      <p:sp>
        <p:nvSpPr>
          <p:cNvPr id="3" name="Sisällön paikkamerkki 2">
            <a:extLst>
              <a:ext uri="{FF2B5EF4-FFF2-40B4-BE49-F238E27FC236}">
                <a16:creationId xmlns:a16="http://schemas.microsoft.com/office/drawing/2014/main" id="{92C8EFD8-726F-48B7-8680-D6FB9DDCD9C3}"/>
              </a:ext>
            </a:extLst>
          </p:cNvPr>
          <p:cNvSpPr>
            <a:spLocks noGrp="1"/>
          </p:cNvSpPr>
          <p:nvPr>
            <p:ph idx="1"/>
          </p:nvPr>
        </p:nvSpPr>
        <p:spPr>
          <a:xfrm>
            <a:off x="838199" y="2055327"/>
            <a:ext cx="4571999" cy="3776975"/>
          </a:xfrm>
        </p:spPr>
        <p:txBody>
          <a:bodyPr>
            <a:normAutofit/>
          </a:bodyPr>
          <a:lstStyle/>
          <a:p>
            <a:r>
              <a:rPr lang="fi-FI" sz="1800"/>
              <a:t>Transihmiset eivät koe kuuluvansa siihen sukupuoleen, johon ovat syntyneet</a:t>
            </a:r>
          </a:p>
          <a:p>
            <a:pPr lvl="1"/>
            <a:r>
              <a:rPr lang="fi-FI" sz="1800"/>
              <a:t>Hormonihoito ja kirurgia mahdollisia</a:t>
            </a:r>
          </a:p>
          <a:p>
            <a:r>
              <a:rPr lang="fi-FI" sz="1800"/>
              <a:t>Transvestiitit haluavat ilmentää persoonassaan myös toista sukupuolta</a:t>
            </a:r>
          </a:p>
          <a:p>
            <a:r>
              <a:rPr lang="fi-FI" sz="1800"/>
              <a:t>Trangenderit (muunsukupuoliset) voi kokea olevansa sukupuoleton, sp määrittelemätön tai omanlaisen yhdistelmä</a:t>
            </a:r>
          </a:p>
          <a:p>
            <a:r>
              <a:rPr lang="fi-FI" sz="1800"/>
              <a:t>Intersukupuolisilla fyysiset sukupuolta määrittävät ominaisuudet eivät ole selkeästi miehen tai naiset</a:t>
            </a:r>
          </a:p>
        </p:txBody>
      </p:sp>
      <p:pic>
        <p:nvPicPr>
          <p:cNvPr id="5" name="Kuva 4">
            <a:extLst>
              <a:ext uri="{FF2B5EF4-FFF2-40B4-BE49-F238E27FC236}">
                <a16:creationId xmlns:a16="http://schemas.microsoft.com/office/drawing/2014/main" id="{47B0E849-6503-4A97-B91C-B12AE58B2BDE}"/>
              </a:ext>
            </a:extLst>
          </p:cNvPr>
          <p:cNvPicPr>
            <a:picLocks noChangeAspect="1"/>
          </p:cNvPicPr>
          <p:nvPr/>
        </p:nvPicPr>
        <p:blipFill rotWithShape="1">
          <a:blip r:embed="rId3">
            <a:extLst>
              <a:ext uri="{28A0092B-C50C-407E-A947-70E740481C1C}">
                <a14:useLocalDpi xmlns:a14="http://schemas.microsoft.com/office/drawing/2010/main" val="0"/>
              </a:ext>
            </a:extLst>
          </a:blip>
          <a:srcRect l="6586" r="-1" b="-1"/>
          <a:stretch/>
        </p:blipFill>
        <p:spPr>
          <a:xfrm>
            <a:off x="6190488" y="566928"/>
            <a:ext cx="5157216" cy="5286197"/>
          </a:xfrm>
          <a:prstGeom prst="rect">
            <a:avLst/>
          </a:prstGeom>
        </p:spPr>
      </p:pic>
      <p:sp>
        <p:nvSpPr>
          <p:cNvPr id="12" name="Rectangle 11">
            <a:extLst>
              <a:ext uri="{FF2B5EF4-FFF2-40B4-BE49-F238E27FC236}">
                <a16:creationId xmlns:a16="http://schemas.microsoft.com/office/drawing/2014/main" id="{2089CB41-F399-4AEB-980C-5BFB1049C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6112341"/>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1BFC967B-3DD6-463D-9DB9-6E4419AE0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6768" y="3817404"/>
            <a:ext cx="54864" cy="457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2744808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ECAB1E8-8195-4748-BE71-FF806D8689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4279383" cy="5495925"/>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63CB4AAE-739A-4CC9-B3D1-7E0C70F526A6}"/>
              </a:ext>
            </a:extLst>
          </p:cNvPr>
          <p:cNvSpPr>
            <a:spLocks noGrp="1"/>
          </p:cNvSpPr>
          <p:nvPr>
            <p:ph type="title"/>
          </p:nvPr>
        </p:nvSpPr>
        <p:spPr>
          <a:xfrm>
            <a:off x="841247" y="978619"/>
            <a:ext cx="3410712" cy="1106424"/>
          </a:xfrm>
        </p:spPr>
        <p:txBody>
          <a:bodyPr>
            <a:normAutofit/>
          </a:bodyPr>
          <a:lstStyle/>
          <a:p>
            <a:r>
              <a:rPr lang="fi-FI" sz="2800"/>
              <a:t>Tasa-arvo</a:t>
            </a:r>
          </a:p>
        </p:txBody>
      </p:sp>
      <p:sp>
        <p:nvSpPr>
          <p:cNvPr id="15" name="Rectangle 14">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043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9" y="2121408"/>
            <a:ext cx="3328416" cy="9144"/>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7A1332AF-CE19-45C1-B926-E2C4E0E50E32}"/>
              </a:ext>
            </a:extLst>
          </p:cNvPr>
          <p:cNvSpPr>
            <a:spLocks noGrp="1"/>
          </p:cNvSpPr>
          <p:nvPr>
            <p:ph idx="1"/>
          </p:nvPr>
        </p:nvSpPr>
        <p:spPr>
          <a:xfrm>
            <a:off x="841247" y="2359152"/>
            <a:ext cx="3410712" cy="3425043"/>
          </a:xfrm>
        </p:spPr>
        <p:txBody>
          <a:bodyPr>
            <a:normAutofit/>
          </a:bodyPr>
          <a:lstStyle/>
          <a:p>
            <a:r>
              <a:rPr lang="fi-FI" sz="1700"/>
              <a:t>Tasa-arvolaki velvoittaa viranomaisia ym. ehkäisemään syrjintää sukupuoli-identiteetin ja sukupuolen ilmaisun perusteella</a:t>
            </a:r>
          </a:p>
          <a:p>
            <a:pPr lvl="1"/>
            <a:r>
              <a:rPr lang="fi-FI" sz="1700"/>
              <a:t>Sukupuolen ilmaisu tarkoittaa sp esiintuomista esim. pukeutumisella tai käytöksellä</a:t>
            </a:r>
          </a:p>
          <a:p>
            <a:r>
              <a:rPr lang="fi-FI" sz="1700"/>
              <a:t>Muista lähihoitajan eettiset ohjeet</a:t>
            </a:r>
          </a:p>
          <a:p>
            <a:pPr lvl="1"/>
            <a:endParaRPr lang="fi-FI" sz="1700"/>
          </a:p>
        </p:txBody>
      </p:sp>
      <p:pic>
        <p:nvPicPr>
          <p:cNvPr id="6" name="Kuva 5" descr="Kuva, joka sisältää kohteen ruoho, ulko, taivas, kenttä&#10;&#10;Kuvaus luotu automaattisesti">
            <a:extLst>
              <a:ext uri="{FF2B5EF4-FFF2-40B4-BE49-F238E27FC236}">
                <a16:creationId xmlns:a16="http://schemas.microsoft.com/office/drawing/2014/main" id="{9DBA06EF-4037-48D5-8A8E-CD571824325D}"/>
              </a:ext>
            </a:extLst>
          </p:cNvPr>
          <p:cNvPicPr>
            <a:picLocks noChangeAspect="1"/>
          </p:cNvPicPr>
          <p:nvPr/>
        </p:nvPicPr>
        <p:blipFill rotWithShape="1">
          <a:blip r:embed="rId2">
            <a:extLst>
              <a:ext uri="{28A0092B-C50C-407E-A947-70E740481C1C}">
                <a14:useLocalDpi xmlns:a14="http://schemas.microsoft.com/office/drawing/2010/main" val="0"/>
              </a:ext>
            </a:extLst>
          </a:blip>
          <a:srcRect l="13837" r="13174" b="2"/>
          <a:stretch/>
        </p:blipFill>
        <p:spPr>
          <a:xfrm>
            <a:off x="5124450" y="634382"/>
            <a:ext cx="6657213" cy="5495162"/>
          </a:xfrm>
          <a:prstGeom prst="rect">
            <a:avLst/>
          </a:prstGeom>
        </p:spPr>
      </p:pic>
    </p:spTree>
    <p:extLst>
      <p:ext uri="{BB962C8B-B14F-4D97-AF65-F5344CB8AC3E}">
        <p14:creationId xmlns:p14="http://schemas.microsoft.com/office/powerpoint/2010/main" val="218614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47E6392-F5A1-4171-8BA8-6A3BB32CC31A}"/>
              </a:ext>
            </a:extLst>
          </p:cNvPr>
          <p:cNvSpPr>
            <a:spLocks noGrp="1"/>
          </p:cNvSpPr>
          <p:nvPr>
            <p:ph type="title"/>
          </p:nvPr>
        </p:nvSpPr>
        <p:spPr>
          <a:xfrm>
            <a:off x="841248" y="548640"/>
            <a:ext cx="3600860" cy="5431536"/>
          </a:xfrm>
        </p:spPr>
        <p:txBody>
          <a:bodyPr>
            <a:normAutofit/>
          </a:bodyPr>
          <a:lstStyle/>
          <a:p>
            <a:r>
              <a:rPr lang="fi-FI" sz="3400"/>
              <a:t>Seksuaalioikeudet</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05457A62-9D1A-43BB-839A-E608D25F92F8}"/>
              </a:ext>
            </a:extLst>
          </p:cNvPr>
          <p:cNvSpPr>
            <a:spLocks noGrp="1"/>
          </p:cNvSpPr>
          <p:nvPr>
            <p:ph idx="1"/>
          </p:nvPr>
        </p:nvSpPr>
        <p:spPr>
          <a:xfrm>
            <a:off x="5126418" y="552091"/>
            <a:ext cx="6224335" cy="5431536"/>
          </a:xfrm>
        </p:spPr>
        <p:txBody>
          <a:bodyPr anchor="ctr">
            <a:normAutofit/>
          </a:bodyPr>
          <a:lstStyle/>
          <a:p>
            <a:r>
              <a:rPr lang="fi-FI" sz="2200" b="0" i="0">
                <a:effectLst/>
                <a:latin typeface="Poppins"/>
              </a:rPr>
              <a:t>Seksuaalioikeuksilla tarkoitetaan yksilöiden oikeuksia päättää tietoisesti ja itsenäisesti omaan seksuaalisuuteensa liittyvistä asioista.</a:t>
            </a:r>
          </a:p>
          <a:p>
            <a:r>
              <a:rPr lang="fi-FI" sz="2200" b="0" i="0">
                <a:effectLst/>
                <a:latin typeface="Poppins"/>
              </a:rPr>
              <a:t>Seksuaalioikeuksien toteutuminen on keskeistä ihmisen hyvinvoinnille ja tasapainoiselle elämälle.</a:t>
            </a:r>
          </a:p>
          <a:p>
            <a:r>
              <a:rPr lang="fi-FI" sz="2200" b="0" i="0">
                <a:effectLst/>
                <a:latin typeface="Poppins"/>
              </a:rPr>
              <a:t>Väestöliitto jakaa seksuaalioikeudet seitsemään kategoriaan. Kaikki oikeudet sisältävät myös velvollisuuden ja vastuun. Tämä tarkoittaa sitä, että jokaisella on velvollisuus kunnioittaa muiden oikeuksia toteuttaessaan omia seksuaalioikeuksiaan. Valtioilla on myös vastuu siitä, että jokaisen oikeudet turvataan lainsäädännöllä ja että oikeuksien loukkauksiin puututaan.</a:t>
            </a:r>
          </a:p>
          <a:p>
            <a:r>
              <a:rPr lang="fi-FI" sz="2200" b="0" i="0">
                <a:effectLst/>
                <a:latin typeface="Poppins"/>
              </a:rPr>
              <a:t>https://www.vaestoliitto.fi/seksuaalisuus/seksuaalioikeudet/oikeus-omaan-seksuaalisuuteen/</a:t>
            </a:r>
          </a:p>
          <a:p>
            <a:endParaRPr lang="fi-FI" sz="2200"/>
          </a:p>
        </p:txBody>
      </p:sp>
    </p:spTree>
    <p:extLst>
      <p:ext uri="{BB962C8B-B14F-4D97-AF65-F5344CB8AC3E}">
        <p14:creationId xmlns:p14="http://schemas.microsoft.com/office/powerpoint/2010/main" val="3155816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F6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E33879A-DFC4-45DF-BD38-7333F00FA4EA}"/>
              </a:ext>
            </a:extLst>
          </p:cNvPr>
          <p:cNvSpPr>
            <a:spLocks noGrp="1"/>
          </p:cNvSpPr>
          <p:nvPr>
            <p:ph type="title"/>
          </p:nvPr>
        </p:nvSpPr>
        <p:spPr/>
        <p:txBody>
          <a:bodyPr/>
          <a:lstStyle/>
          <a:p>
            <a:r>
              <a:rPr lang="fi-FI" dirty="0"/>
              <a:t>Seksuaalioikeudet</a:t>
            </a:r>
          </a:p>
        </p:txBody>
      </p:sp>
      <p:sp>
        <p:nvSpPr>
          <p:cNvPr id="3" name="Sisällön paikkamerkki 2">
            <a:extLst>
              <a:ext uri="{FF2B5EF4-FFF2-40B4-BE49-F238E27FC236}">
                <a16:creationId xmlns:a16="http://schemas.microsoft.com/office/drawing/2014/main" id="{27610A73-8C52-47BB-9202-FEA8CEB82AFE}"/>
              </a:ext>
            </a:extLst>
          </p:cNvPr>
          <p:cNvSpPr>
            <a:spLocks noGrp="1"/>
          </p:cNvSpPr>
          <p:nvPr>
            <p:ph idx="1"/>
          </p:nvPr>
        </p:nvSpPr>
        <p:spPr>
          <a:xfrm>
            <a:off x="646416" y="1662035"/>
            <a:ext cx="10515600" cy="601160"/>
          </a:xfrm>
        </p:spPr>
        <p:txBody>
          <a:bodyPr>
            <a:normAutofit/>
          </a:bodyPr>
          <a:lstStyle/>
          <a:p>
            <a:pPr marL="0" indent="0">
              <a:buNone/>
            </a:pPr>
            <a:r>
              <a:rPr lang="fi-FI" sz="2400" dirty="0"/>
              <a:t>1) Oikeus seksuaaliseen nautintoon</a:t>
            </a:r>
          </a:p>
        </p:txBody>
      </p:sp>
      <p:sp>
        <p:nvSpPr>
          <p:cNvPr id="4" name="Tekstiruutu 3">
            <a:extLst>
              <a:ext uri="{FF2B5EF4-FFF2-40B4-BE49-F238E27FC236}">
                <a16:creationId xmlns:a16="http://schemas.microsoft.com/office/drawing/2014/main" id="{668AD849-189D-4B87-9B20-79C7E8728CF7}"/>
              </a:ext>
            </a:extLst>
          </p:cNvPr>
          <p:cNvSpPr txBox="1"/>
          <p:nvPr/>
        </p:nvSpPr>
        <p:spPr>
          <a:xfrm>
            <a:off x="646416" y="5673375"/>
            <a:ext cx="10388029" cy="461665"/>
          </a:xfrm>
          <a:prstGeom prst="rect">
            <a:avLst/>
          </a:prstGeom>
          <a:noFill/>
        </p:spPr>
        <p:txBody>
          <a:bodyPr wrap="square" rtlCol="0">
            <a:spAutoFit/>
          </a:bodyPr>
          <a:lstStyle/>
          <a:p>
            <a:r>
              <a:rPr lang="fi-FI" sz="2400" dirty="0"/>
              <a:t>7) Oikeus vaikuttaa</a:t>
            </a:r>
          </a:p>
        </p:txBody>
      </p:sp>
      <p:sp>
        <p:nvSpPr>
          <p:cNvPr id="5" name="Tekstiruutu 4">
            <a:extLst>
              <a:ext uri="{FF2B5EF4-FFF2-40B4-BE49-F238E27FC236}">
                <a16:creationId xmlns:a16="http://schemas.microsoft.com/office/drawing/2014/main" id="{9F95D28E-4587-4E83-A53A-B6213600863C}"/>
              </a:ext>
            </a:extLst>
          </p:cNvPr>
          <p:cNvSpPr txBox="1"/>
          <p:nvPr/>
        </p:nvSpPr>
        <p:spPr>
          <a:xfrm>
            <a:off x="646416" y="2221977"/>
            <a:ext cx="10515600" cy="461665"/>
          </a:xfrm>
          <a:prstGeom prst="rect">
            <a:avLst/>
          </a:prstGeom>
          <a:noFill/>
        </p:spPr>
        <p:txBody>
          <a:bodyPr wrap="square" rtlCol="0">
            <a:spAutoFit/>
          </a:bodyPr>
          <a:lstStyle/>
          <a:p>
            <a:r>
              <a:rPr lang="fi-FI" sz="2400" dirty="0"/>
              <a:t>2) Oikeus tietoon seksuaalisuudesta</a:t>
            </a:r>
          </a:p>
        </p:txBody>
      </p:sp>
      <p:sp>
        <p:nvSpPr>
          <p:cNvPr id="7" name="Tekstiruutu 6">
            <a:extLst>
              <a:ext uri="{FF2B5EF4-FFF2-40B4-BE49-F238E27FC236}">
                <a16:creationId xmlns:a16="http://schemas.microsoft.com/office/drawing/2014/main" id="{BDB93206-6FF6-41C5-9A63-01D74634BF59}"/>
              </a:ext>
            </a:extLst>
          </p:cNvPr>
          <p:cNvSpPr txBox="1"/>
          <p:nvPr/>
        </p:nvSpPr>
        <p:spPr>
          <a:xfrm>
            <a:off x="646416" y="2935963"/>
            <a:ext cx="7494142" cy="461665"/>
          </a:xfrm>
          <a:prstGeom prst="rect">
            <a:avLst/>
          </a:prstGeom>
          <a:noFill/>
        </p:spPr>
        <p:txBody>
          <a:bodyPr wrap="square" rtlCol="0">
            <a:spAutoFit/>
          </a:bodyPr>
          <a:lstStyle/>
          <a:p>
            <a:r>
              <a:rPr lang="fi-FI" sz="2400" dirty="0"/>
              <a:t>3) Oikeus suojella itseään ja tulla suojelluksi</a:t>
            </a:r>
          </a:p>
        </p:txBody>
      </p:sp>
      <p:sp>
        <p:nvSpPr>
          <p:cNvPr id="8" name="Tekstiruutu 7">
            <a:extLst>
              <a:ext uri="{FF2B5EF4-FFF2-40B4-BE49-F238E27FC236}">
                <a16:creationId xmlns:a16="http://schemas.microsoft.com/office/drawing/2014/main" id="{36F955A7-FED2-4FE6-95D2-7C371F94DBFE}"/>
              </a:ext>
            </a:extLst>
          </p:cNvPr>
          <p:cNvSpPr txBox="1"/>
          <p:nvPr/>
        </p:nvSpPr>
        <p:spPr>
          <a:xfrm>
            <a:off x="646416" y="3635886"/>
            <a:ext cx="9852917" cy="461665"/>
          </a:xfrm>
          <a:prstGeom prst="rect">
            <a:avLst/>
          </a:prstGeom>
          <a:noFill/>
        </p:spPr>
        <p:txBody>
          <a:bodyPr wrap="square" rtlCol="0">
            <a:spAutoFit/>
          </a:bodyPr>
          <a:lstStyle/>
          <a:p>
            <a:r>
              <a:rPr lang="fi-FI" sz="2400" dirty="0"/>
              <a:t>4) Oikeus seksuaaliterveyspalveluihin</a:t>
            </a:r>
          </a:p>
        </p:txBody>
      </p:sp>
      <p:sp>
        <p:nvSpPr>
          <p:cNvPr id="9" name="Tekstiruutu 8">
            <a:extLst>
              <a:ext uri="{FF2B5EF4-FFF2-40B4-BE49-F238E27FC236}">
                <a16:creationId xmlns:a16="http://schemas.microsoft.com/office/drawing/2014/main" id="{DC92282F-DD5B-46D1-8C26-322FC4588450}"/>
              </a:ext>
            </a:extLst>
          </p:cNvPr>
          <p:cNvSpPr txBox="1"/>
          <p:nvPr/>
        </p:nvSpPr>
        <p:spPr>
          <a:xfrm>
            <a:off x="646416" y="4335809"/>
            <a:ext cx="9696236" cy="461665"/>
          </a:xfrm>
          <a:prstGeom prst="rect">
            <a:avLst/>
          </a:prstGeom>
          <a:noFill/>
        </p:spPr>
        <p:txBody>
          <a:bodyPr wrap="square" rtlCol="0">
            <a:spAutoFit/>
          </a:bodyPr>
          <a:lstStyle/>
          <a:p>
            <a:r>
              <a:rPr lang="fi-FI" sz="2400" dirty="0"/>
              <a:t>5) Oikeus näkyä</a:t>
            </a:r>
          </a:p>
        </p:txBody>
      </p:sp>
      <p:sp>
        <p:nvSpPr>
          <p:cNvPr id="10" name="Tekstiruutu 9">
            <a:extLst>
              <a:ext uri="{FF2B5EF4-FFF2-40B4-BE49-F238E27FC236}">
                <a16:creationId xmlns:a16="http://schemas.microsoft.com/office/drawing/2014/main" id="{AD3E8EDF-F215-4E96-8078-1C52DEA0B9BE}"/>
              </a:ext>
            </a:extLst>
          </p:cNvPr>
          <p:cNvSpPr txBox="1"/>
          <p:nvPr/>
        </p:nvSpPr>
        <p:spPr>
          <a:xfrm>
            <a:off x="646416" y="5035732"/>
            <a:ext cx="9696236" cy="461665"/>
          </a:xfrm>
          <a:prstGeom prst="rect">
            <a:avLst/>
          </a:prstGeom>
          <a:noFill/>
        </p:spPr>
        <p:txBody>
          <a:bodyPr wrap="square" rtlCol="0">
            <a:spAutoFit/>
          </a:bodyPr>
          <a:lstStyle/>
          <a:p>
            <a:r>
              <a:rPr lang="fi-FI" sz="2400" dirty="0"/>
              <a:t>6) Oikeus yksityisyyteen</a:t>
            </a:r>
          </a:p>
        </p:txBody>
      </p:sp>
    </p:spTree>
    <p:extLst>
      <p:ext uri="{BB962C8B-B14F-4D97-AF65-F5344CB8AC3E}">
        <p14:creationId xmlns:p14="http://schemas.microsoft.com/office/powerpoint/2010/main" val="1468488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68324C-A635-42A4-91CA-88211D07C932}"/>
              </a:ext>
            </a:extLst>
          </p:cNvPr>
          <p:cNvSpPr>
            <a:spLocks noGrp="1"/>
          </p:cNvSpPr>
          <p:nvPr>
            <p:ph type="title"/>
          </p:nvPr>
        </p:nvSpPr>
        <p:spPr/>
        <p:txBody>
          <a:bodyPr/>
          <a:lstStyle/>
          <a:p>
            <a:r>
              <a:rPr lang="fi-FI" dirty="0"/>
              <a:t>Seksitaudit ja turvaseksi</a:t>
            </a:r>
          </a:p>
        </p:txBody>
      </p:sp>
      <p:graphicFrame>
        <p:nvGraphicFramePr>
          <p:cNvPr id="4" name="Sisällön paikkamerkki 3">
            <a:extLst>
              <a:ext uri="{FF2B5EF4-FFF2-40B4-BE49-F238E27FC236}">
                <a16:creationId xmlns:a16="http://schemas.microsoft.com/office/drawing/2014/main" id="{8E16B031-09A1-4587-A7E5-43C5C0DAD1DA}"/>
              </a:ext>
            </a:extLst>
          </p:cNvPr>
          <p:cNvGraphicFramePr>
            <a:graphicFrameLocks noGrp="1"/>
          </p:cNvGraphicFramePr>
          <p:nvPr>
            <p:ph idx="1"/>
            <p:extLst>
              <p:ext uri="{D42A27DB-BD31-4B8C-83A1-F6EECF244321}">
                <p14:modId xmlns:p14="http://schemas.microsoft.com/office/powerpoint/2010/main" val="11501541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82793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517</Words>
  <Application>Microsoft Office PowerPoint</Application>
  <PresentationFormat>Laajakuva</PresentationFormat>
  <Paragraphs>69</Paragraphs>
  <Slides>12</Slides>
  <Notes>8</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Arial</vt:lpstr>
      <vt:lpstr>Calibri</vt:lpstr>
      <vt:lpstr>Calibri Light</vt:lpstr>
      <vt:lpstr>Poppins</vt:lpstr>
      <vt:lpstr>Office-teema</vt:lpstr>
      <vt:lpstr>Seksuaalisuus ja lisääntymisterveys</vt:lpstr>
      <vt:lpstr>Seksuaalisuus ja lisääntymisterveys</vt:lpstr>
      <vt:lpstr>Seksuaalisuus</vt:lpstr>
      <vt:lpstr>Sukupuoli ja sukupuoli-identiteetti</vt:lpstr>
      <vt:lpstr>Sukupuolivähemmistöt</vt:lpstr>
      <vt:lpstr>Tasa-arvo</vt:lpstr>
      <vt:lpstr>Seksuaalioikeudet</vt:lpstr>
      <vt:lpstr>Seksuaalioikeudet</vt:lpstr>
      <vt:lpstr>Seksitaudit ja turvaseksi</vt:lpstr>
      <vt:lpstr>Ikääntyneen seksuaalisuus</vt:lpstr>
      <vt:lpstr>Seksuaalinen häirintä hoitotyössä</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Seksuaalisuus ja lisääntymisterveys</dc:title>
  <dc:creator>Lindström Riina</dc:creator>
  <cp:lastModifiedBy>Lindström Riina</cp:lastModifiedBy>
  <cp:revision>3</cp:revision>
  <dcterms:created xsi:type="dcterms:W3CDTF">2021-01-31T16:18:26Z</dcterms:created>
  <dcterms:modified xsi:type="dcterms:W3CDTF">2021-02-08T06:06:12Z</dcterms:modified>
</cp:coreProperties>
</file>