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F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8677" autoAdjust="0"/>
  </p:normalViewPr>
  <p:slideViewPr>
    <p:cSldViewPr snapToGrid="0">
      <p:cViewPr varScale="1">
        <p:scale>
          <a:sx n="52" d="100"/>
          <a:sy n="52" d="100"/>
        </p:scale>
        <p:origin x="12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7BF43B-0F83-47C0-B08E-E5EC8F53515E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1C7BC865-AEB5-4C81-A2EB-395B5F47D85C}">
      <dgm:prSet custT="1"/>
      <dgm:spPr/>
      <dgm:t>
        <a:bodyPr/>
        <a:lstStyle/>
        <a:p>
          <a:pPr>
            <a:defRPr b="1"/>
          </a:pPr>
          <a:r>
            <a:rPr lang="fi-FI" sz="2000"/>
            <a:t>Mahan optimaalinen pH 4-5</a:t>
          </a:r>
          <a:endParaRPr lang="en-US" sz="2000"/>
        </a:p>
      </dgm:t>
    </dgm:pt>
    <dgm:pt modelId="{FF1AB2B2-EA6D-43E4-B8A5-438C95C28F34}" type="parTrans" cxnId="{23546515-DB83-4A0E-B34F-56C6E55CD755}">
      <dgm:prSet/>
      <dgm:spPr/>
      <dgm:t>
        <a:bodyPr/>
        <a:lstStyle/>
        <a:p>
          <a:endParaRPr lang="en-US"/>
        </a:p>
      </dgm:t>
    </dgm:pt>
    <dgm:pt modelId="{4020E886-B496-4BE8-B466-4B938E70A1D5}" type="sibTrans" cxnId="{23546515-DB83-4A0E-B34F-56C6E55CD755}">
      <dgm:prSet/>
      <dgm:spPr/>
      <dgm:t>
        <a:bodyPr/>
        <a:lstStyle/>
        <a:p>
          <a:endParaRPr lang="en-US"/>
        </a:p>
      </dgm:t>
    </dgm:pt>
    <dgm:pt modelId="{CDD62D0B-AC4D-4265-A8CC-61FD02178A27}">
      <dgm:prSet custT="1"/>
      <dgm:spPr/>
      <dgm:t>
        <a:bodyPr/>
        <a:lstStyle/>
        <a:p>
          <a:r>
            <a:rPr lang="fi-FI" sz="2000"/>
            <a:t>Liian korkea pH lisää gastriinin eritystä mahasta -&gt; lisää suolahapon eritystä ja ruuansulatuskanavan oireita</a:t>
          </a:r>
          <a:endParaRPr lang="en-US" sz="2000"/>
        </a:p>
      </dgm:t>
    </dgm:pt>
    <dgm:pt modelId="{0C3D21F5-1842-46B0-A0BF-5B533154BD54}" type="parTrans" cxnId="{013F4FBF-D478-4AE9-8C8E-C66C16E1FCE9}">
      <dgm:prSet/>
      <dgm:spPr/>
      <dgm:t>
        <a:bodyPr/>
        <a:lstStyle/>
        <a:p>
          <a:endParaRPr lang="en-US"/>
        </a:p>
      </dgm:t>
    </dgm:pt>
    <dgm:pt modelId="{8A919128-44AB-402B-9651-F61C636BA4B2}" type="sibTrans" cxnId="{013F4FBF-D478-4AE9-8C8E-C66C16E1FCE9}">
      <dgm:prSet/>
      <dgm:spPr/>
      <dgm:t>
        <a:bodyPr/>
        <a:lstStyle/>
        <a:p>
          <a:endParaRPr lang="en-US"/>
        </a:p>
      </dgm:t>
    </dgm:pt>
    <dgm:pt modelId="{0432C5E1-3165-4776-B05B-3257D0240018}">
      <dgm:prSet custT="1"/>
      <dgm:spPr/>
      <dgm:t>
        <a:bodyPr/>
        <a:lstStyle/>
        <a:p>
          <a:pPr>
            <a:defRPr b="1"/>
          </a:pPr>
          <a:r>
            <a:rPr lang="fi-FI" sz="2000" dirty="0"/>
            <a:t>Ruokatorven refluksitaudissa eli närästyksessä mahan sisältöä virtaa takaisin ruokatorveen </a:t>
          </a:r>
          <a:endParaRPr lang="en-US" sz="2000" dirty="0"/>
        </a:p>
      </dgm:t>
    </dgm:pt>
    <dgm:pt modelId="{EC2D23E3-9BD7-4DCC-A487-5E77C0A20410}" type="parTrans" cxnId="{6D9E5156-2D6A-46A5-A922-17C1CE69A4A7}">
      <dgm:prSet/>
      <dgm:spPr/>
      <dgm:t>
        <a:bodyPr/>
        <a:lstStyle/>
        <a:p>
          <a:endParaRPr lang="en-US"/>
        </a:p>
      </dgm:t>
    </dgm:pt>
    <dgm:pt modelId="{8DE86EB9-82D1-4910-8487-A47CB4D3D812}" type="sibTrans" cxnId="{6D9E5156-2D6A-46A5-A922-17C1CE69A4A7}">
      <dgm:prSet/>
      <dgm:spPr/>
      <dgm:t>
        <a:bodyPr/>
        <a:lstStyle/>
        <a:p>
          <a:endParaRPr lang="en-US"/>
        </a:p>
      </dgm:t>
    </dgm:pt>
    <dgm:pt modelId="{6EBBBF79-8DD5-425A-9480-3BF05E46E2F8}">
      <dgm:prSet custT="1"/>
      <dgm:spPr/>
      <dgm:t>
        <a:bodyPr/>
        <a:lstStyle/>
        <a:p>
          <a:pPr>
            <a:defRPr b="1"/>
          </a:pPr>
          <a:r>
            <a:rPr lang="fi-FI" sz="2000"/>
            <a:t>Ulkustaudissa mahalaukun tai pohjukaissuolen limakalvon läpäisevä haavauma eli ulkus (ylävatsakipua, joka säteilee hartioihin/selkään)</a:t>
          </a:r>
          <a:endParaRPr lang="en-US" sz="2000"/>
        </a:p>
      </dgm:t>
    </dgm:pt>
    <dgm:pt modelId="{8E37677B-7AAD-4637-B8CF-D0C4C987B754}" type="parTrans" cxnId="{A71EF20F-4933-4660-948A-C24374381837}">
      <dgm:prSet/>
      <dgm:spPr/>
      <dgm:t>
        <a:bodyPr/>
        <a:lstStyle/>
        <a:p>
          <a:endParaRPr lang="en-US"/>
        </a:p>
      </dgm:t>
    </dgm:pt>
    <dgm:pt modelId="{724CEF00-52CD-4C65-B8EE-A0321915991D}" type="sibTrans" cxnId="{A71EF20F-4933-4660-948A-C24374381837}">
      <dgm:prSet/>
      <dgm:spPr/>
      <dgm:t>
        <a:bodyPr/>
        <a:lstStyle/>
        <a:p>
          <a:endParaRPr lang="en-US"/>
        </a:p>
      </dgm:t>
    </dgm:pt>
    <dgm:pt modelId="{BCFB672A-15F2-4146-A253-FF0835EA5921}">
      <dgm:prSet custT="1"/>
      <dgm:spPr/>
      <dgm:t>
        <a:bodyPr/>
        <a:lstStyle/>
        <a:p>
          <a:pPr>
            <a:defRPr b="1"/>
          </a:pPr>
          <a:r>
            <a:rPr lang="fi-FI" sz="2000"/>
            <a:t>Lääkehoidon tavoitteena neutraloida mahan happamuutta ja suojata mahan limakalvoa hapolta. Voidaan käyttää myös mahan tyhjenemistä nopeuttavaa lääkettä (metoklopramiidi).</a:t>
          </a:r>
          <a:endParaRPr lang="en-US" sz="2000"/>
        </a:p>
      </dgm:t>
    </dgm:pt>
    <dgm:pt modelId="{53AF1568-679B-4E62-B7AA-186EEF7BC369}" type="parTrans" cxnId="{BE99A5BF-A343-446E-9908-F2ADA3D401F0}">
      <dgm:prSet/>
      <dgm:spPr/>
      <dgm:t>
        <a:bodyPr/>
        <a:lstStyle/>
        <a:p>
          <a:endParaRPr lang="en-US"/>
        </a:p>
      </dgm:t>
    </dgm:pt>
    <dgm:pt modelId="{8E04A9E0-1E57-4D3B-BEF5-8F4144EC5681}" type="sibTrans" cxnId="{BE99A5BF-A343-446E-9908-F2ADA3D401F0}">
      <dgm:prSet/>
      <dgm:spPr/>
      <dgm:t>
        <a:bodyPr/>
        <a:lstStyle/>
        <a:p>
          <a:endParaRPr lang="en-US"/>
        </a:p>
      </dgm:t>
    </dgm:pt>
    <dgm:pt modelId="{81AD2AEE-7ADB-4DEC-9693-656F9ABFD957}" type="pres">
      <dgm:prSet presAssocID="{B17BF43B-0F83-47C0-B08E-E5EC8F53515E}" presName="root" presStyleCnt="0">
        <dgm:presLayoutVars>
          <dgm:dir/>
          <dgm:resizeHandles val="exact"/>
        </dgm:presLayoutVars>
      </dgm:prSet>
      <dgm:spPr/>
    </dgm:pt>
    <dgm:pt modelId="{A1F0497D-2BBF-49D3-870E-5D96DCCA141A}" type="pres">
      <dgm:prSet presAssocID="{1C7BC865-AEB5-4C81-A2EB-395B5F47D85C}" presName="compNode" presStyleCnt="0"/>
      <dgm:spPr/>
    </dgm:pt>
    <dgm:pt modelId="{BB1B5C9E-C093-4E5A-A915-8AA08E3560AE}" type="pres">
      <dgm:prSet presAssocID="{1C7BC865-AEB5-4C81-A2EB-395B5F47D85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nuaiset"/>
        </a:ext>
      </dgm:extLst>
    </dgm:pt>
    <dgm:pt modelId="{20AD1EC9-B9AC-4667-A923-658952647F5C}" type="pres">
      <dgm:prSet presAssocID="{1C7BC865-AEB5-4C81-A2EB-395B5F47D85C}" presName="iconSpace" presStyleCnt="0"/>
      <dgm:spPr/>
    </dgm:pt>
    <dgm:pt modelId="{4781FD65-ADEF-407D-8CB0-358B4A51D053}" type="pres">
      <dgm:prSet presAssocID="{1C7BC865-AEB5-4C81-A2EB-395B5F47D85C}" presName="parTx" presStyleLbl="revTx" presStyleIdx="0" presStyleCnt="8">
        <dgm:presLayoutVars>
          <dgm:chMax val="0"/>
          <dgm:chPref val="0"/>
        </dgm:presLayoutVars>
      </dgm:prSet>
      <dgm:spPr/>
    </dgm:pt>
    <dgm:pt modelId="{826267AB-9019-4058-B86A-3BB6BB9C4442}" type="pres">
      <dgm:prSet presAssocID="{1C7BC865-AEB5-4C81-A2EB-395B5F47D85C}" presName="txSpace" presStyleCnt="0"/>
      <dgm:spPr/>
    </dgm:pt>
    <dgm:pt modelId="{97F0916B-72FA-4C50-89BD-F3F26B8EDBBB}" type="pres">
      <dgm:prSet presAssocID="{1C7BC865-AEB5-4C81-A2EB-395B5F47D85C}" presName="desTx" presStyleLbl="revTx" presStyleIdx="1" presStyleCnt="8">
        <dgm:presLayoutVars/>
      </dgm:prSet>
      <dgm:spPr/>
    </dgm:pt>
    <dgm:pt modelId="{FBA53B9D-3552-436F-BC99-7394E55394C3}" type="pres">
      <dgm:prSet presAssocID="{4020E886-B496-4BE8-B466-4B938E70A1D5}" presName="sibTrans" presStyleCnt="0"/>
      <dgm:spPr/>
    </dgm:pt>
    <dgm:pt modelId="{123908C8-B434-4352-8696-CE8DC01EC6A7}" type="pres">
      <dgm:prSet presAssocID="{0432C5E1-3165-4776-B05B-3257D0240018}" presName="compNode" presStyleCnt="0"/>
      <dgm:spPr/>
    </dgm:pt>
    <dgm:pt modelId="{0D7A0BF3-DE1B-415E-A529-8D8B1CA54BEF}" type="pres">
      <dgm:prSet presAssocID="{0432C5E1-3165-4776-B05B-3257D024001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4F6FA6C0-5E9E-4675-B079-DEB2021708A1}" type="pres">
      <dgm:prSet presAssocID="{0432C5E1-3165-4776-B05B-3257D0240018}" presName="iconSpace" presStyleCnt="0"/>
      <dgm:spPr/>
    </dgm:pt>
    <dgm:pt modelId="{F7A67D42-F514-4B9D-8A09-23DD1DDE4FD3}" type="pres">
      <dgm:prSet presAssocID="{0432C5E1-3165-4776-B05B-3257D0240018}" presName="parTx" presStyleLbl="revTx" presStyleIdx="2" presStyleCnt="8">
        <dgm:presLayoutVars>
          <dgm:chMax val="0"/>
          <dgm:chPref val="0"/>
        </dgm:presLayoutVars>
      </dgm:prSet>
      <dgm:spPr/>
    </dgm:pt>
    <dgm:pt modelId="{8ADAA7E0-BFF3-427E-A7FF-71B8499A1555}" type="pres">
      <dgm:prSet presAssocID="{0432C5E1-3165-4776-B05B-3257D0240018}" presName="txSpace" presStyleCnt="0"/>
      <dgm:spPr/>
    </dgm:pt>
    <dgm:pt modelId="{11AA9D44-8C79-47C1-9866-AC9F7939F348}" type="pres">
      <dgm:prSet presAssocID="{0432C5E1-3165-4776-B05B-3257D0240018}" presName="desTx" presStyleLbl="revTx" presStyleIdx="3" presStyleCnt="8">
        <dgm:presLayoutVars/>
      </dgm:prSet>
      <dgm:spPr/>
    </dgm:pt>
    <dgm:pt modelId="{C01EEBF3-14E9-46D9-881A-E3E37B8195C2}" type="pres">
      <dgm:prSet presAssocID="{8DE86EB9-82D1-4910-8487-A47CB4D3D812}" presName="sibTrans" presStyleCnt="0"/>
      <dgm:spPr/>
    </dgm:pt>
    <dgm:pt modelId="{862B079D-8F39-467D-8613-5201C17F246F}" type="pres">
      <dgm:prSet presAssocID="{6EBBBF79-8DD5-425A-9480-3BF05E46E2F8}" presName="compNode" presStyleCnt="0"/>
      <dgm:spPr/>
    </dgm:pt>
    <dgm:pt modelId="{C777AF9C-285A-4A71-B4D8-59722D1B412E}" type="pres">
      <dgm:prSet presAssocID="{6EBBBF79-8DD5-425A-9480-3BF05E46E2F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Ärsyttävä aine"/>
        </a:ext>
      </dgm:extLst>
    </dgm:pt>
    <dgm:pt modelId="{375DE4A9-AE17-4585-9816-6F7C13DC9A97}" type="pres">
      <dgm:prSet presAssocID="{6EBBBF79-8DD5-425A-9480-3BF05E46E2F8}" presName="iconSpace" presStyleCnt="0"/>
      <dgm:spPr/>
    </dgm:pt>
    <dgm:pt modelId="{72D5AB66-BA4D-45EE-A75E-BCC40377287C}" type="pres">
      <dgm:prSet presAssocID="{6EBBBF79-8DD5-425A-9480-3BF05E46E2F8}" presName="parTx" presStyleLbl="revTx" presStyleIdx="4" presStyleCnt="8">
        <dgm:presLayoutVars>
          <dgm:chMax val="0"/>
          <dgm:chPref val="0"/>
        </dgm:presLayoutVars>
      </dgm:prSet>
      <dgm:spPr/>
    </dgm:pt>
    <dgm:pt modelId="{CBEA2C54-1654-4A9B-9EDA-9C9DF2BB070A}" type="pres">
      <dgm:prSet presAssocID="{6EBBBF79-8DD5-425A-9480-3BF05E46E2F8}" presName="txSpace" presStyleCnt="0"/>
      <dgm:spPr/>
    </dgm:pt>
    <dgm:pt modelId="{B97FC948-1E48-423A-8ADF-AFA657068539}" type="pres">
      <dgm:prSet presAssocID="{6EBBBF79-8DD5-425A-9480-3BF05E46E2F8}" presName="desTx" presStyleLbl="revTx" presStyleIdx="5" presStyleCnt="8">
        <dgm:presLayoutVars/>
      </dgm:prSet>
      <dgm:spPr/>
    </dgm:pt>
    <dgm:pt modelId="{0F498269-3E15-4C14-B916-17796C3DA5AC}" type="pres">
      <dgm:prSet presAssocID="{724CEF00-52CD-4C65-B8EE-A0321915991D}" presName="sibTrans" presStyleCnt="0"/>
      <dgm:spPr/>
    </dgm:pt>
    <dgm:pt modelId="{6F4BDC6E-B671-4510-B9B4-269ABE02311C}" type="pres">
      <dgm:prSet presAssocID="{BCFB672A-15F2-4146-A253-FF0835EA5921}" presName="compNode" presStyleCnt="0"/>
      <dgm:spPr/>
    </dgm:pt>
    <dgm:pt modelId="{FECAC0FA-B64F-4B12-A9C7-8317AC121175}" type="pres">
      <dgm:prSet presAssocID="{BCFB672A-15F2-4146-A253-FF0835EA592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oskooppi"/>
        </a:ext>
      </dgm:extLst>
    </dgm:pt>
    <dgm:pt modelId="{2DBCB447-4A36-477E-BED7-9A9D623E7B69}" type="pres">
      <dgm:prSet presAssocID="{BCFB672A-15F2-4146-A253-FF0835EA5921}" presName="iconSpace" presStyleCnt="0"/>
      <dgm:spPr/>
    </dgm:pt>
    <dgm:pt modelId="{A2236388-EABC-4FE3-A188-B9CADBE43BB5}" type="pres">
      <dgm:prSet presAssocID="{BCFB672A-15F2-4146-A253-FF0835EA5921}" presName="parTx" presStyleLbl="revTx" presStyleIdx="6" presStyleCnt="8">
        <dgm:presLayoutVars>
          <dgm:chMax val="0"/>
          <dgm:chPref val="0"/>
        </dgm:presLayoutVars>
      </dgm:prSet>
      <dgm:spPr/>
    </dgm:pt>
    <dgm:pt modelId="{F1D0B5FE-4E22-4589-B2A9-A84F1F20C0C6}" type="pres">
      <dgm:prSet presAssocID="{BCFB672A-15F2-4146-A253-FF0835EA5921}" presName="txSpace" presStyleCnt="0"/>
      <dgm:spPr/>
    </dgm:pt>
    <dgm:pt modelId="{6A5C6D97-5EBC-4D90-89D4-B9517B1C6896}" type="pres">
      <dgm:prSet presAssocID="{BCFB672A-15F2-4146-A253-FF0835EA5921}" presName="desTx" presStyleLbl="revTx" presStyleIdx="7" presStyleCnt="8">
        <dgm:presLayoutVars/>
      </dgm:prSet>
      <dgm:spPr/>
    </dgm:pt>
  </dgm:ptLst>
  <dgm:cxnLst>
    <dgm:cxn modelId="{D6E8F20D-B21D-4C2D-8F2A-11BC32395BD2}" type="presOf" srcId="{BCFB672A-15F2-4146-A253-FF0835EA5921}" destId="{A2236388-EABC-4FE3-A188-B9CADBE43BB5}" srcOrd="0" destOrd="0" presId="urn:microsoft.com/office/officeart/2018/2/layout/IconLabelDescriptionList"/>
    <dgm:cxn modelId="{A71EF20F-4933-4660-948A-C24374381837}" srcId="{B17BF43B-0F83-47C0-B08E-E5EC8F53515E}" destId="{6EBBBF79-8DD5-425A-9480-3BF05E46E2F8}" srcOrd="2" destOrd="0" parTransId="{8E37677B-7AAD-4637-B8CF-D0C4C987B754}" sibTransId="{724CEF00-52CD-4C65-B8EE-A0321915991D}"/>
    <dgm:cxn modelId="{23546515-DB83-4A0E-B34F-56C6E55CD755}" srcId="{B17BF43B-0F83-47C0-B08E-E5EC8F53515E}" destId="{1C7BC865-AEB5-4C81-A2EB-395B5F47D85C}" srcOrd="0" destOrd="0" parTransId="{FF1AB2B2-EA6D-43E4-B8A5-438C95C28F34}" sibTransId="{4020E886-B496-4BE8-B466-4B938E70A1D5}"/>
    <dgm:cxn modelId="{EBD8B123-A3DA-4147-AB23-45A918EB114B}" type="presOf" srcId="{1C7BC865-AEB5-4C81-A2EB-395B5F47D85C}" destId="{4781FD65-ADEF-407D-8CB0-358B4A51D053}" srcOrd="0" destOrd="0" presId="urn:microsoft.com/office/officeart/2018/2/layout/IconLabelDescriptionList"/>
    <dgm:cxn modelId="{6D9E5156-2D6A-46A5-A922-17C1CE69A4A7}" srcId="{B17BF43B-0F83-47C0-B08E-E5EC8F53515E}" destId="{0432C5E1-3165-4776-B05B-3257D0240018}" srcOrd="1" destOrd="0" parTransId="{EC2D23E3-9BD7-4DCC-A487-5E77C0A20410}" sibTransId="{8DE86EB9-82D1-4910-8487-A47CB4D3D812}"/>
    <dgm:cxn modelId="{6D7BFA89-AB10-4597-86E4-F9CEC0C5B7D7}" type="presOf" srcId="{B17BF43B-0F83-47C0-B08E-E5EC8F53515E}" destId="{81AD2AEE-7ADB-4DEC-9693-656F9ABFD957}" srcOrd="0" destOrd="0" presId="urn:microsoft.com/office/officeart/2018/2/layout/IconLabelDescriptionList"/>
    <dgm:cxn modelId="{F95DDF90-7FA7-4002-BBB3-4B692BC2B72A}" type="presOf" srcId="{6EBBBF79-8DD5-425A-9480-3BF05E46E2F8}" destId="{72D5AB66-BA4D-45EE-A75E-BCC40377287C}" srcOrd="0" destOrd="0" presId="urn:microsoft.com/office/officeart/2018/2/layout/IconLabelDescriptionList"/>
    <dgm:cxn modelId="{F4DA0AA3-C49F-497A-B259-FB7F634A3632}" type="presOf" srcId="{CDD62D0B-AC4D-4265-A8CC-61FD02178A27}" destId="{97F0916B-72FA-4C50-89BD-F3F26B8EDBBB}" srcOrd="0" destOrd="0" presId="urn:microsoft.com/office/officeart/2018/2/layout/IconLabelDescriptionList"/>
    <dgm:cxn modelId="{F0A041B6-3694-4C1F-B153-E58F3E488250}" type="presOf" srcId="{0432C5E1-3165-4776-B05B-3257D0240018}" destId="{F7A67D42-F514-4B9D-8A09-23DD1DDE4FD3}" srcOrd="0" destOrd="0" presId="urn:microsoft.com/office/officeart/2018/2/layout/IconLabelDescriptionList"/>
    <dgm:cxn modelId="{013F4FBF-D478-4AE9-8C8E-C66C16E1FCE9}" srcId="{1C7BC865-AEB5-4C81-A2EB-395B5F47D85C}" destId="{CDD62D0B-AC4D-4265-A8CC-61FD02178A27}" srcOrd="0" destOrd="0" parTransId="{0C3D21F5-1842-46B0-A0BF-5B533154BD54}" sibTransId="{8A919128-44AB-402B-9651-F61C636BA4B2}"/>
    <dgm:cxn modelId="{BE99A5BF-A343-446E-9908-F2ADA3D401F0}" srcId="{B17BF43B-0F83-47C0-B08E-E5EC8F53515E}" destId="{BCFB672A-15F2-4146-A253-FF0835EA5921}" srcOrd="3" destOrd="0" parTransId="{53AF1568-679B-4E62-B7AA-186EEF7BC369}" sibTransId="{8E04A9E0-1E57-4D3B-BEF5-8F4144EC5681}"/>
    <dgm:cxn modelId="{A36D6B29-5267-4331-B140-2DFEDAE8AD2A}" type="presParOf" srcId="{81AD2AEE-7ADB-4DEC-9693-656F9ABFD957}" destId="{A1F0497D-2BBF-49D3-870E-5D96DCCA141A}" srcOrd="0" destOrd="0" presId="urn:microsoft.com/office/officeart/2018/2/layout/IconLabelDescriptionList"/>
    <dgm:cxn modelId="{3794EBC4-3530-45EB-83B6-BD463A8A5235}" type="presParOf" srcId="{A1F0497D-2BBF-49D3-870E-5D96DCCA141A}" destId="{BB1B5C9E-C093-4E5A-A915-8AA08E3560AE}" srcOrd="0" destOrd="0" presId="urn:microsoft.com/office/officeart/2018/2/layout/IconLabelDescriptionList"/>
    <dgm:cxn modelId="{98DB8784-7CB2-4706-8B11-82E1B9500079}" type="presParOf" srcId="{A1F0497D-2BBF-49D3-870E-5D96DCCA141A}" destId="{20AD1EC9-B9AC-4667-A923-658952647F5C}" srcOrd="1" destOrd="0" presId="urn:microsoft.com/office/officeart/2018/2/layout/IconLabelDescriptionList"/>
    <dgm:cxn modelId="{02294FFC-FCE3-45D7-8CD7-BB2B23E6AB68}" type="presParOf" srcId="{A1F0497D-2BBF-49D3-870E-5D96DCCA141A}" destId="{4781FD65-ADEF-407D-8CB0-358B4A51D053}" srcOrd="2" destOrd="0" presId="urn:microsoft.com/office/officeart/2018/2/layout/IconLabelDescriptionList"/>
    <dgm:cxn modelId="{5EC16BEE-26A1-46DC-BEA5-1BD0EC58FE18}" type="presParOf" srcId="{A1F0497D-2BBF-49D3-870E-5D96DCCA141A}" destId="{826267AB-9019-4058-B86A-3BB6BB9C4442}" srcOrd="3" destOrd="0" presId="urn:microsoft.com/office/officeart/2018/2/layout/IconLabelDescriptionList"/>
    <dgm:cxn modelId="{B4C78FA3-675A-4481-AEF3-5E7201562161}" type="presParOf" srcId="{A1F0497D-2BBF-49D3-870E-5D96DCCA141A}" destId="{97F0916B-72FA-4C50-89BD-F3F26B8EDBBB}" srcOrd="4" destOrd="0" presId="urn:microsoft.com/office/officeart/2018/2/layout/IconLabelDescriptionList"/>
    <dgm:cxn modelId="{510C9597-CF46-428F-9283-FAA5A467059A}" type="presParOf" srcId="{81AD2AEE-7ADB-4DEC-9693-656F9ABFD957}" destId="{FBA53B9D-3552-436F-BC99-7394E55394C3}" srcOrd="1" destOrd="0" presId="urn:microsoft.com/office/officeart/2018/2/layout/IconLabelDescriptionList"/>
    <dgm:cxn modelId="{15EFAB03-83BE-459D-91EF-A48AECD62FA5}" type="presParOf" srcId="{81AD2AEE-7ADB-4DEC-9693-656F9ABFD957}" destId="{123908C8-B434-4352-8696-CE8DC01EC6A7}" srcOrd="2" destOrd="0" presId="urn:microsoft.com/office/officeart/2018/2/layout/IconLabelDescriptionList"/>
    <dgm:cxn modelId="{E3DDC8DB-EA34-4641-90F8-5320DD5F45C7}" type="presParOf" srcId="{123908C8-B434-4352-8696-CE8DC01EC6A7}" destId="{0D7A0BF3-DE1B-415E-A529-8D8B1CA54BEF}" srcOrd="0" destOrd="0" presId="urn:microsoft.com/office/officeart/2018/2/layout/IconLabelDescriptionList"/>
    <dgm:cxn modelId="{DCB78651-B0EE-4D43-8053-71CF6457D79B}" type="presParOf" srcId="{123908C8-B434-4352-8696-CE8DC01EC6A7}" destId="{4F6FA6C0-5E9E-4675-B079-DEB2021708A1}" srcOrd="1" destOrd="0" presId="urn:microsoft.com/office/officeart/2018/2/layout/IconLabelDescriptionList"/>
    <dgm:cxn modelId="{CE8311B9-3476-437D-B996-54BFFD3F2498}" type="presParOf" srcId="{123908C8-B434-4352-8696-CE8DC01EC6A7}" destId="{F7A67D42-F514-4B9D-8A09-23DD1DDE4FD3}" srcOrd="2" destOrd="0" presId="urn:microsoft.com/office/officeart/2018/2/layout/IconLabelDescriptionList"/>
    <dgm:cxn modelId="{27CE4AB9-C3D5-446C-B296-62FE1CA6B6DC}" type="presParOf" srcId="{123908C8-B434-4352-8696-CE8DC01EC6A7}" destId="{8ADAA7E0-BFF3-427E-A7FF-71B8499A1555}" srcOrd="3" destOrd="0" presId="urn:microsoft.com/office/officeart/2018/2/layout/IconLabelDescriptionList"/>
    <dgm:cxn modelId="{A55FEA12-3585-446E-B1A2-24A6A2D00B9E}" type="presParOf" srcId="{123908C8-B434-4352-8696-CE8DC01EC6A7}" destId="{11AA9D44-8C79-47C1-9866-AC9F7939F348}" srcOrd="4" destOrd="0" presId="urn:microsoft.com/office/officeart/2018/2/layout/IconLabelDescriptionList"/>
    <dgm:cxn modelId="{F1D6A1C9-2060-4069-821D-1CC48821325F}" type="presParOf" srcId="{81AD2AEE-7ADB-4DEC-9693-656F9ABFD957}" destId="{C01EEBF3-14E9-46D9-881A-E3E37B8195C2}" srcOrd="3" destOrd="0" presId="urn:microsoft.com/office/officeart/2018/2/layout/IconLabelDescriptionList"/>
    <dgm:cxn modelId="{72FFB30C-EC16-4C32-AD24-499C69366523}" type="presParOf" srcId="{81AD2AEE-7ADB-4DEC-9693-656F9ABFD957}" destId="{862B079D-8F39-467D-8613-5201C17F246F}" srcOrd="4" destOrd="0" presId="urn:microsoft.com/office/officeart/2018/2/layout/IconLabelDescriptionList"/>
    <dgm:cxn modelId="{598262A5-B239-4499-9754-EEE11177EBA2}" type="presParOf" srcId="{862B079D-8F39-467D-8613-5201C17F246F}" destId="{C777AF9C-285A-4A71-B4D8-59722D1B412E}" srcOrd="0" destOrd="0" presId="urn:microsoft.com/office/officeart/2018/2/layout/IconLabelDescriptionList"/>
    <dgm:cxn modelId="{59032785-3F16-439A-8141-CF1A7A160D8E}" type="presParOf" srcId="{862B079D-8F39-467D-8613-5201C17F246F}" destId="{375DE4A9-AE17-4585-9816-6F7C13DC9A97}" srcOrd="1" destOrd="0" presId="urn:microsoft.com/office/officeart/2018/2/layout/IconLabelDescriptionList"/>
    <dgm:cxn modelId="{2FCC1E4C-AD5A-46B6-9227-A400F5D16289}" type="presParOf" srcId="{862B079D-8F39-467D-8613-5201C17F246F}" destId="{72D5AB66-BA4D-45EE-A75E-BCC40377287C}" srcOrd="2" destOrd="0" presId="urn:microsoft.com/office/officeart/2018/2/layout/IconLabelDescriptionList"/>
    <dgm:cxn modelId="{EFC8CF1E-D211-4CB7-8F4F-E0302E99EF71}" type="presParOf" srcId="{862B079D-8F39-467D-8613-5201C17F246F}" destId="{CBEA2C54-1654-4A9B-9EDA-9C9DF2BB070A}" srcOrd="3" destOrd="0" presId="urn:microsoft.com/office/officeart/2018/2/layout/IconLabelDescriptionList"/>
    <dgm:cxn modelId="{ACD62FA9-46E2-4B31-9DE3-E15B71657786}" type="presParOf" srcId="{862B079D-8F39-467D-8613-5201C17F246F}" destId="{B97FC948-1E48-423A-8ADF-AFA657068539}" srcOrd="4" destOrd="0" presId="urn:microsoft.com/office/officeart/2018/2/layout/IconLabelDescriptionList"/>
    <dgm:cxn modelId="{58B65689-6E27-4904-94A6-E993D64B6E89}" type="presParOf" srcId="{81AD2AEE-7ADB-4DEC-9693-656F9ABFD957}" destId="{0F498269-3E15-4C14-B916-17796C3DA5AC}" srcOrd="5" destOrd="0" presId="urn:microsoft.com/office/officeart/2018/2/layout/IconLabelDescriptionList"/>
    <dgm:cxn modelId="{00EC4E93-EF7B-4AB7-AF9C-551DA086EF2A}" type="presParOf" srcId="{81AD2AEE-7ADB-4DEC-9693-656F9ABFD957}" destId="{6F4BDC6E-B671-4510-B9B4-269ABE02311C}" srcOrd="6" destOrd="0" presId="urn:microsoft.com/office/officeart/2018/2/layout/IconLabelDescriptionList"/>
    <dgm:cxn modelId="{82FFA430-3AFF-4856-ACEE-2986C283686E}" type="presParOf" srcId="{6F4BDC6E-B671-4510-B9B4-269ABE02311C}" destId="{FECAC0FA-B64F-4B12-A9C7-8317AC121175}" srcOrd="0" destOrd="0" presId="urn:microsoft.com/office/officeart/2018/2/layout/IconLabelDescriptionList"/>
    <dgm:cxn modelId="{8E015DED-E284-4507-B3B2-CFE042186934}" type="presParOf" srcId="{6F4BDC6E-B671-4510-B9B4-269ABE02311C}" destId="{2DBCB447-4A36-477E-BED7-9A9D623E7B69}" srcOrd="1" destOrd="0" presId="urn:microsoft.com/office/officeart/2018/2/layout/IconLabelDescriptionList"/>
    <dgm:cxn modelId="{0FBC511E-EFAD-4C50-85D5-F0D6D03E1D91}" type="presParOf" srcId="{6F4BDC6E-B671-4510-B9B4-269ABE02311C}" destId="{A2236388-EABC-4FE3-A188-B9CADBE43BB5}" srcOrd="2" destOrd="0" presId="urn:microsoft.com/office/officeart/2018/2/layout/IconLabelDescriptionList"/>
    <dgm:cxn modelId="{94E261DE-D31E-4A50-8D12-EEB332EF5860}" type="presParOf" srcId="{6F4BDC6E-B671-4510-B9B4-269ABE02311C}" destId="{F1D0B5FE-4E22-4589-B2A9-A84F1F20C0C6}" srcOrd="3" destOrd="0" presId="urn:microsoft.com/office/officeart/2018/2/layout/IconLabelDescriptionList"/>
    <dgm:cxn modelId="{51D11F0B-7B9D-484F-B2D2-919C63F5F77E}" type="presParOf" srcId="{6F4BDC6E-B671-4510-B9B4-269ABE02311C}" destId="{6A5C6D97-5EBC-4D90-89D4-B9517B1C6896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B5C9E-C093-4E5A-A915-8AA08E3560AE}">
      <dsp:nvSpPr>
        <dsp:cNvPr id="0" name=""/>
        <dsp:cNvSpPr/>
      </dsp:nvSpPr>
      <dsp:spPr>
        <a:xfrm>
          <a:off x="18341" y="0"/>
          <a:ext cx="810523" cy="6291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81FD65-ADEF-407D-8CB0-358B4A51D053}">
      <dsp:nvSpPr>
        <dsp:cNvPr id="0" name=""/>
        <dsp:cNvSpPr/>
      </dsp:nvSpPr>
      <dsp:spPr>
        <a:xfrm>
          <a:off x="18341" y="774273"/>
          <a:ext cx="2315782" cy="2207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000" kern="1200"/>
            <a:t>Mahan optimaalinen pH 4-5</a:t>
          </a:r>
          <a:endParaRPr lang="en-US" sz="2000" kern="1200"/>
        </a:p>
      </dsp:txBody>
      <dsp:txXfrm>
        <a:off x="18341" y="774273"/>
        <a:ext cx="2315782" cy="2207052"/>
      </dsp:txXfrm>
    </dsp:sp>
    <dsp:sp modelId="{97F0916B-72FA-4C50-89BD-F3F26B8EDBBB}">
      <dsp:nvSpPr>
        <dsp:cNvPr id="0" name=""/>
        <dsp:cNvSpPr/>
      </dsp:nvSpPr>
      <dsp:spPr>
        <a:xfrm>
          <a:off x="18341" y="3048815"/>
          <a:ext cx="2315782" cy="1302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/>
            <a:t>Liian korkea pH lisää gastriinin eritystä mahasta -&gt; lisää suolahapon eritystä ja ruuansulatuskanavan oireita</a:t>
          </a:r>
          <a:endParaRPr lang="en-US" sz="2000" kern="1200"/>
        </a:p>
      </dsp:txBody>
      <dsp:txXfrm>
        <a:off x="18341" y="3048815"/>
        <a:ext cx="2315782" cy="1302522"/>
      </dsp:txXfrm>
    </dsp:sp>
    <dsp:sp modelId="{0D7A0BF3-DE1B-415E-A529-8D8B1CA54BEF}">
      <dsp:nvSpPr>
        <dsp:cNvPr id="0" name=""/>
        <dsp:cNvSpPr/>
      </dsp:nvSpPr>
      <dsp:spPr>
        <a:xfrm>
          <a:off x="2739386" y="0"/>
          <a:ext cx="810523" cy="6291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A67D42-F514-4B9D-8A09-23DD1DDE4FD3}">
      <dsp:nvSpPr>
        <dsp:cNvPr id="0" name=""/>
        <dsp:cNvSpPr/>
      </dsp:nvSpPr>
      <dsp:spPr>
        <a:xfrm>
          <a:off x="2739386" y="774273"/>
          <a:ext cx="2315782" cy="2207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000" kern="1200" dirty="0"/>
            <a:t>Ruokatorven refluksitaudissa eli närästyksessä mahan sisältöä virtaa takaisin ruokatorveen </a:t>
          </a:r>
          <a:endParaRPr lang="en-US" sz="2000" kern="1200" dirty="0"/>
        </a:p>
      </dsp:txBody>
      <dsp:txXfrm>
        <a:off x="2739386" y="774273"/>
        <a:ext cx="2315782" cy="2207052"/>
      </dsp:txXfrm>
    </dsp:sp>
    <dsp:sp modelId="{11AA9D44-8C79-47C1-9866-AC9F7939F348}">
      <dsp:nvSpPr>
        <dsp:cNvPr id="0" name=""/>
        <dsp:cNvSpPr/>
      </dsp:nvSpPr>
      <dsp:spPr>
        <a:xfrm>
          <a:off x="2739386" y="3048815"/>
          <a:ext cx="2315782" cy="1302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7AF9C-285A-4A71-B4D8-59722D1B412E}">
      <dsp:nvSpPr>
        <dsp:cNvPr id="0" name=""/>
        <dsp:cNvSpPr/>
      </dsp:nvSpPr>
      <dsp:spPr>
        <a:xfrm>
          <a:off x="5460430" y="0"/>
          <a:ext cx="810523" cy="6291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D5AB66-BA4D-45EE-A75E-BCC40377287C}">
      <dsp:nvSpPr>
        <dsp:cNvPr id="0" name=""/>
        <dsp:cNvSpPr/>
      </dsp:nvSpPr>
      <dsp:spPr>
        <a:xfrm>
          <a:off x="5460430" y="774273"/>
          <a:ext cx="2315782" cy="2207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000" kern="1200"/>
            <a:t>Ulkustaudissa mahalaukun tai pohjukaissuolen limakalvon läpäisevä haavauma eli ulkus (ylävatsakipua, joka säteilee hartioihin/selkään)</a:t>
          </a:r>
          <a:endParaRPr lang="en-US" sz="2000" kern="1200"/>
        </a:p>
      </dsp:txBody>
      <dsp:txXfrm>
        <a:off x="5460430" y="774273"/>
        <a:ext cx="2315782" cy="2207052"/>
      </dsp:txXfrm>
    </dsp:sp>
    <dsp:sp modelId="{B97FC948-1E48-423A-8ADF-AFA657068539}">
      <dsp:nvSpPr>
        <dsp:cNvPr id="0" name=""/>
        <dsp:cNvSpPr/>
      </dsp:nvSpPr>
      <dsp:spPr>
        <a:xfrm>
          <a:off x="5460430" y="3048815"/>
          <a:ext cx="2315782" cy="1302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AC0FA-B64F-4B12-A9C7-8317AC121175}">
      <dsp:nvSpPr>
        <dsp:cNvPr id="0" name=""/>
        <dsp:cNvSpPr/>
      </dsp:nvSpPr>
      <dsp:spPr>
        <a:xfrm>
          <a:off x="8181475" y="0"/>
          <a:ext cx="810523" cy="62917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236388-EABC-4FE3-A188-B9CADBE43BB5}">
      <dsp:nvSpPr>
        <dsp:cNvPr id="0" name=""/>
        <dsp:cNvSpPr/>
      </dsp:nvSpPr>
      <dsp:spPr>
        <a:xfrm>
          <a:off x="8181475" y="774273"/>
          <a:ext cx="2315782" cy="2207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i-FI" sz="2000" kern="1200"/>
            <a:t>Lääkehoidon tavoitteena neutraloida mahan happamuutta ja suojata mahan limakalvoa hapolta. Voidaan käyttää myös mahan tyhjenemistä nopeuttavaa lääkettä (metoklopramiidi).</a:t>
          </a:r>
          <a:endParaRPr lang="en-US" sz="2000" kern="1200"/>
        </a:p>
      </dsp:txBody>
      <dsp:txXfrm>
        <a:off x="8181475" y="774273"/>
        <a:ext cx="2315782" cy="2207052"/>
      </dsp:txXfrm>
    </dsp:sp>
    <dsp:sp modelId="{6A5C6D97-5EBC-4D90-89D4-B9517B1C6896}">
      <dsp:nvSpPr>
        <dsp:cNvPr id="0" name=""/>
        <dsp:cNvSpPr/>
      </dsp:nvSpPr>
      <dsp:spPr>
        <a:xfrm>
          <a:off x="8181475" y="3048815"/>
          <a:ext cx="2315782" cy="1302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3491D-F50F-41AD-B05D-76B6C41BC3F4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2BA469-2A35-48C5-97E1-BA3D5CA579A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821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BA469-2A35-48C5-97E1-BA3D5CA579A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8903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2BA469-2A35-48C5-97E1-BA3D5CA579A9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266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67A40-D5BB-4316-985E-86AF864653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EB22759-4A0E-4A61-AF8B-4F9056E68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6A93972-62B8-4E52-9DF0-FA1B4A0E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0C5075-FB2E-4AA8-BCD5-3618E2FA5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F60820D-C2DA-4455-A098-AB8B8C07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877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804E4-001D-493A-AFA6-ED4C92634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BFA0681-AE96-4400-93E2-77F7D5F16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B7FCFB-B056-4D8F-B2E7-02482032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7BDFE9-2D22-4A0D-9C49-927EFB85B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DA98F1-BEA2-4304-A0F5-B0D413DD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220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4D26A9C-86F9-48AB-A608-5A05E2DF76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6AC421E-E7A5-4E7D-85AF-942845141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3F69B6E-E919-458B-B11E-D6E60204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8F8790-284E-4C61-AF8B-4CA659E4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19FA308-188A-4830-9D76-C19B32EA6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2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B9C477-1EC6-4522-ACD3-2DE74CCB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AC4D4D-9C27-417E-AE67-3B4353E46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7576AA-E688-431E-B654-04B8A31E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F330D35-AC5D-457F-936F-E10DD87EC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E61D26-C86A-4FF2-982C-9C9716EEA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079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8B315-49E8-4C87-BD4D-EF30AD721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E6A101-626C-45DE-9E03-9A49C097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10DBA6-241B-41B9-9E4C-68BBD695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8E344D-B38C-4207-B7B4-4A1E87A10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74F216-2DA5-4215-BEC2-E0B497A04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666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A87782-F71C-45AE-B7D0-FF4C83229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F18174-17B3-408C-B1E1-8ED8D2224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B3A0F5D-BAF4-4CDE-81F5-831AEDF83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BC7918-DC04-4499-88B4-1FC51005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E92A37-8507-4E8E-80D6-8C97D631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B3512E-02AF-4326-B978-DC1E521B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6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99DF8D-291C-4EAE-AE72-3FC476326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6897945-1FB4-4F22-B0AE-1765F1173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2788317-00D7-47F8-A3E2-EF1DDA4549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7978B4-4CBD-48F2-9351-5DD2AFEB2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A6C646B-4BAF-455F-805B-2211219CF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D4284A7-553C-4949-B059-3EA639E1A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6CE430A-B1E7-4499-B672-076DC0C5A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C3070E7-96F6-4A07-A908-2FD1D4284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8080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69F7A1-8A9A-45DE-884D-059FE02E5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8F7707F-E313-418A-AB2F-85490A82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525043-16E4-4EDC-B1D0-8840325E1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797ED79-7E41-481E-9E9E-037AD375D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066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D47C3D7-F397-4FA8-ABB4-C8F2FDFD7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267FD6B-2FDD-4C50-8DA6-396C57F91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F809CF0-C396-45CA-9023-710311DE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614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3A1912-ACC6-424D-87BE-93B3060E3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6EF00C-887D-4B58-BA22-609868BF3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31027DE-79CE-4454-B4E5-F52CE11AD9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B337806-B7DA-4F3E-8AA9-98AC8E51F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A05AAD-A537-4EAE-9D70-0C55368D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AA6FE6-46C5-47A5-A18E-23849330B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44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C33A6-C846-4519-9F3A-E83B1A71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9CFCDA7-3A88-46A8-BB3F-13518F159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A20B317-05CA-440E-B17E-4AE71AB99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0264F8-3190-4430-B3BA-57CEBB59F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DB18F08-3EEE-4200-92FF-558F57FF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356874-B945-4B44-AD7D-C34DD235E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569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886DCDC-05F5-4137-ACCE-E270C1B53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98117E-4A3F-4E36-9556-99D2306C8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9EEAD5-D3B4-40D9-84B0-38DA0D5BD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91882-5684-442E-A5A6-F9C28AA93EFC}" type="datetimeFigureOut">
              <a:rPr lang="fi-FI" smtClean="0"/>
              <a:t>4.2.2021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25A3220-535F-4914-8E63-60AEC26F83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FEE3BF-D80B-4A26-9A2C-96B508B85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C7DE3-9B50-4CD5-8AC4-FBD10D4BEE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6427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D36682-F59D-4C00-BB77-EE14CB55E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fi-FI" dirty="0"/>
              <a:t>Ruuansulatuselimistön ja virtsateiden sairauksien lääkehoito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8642F9D-7D53-42F1-A831-E9EA80A35F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1684848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AC3687-49B0-46D7-A085-644E9F686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Virtsateiden sairauksien lääkehoito 2/3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 descr="Munuaiset tasaisella täytöllä">
            <a:extLst>
              <a:ext uri="{FF2B5EF4-FFF2-40B4-BE49-F238E27FC236}">
                <a16:creationId xmlns:a16="http://schemas.microsoft.com/office/drawing/2014/main" id="{116C7595-E838-492F-953D-29AD03955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9FF05D5-58E6-4A34-9DD7-C25D643F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2400"/>
              <a:t>Munuaissairaudet</a:t>
            </a:r>
          </a:p>
          <a:p>
            <a:pPr lvl="1"/>
            <a:r>
              <a:rPr lang="fi-FI" dirty="0"/>
              <a:t>Munuaistoksiset lääkkeet (esim. tulehduskipulääkkeet, ACE-estäjät, </a:t>
            </a:r>
            <a:r>
              <a:rPr lang="fi-FI"/>
              <a:t>metformiini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Hyvä nesteytys hoitona</a:t>
            </a:r>
          </a:p>
        </p:txBody>
      </p:sp>
    </p:spTree>
    <p:extLst>
      <p:ext uri="{BB962C8B-B14F-4D97-AF65-F5344CB8AC3E}">
        <p14:creationId xmlns:p14="http://schemas.microsoft.com/office/powerpoint/2010/main" val="200077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22F6EB-12D8-4843-9B8B-F03A2E754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Virtsateiden sairauksien lääkehoito 3/3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 descr="Pelästyneet kasvot, ääriviiva tasaisella täytöllä">
            <a:extLst>
              <a:ext uri="{FF2B5EF4-FFF2-40B4-BE49-F238E27FC236}">
                <a16:creationId xmlns:a16="http://schemas.microsoft.com/office/drawing/2014/main" id="{DD75898D-6FF2-4EFE-A219-D16960ABD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E632D9-0ED0-4F7E-B3E7-E986BF101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2200"/>
              <a:t>Eturauhasen hyvänlaatuinen liikakasvu</a:t>
            </a:r>
          </a:p>
          <a:p>
            <a:pPr lvl="1"/>
            <a:r>
              <a:rPr lang="fi-FI" sz="2200"/>
              <a:t>Kerääntymisoireet, tyhjentymisoireet, oireeton</a:t>
            </a:r>
          </a:p>
          <a:p>
            <a:pPr lvl="1"/>
            <a:r>
              <a:rPr lang="fi-FI" sz="2200"/>
              <a:t>Lääkehoitoa saavien oltava seurannassa virtsaputken ahtaumasta johtuvien komplikaatioiden kehittymisen varalta</a:t>
            </a:r>
          </a:p>
          <a:p>
            <a:pPr lvl="1"/>
            <a:r>
              <a:rPr lang="fi-FI" sz="2200"/>
              <a:t>Testosteroni-5-alfa-reduktaasin estäjät (Avodart, Proscar)</a:t>
            </a:r>
          </a:p>
          <a:p>
            <a:pPr lvl="1"/>
            <a:r>
              <a:rPr lang="fi-FI" sz="2200"/>
              <a:t>Alfa 1-salpaajat (Xatral, Omnic, Pratsiol)</a:t>
            </a:r>
          </a:p>
          <a:p>
            <a:pPr marL="457200" lvl="1" indent="0">
              <a:buNone/>
            </a:pPr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4134571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B5F4F5-C503-413A-B7BF-B6BE5A7F3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Turvallisen lääkehoidon perusteet -kirja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Kirjat">
            <a:extLst>
              <a:ext uri="{FF2B5EF4-FFF2-40B4-BE49-F238E27FC236}">
                <a16:creationId xmlns:a16="http://schemas.microsoft.com/office/drawing/2014/main" id="{EA907138-9B9C-403A-8F32-41C366954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8DF533-7C0E-4953-82E5-E54045402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2400"/>
              <a:t>S. 278 -&gt;</a:t>
            </a:r>
          </a:p>
        </p:txBody>
      </p:sp>
    </p:spTree>
    <p:extLst>
      <p:ext uri="{BB962C8B-B14F-4D97-AF65-F5344CB8AC3E}">
        <p14:creationId xmlns:p14="http://schemas.microsoft.com/office/powerpoint/2010/main" val="92141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330D248-AA61-4A24-A641-BE88E022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i-FI" sz="5200"/>
              <a:t>Ruokatorven refluksitauti ja ulkustauti 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3D0606AB-629C-4A0E-8E54-FB05FA6CAD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67266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5299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BD9FCC-F111-44B5-8AF3-47AE4F8C9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4100"/>
              <a:t>Ruokatorven refluksitauti ja </a:t>
            </a:r>
            <a:r>
              <a:rPr lang="fi-FI" sz="4100" err="1"/>
              <a:t>ulkustauti</a:t>
            </a:r>
            <a:r>
              <a:rPr lang="fi-FI" sz="4100"/>
              <a:t> </a:t>
            </a:r>
            <a:r>
              <a:rPr lang="fi-FI" sz="4100" b="1"/>
              <a:t>lääkkeet 1/3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E439BD-F868-4BE2-A92F-B7D47284A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fi-FI" sz="2400" dirty="0"/>
              <a:t>Tehokkaimpia lääkkeitä protonipumpun estäjät, heikoimpia </a:t>
            </a:r>
            <a:r>
              <a:rPr lang="fi-FI" sz="2400" dirty="0" err="1"/>
              <a:t>antasidit</a:t>
            </a:r>
            <a:endParaRPr lang="fi-FI" sz="2400" dirty="0"/>
          </a:p>
          <a:p>
            <a:r>
              <a:rPr lang="fi-FI" sz="2400" dirty="0"/>
              <a:t>Tehokkaiden lääkkeiden haittana pitkäaikaiskäytössä se, että hapoton maha lisää suolistoinfektioiden riskiä </a:t>
            </a:r>
          </a:p>
        </p:txBody>
      </p:sp>
      <p:pic>
        <p:nvPicPr>
          <p:cNvPr id="5" name="Kuva 4" descr="Kuva, joka sisältää kohteen seinä, henkilö, mies, sisä&#10;&#10;Kuvaus luotu automaattisesti">
            <a:extLst>
              <a:ext uri="{FF2B5EF4-FFF2-40B4-BE49-F238E27FC236}">
                <a16:creationId xmlns:a16="http://schemas.microsoft.com/office/drawing/2014/main" id="{9EBB02FD-3C16-4E06-9A10-B8F70FA342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91" r="24190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A767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5386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F21B44A-BF3D-48EA-8D90-878A67AF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60" y="1369938"/>
            <a:ext cx="3210854" cy="4114800"/>
          </a:xfrm>
        </p:spPr>
        <p:txBody>
          <a:bodyPr>
            <a:normAutofit/>
          </a:bodyPr>
          <a:lstStyle/>
          <a:p>
            <a:pPr algn="r"/>
            <a:r>
              <a:rPr lang="fi-FI" dirty="0"/>
              <a:t>Ruokatorven refluksitauti ja </a:t>
            </a:r>
            <a:r>
              <a:rPr lang="fi-FI" dirty="0" err="1"/>
              <a:t>ulkustauti</a:t>
            </a:r>
            <a:r>
              <a:rPr lang="fi-FI" dirty="0"/>
              <a:t> </a:t>
            </a:r>
            <a:r>
              <a:rPr lang="fi-FI" b="1" dirty="0"/>
              <a:t>lääkkeet 2/3 </a:t>
            </a:r>
            <a:r>
              <a:rPr lang="fi-FI" dirty="0"/>
              <a:t>(kirjan s. 280)</a:t>
            </a:r>
            <a:endParaRPr lang="fi-FI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492F8DF-EE34-4FC5-9FFE-76EB2E3B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168614" y="3429000"/>
            <a:ext cx="3200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CC9143-0EE4-460B-9C11-E9D78A119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0505" y="1371600"/>
            <a:ext cx="5872185" cy="4114800"/>
          </a:xfrm>
        </p:spPr>
        <p:txBody>
          <a:bodyPr anchor="ctr">
            <a:normAutofit/>
          </a:bodyPr>
          <a:lstStyle/>
          <a:p>
            <a:r>
              <a:rPr lang="fi-FI" sz="2200"/>
              <a:t>Antasidit, itsehoitolääkkeitä</a:t>
            </a:r>
          </a:p>
          <a:p>
            <a:pPr lvl="1"/>
            <a:r>
              <a:rPr lang="fi-FI" sz="2200"/>
              <a:t>Saa käyttää 8 viikkoa</a:t>
            </a:r>
          </a:p>
          <a:p>
            <a:pPr lvl="1"/>
            <a:r>
              <a:rPr lang="fi-FI" sz="2200"/>
              <a:t>Vaikutus kestää 30min-muutama h</a:t>
            </a:r>
          </a:p>
          <a:p>
            <a:pPr lvl="1"/>
            <a:r>
              <a:rPr lang="fi-FI" sz="2200"/>
              <a:t>Link, Rennie, Gaviscon, Magnesiumsuola</a:t>
            </a:r>
          </a:p>
          <a:p>
            <a:r>
              <a:rPr lang="fi-FI" sz="2200"/>
              <a:t>Mahan limakalvoa suojaavat lääkkeet</a:t>
            </a:r>
          </a:p>
          <a:p>
            <a:pPr lvl="1"/>
            <a:r>
              <a:rPr lang="fi-FI" sz="2200"/>
              <a:t>Mahahaavassa tyhjään mahaan 1h ennen ruokailua ja ennen nukkumaanmenoa</a:t>
            </a:r>
          </a:p>
          <a:p>
            <a:pPr lvl="1"/>
            <a:r>
              <a:rPr lang="fi-FI" sz="2200"/>
              <a:t>Huom Antepsin ja Gaviscon voivat vaikuttaa muiden lääkeaineiden imeytymiseen: muita lääkkeitä ei saa ottaa 2h sisällä</a:t>
            </a:r>
          </a:p>
          <a:p>
            <a:pPr lvl="1"/>
            <a:r>
              <a:rPr lang="fi-FI" sz="2200"/>
              <a:t>Antepsin, Gaviscon, Cytotec</a:t>
            </a:r>
          </a:p>
          <a:p>
            <a:pPr marL="0" indent="0">
              <a:buNone/>
            </a:pPr>
            <a:endParaRPr lang="fi-FI" sz="2200"/>
          </a:p>
          <a:p>
            <a:pPr lvl="1"/>
            <a:endParaRPr lang="fi-FI" sz="2200"/>
          </a:p>
        </p:txBody>
      </p:sp>
    </p:spTree>
    <p:extLst>
      <p:ext uri="{BB962C8B-B14F-4D97-AF65-F5344CB8AC3E}">
        <p14:creationId xmlns:p14="http://schemas.microsoft.com/office/powerpoint/2010/main" val="110543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21672D-6B3D-4ED7-A009-0390CAA6C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3400"/>
              <a:t>Ruokatorven refluksitauti ja </a:t>
            </a:r>
            <a:r>
              <a:rPr lang="fi-FI" sz="3400" err="1"/>
              <a:t>ulkustauti</a:t>
            </a:r>
            <a:r>
              <a:rPr lang="fi-FI" sz="3400"/>
              <a:t> </a:t>
            </a:r>
            <a:r>
              <a:rPr lang="fi-FI" sz="3400" b="1"/>
              <a:t>lääkkeet 3/3 </a:t>
            </a:r>
            <a:r>
              <a:rPr lang="fi-FI" sz="3400"/>
              <a:t>(kirjan s. 280)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F15CBC-850D-43B1-A09B-FEFAEE2BE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007494" cy="4190997"/>
          </a:xfrm>
        </p:spPr>
        <p:txBody>
          <a:bodyPr>
            <a:normAutofit lnSpcReduction="10000"/>
          </a:bodyPr>
          <a:lstStyle/>
          <a:p>
            <a:r>
              <a:rPr lang="fi-FI" sz="2000" dirty="0"/>
              <a:t>H₂ -salpaajat </a:t>
            </a:r>
          </a:p>
          <a:p>
            <a:pPr lvl="1"/>
            <a:r>
              <a:rPr lang="fi-FI" sz="2000" dirty="0"/>
              <a:t>1tblx2 tai alkuillasta</a:t>
            </a:r>
          </a:p>
          <a:p>
            <a:pPr lvl="1"/>
            <a:r>
              <a:rPr lang="fi-FI" sz="2000" dirty="0"/>
              <a:t>Elimistö tottuu nopeasti</a:t>
            </a:r>
          </a:p>
          <a:p>
            <a:pPr lvl="1"/>
            <a:r>
              <a:rPr lang="fi-FI" sz="2000" dirty="0"/>
              <a:t>Heikentää sienilääkkeiden tehoa</a:t>
            </a:r>
          </a:p>
          <a:p>
            <a:pPr lvl="1"/>
            <a:r>
              <a:rPr lang="fi-FI" sz="2000" dirty="0" err="1"/>
              <a:t>Zantac</a:t>
            </a:r>
            <a:r>
              <a:rPr lang="fi-FI" sz="2000" dirty="0"/>
              <a:t>, </a:t>
            </a:r>
            <a:r>
              <a:rPr lang="fi-FI" sz="2000" dirty="0" err="1"/>
              <a:t>Pepcid</a:t>
            </a:r>
            <a:endParaRPr lang="fi-FI" sz="2000" dirty="0"/>
          </a:p>
          <a:p>
            <a:r>
              <a:rPr lang="fi-FI" sz="2000" dirty="0"/>
              <a:t>PPI (sekä itsehoito että </a:t>
            </a:r>
            <a:r>
              <a:rPr lang="fi-FI" sz="2000" dirty="0" err="1"/>
              <a:t>rec</a:t>
            </a:r>
            <a:r>
              <a:rPr lang="fi-FI" sz="2000" dirty="0"/>
              <a:t>)</a:t>
            </a:r>
          </a:p>
          <a:p>
            <a:pPr lvl="1"/>
            <a:r>
              <a:rPr lang="fi-FI" sz="2000" dirty="0"/>
              <a:t>Kerta-annos estää suolahapon eritystä n. 72h</a:t>
            </a:r>
          </a:p>
          <a:p>
            <a:pPr lvl="1"/>
            <a:r>
              <a:rPr lang="fi-FI" sz="2000" dirty="0"/>
              <a:t>Oireettomuus saavutetaan 5-10 vrk:ssa</a:t>
            </a:r>
          </a:p>
          <a:p>
            <a:pPr lvl="1"/>
            <a:r>
              <a:rPr lang="fi-FI" sz="2000" dirty="0"/>
              <a:t>Lisäävät varfariinin ja </a:t>
            </a:r>
            <a:r>
              <a:rPr lang="fi-FI" sz="2000" dirty="0" err="1"/>
              <a:t>klopidogreelin</a:t>
            </a:r>
            <a:r>
              <a:rPr lang="fi-FI" sz="2000" dirty="0"/>
              <a:t> aiheuttamaa verenvuotoriskiä</a:t>
            </a:r>
          </a:p>
          <a:p>
            <a:pPr lvl="1"/>
            <a:r>
              <a:rPr lang="fi-FI" sz="2000" dirty="0"/>
              <a:t>Heikentää kalsiumin, B12-vit., raudan ja sienilääkkeiden imeytymistä</a:t>
            </a:r>
          </a:p>
          <a:p>
            <a:pPr lvl="1"/>
            <a:r>
              <a:rPr lang="fi-FI" sz="2000" dirty="0" err="1"/>
              <a:t>Nexium</a:t>
            </a:r>
            <a:r>
              <a:rPr lang="fi-FI" sz="2000" dirty="0"/>
              <a:t>, </a:t>
            </a:r>
            <a:r>
              <a:rPr lang="fi-FI" sz="2000" dirty="0" err="1"/>
              <a:t>Zolt</a:t>
            </a:r>
            <a:r>
              <a:rPr lang="fi-FI" sz="2000" dirty="0"/>
              <a:t>, </a:t>
            </a:r>
            <a:r>
              <a:rPr lang="fi-FI" sz="2000" dirty="0" err="1"/>
              <a:t>Losec</a:t>
            </a:r>
            <a:r>
              <a:rPr lang="fi-FI" sz="2000" dirty="0"/>
              <a:t>, </a:t>
            </a:r>
            <a:r>
              <a:rPr lang="fi-FI" sz="2000" dirty="0" err="1"/>
              <a:t>Somac</a:t>
            </a:r>
            <a:r>
              <a:rPr lang="fi-FI" sz="2000" dirty="0"/>
              <a:t>, </a:t>
            </a:r>
            <a:r>
              <a:rPr lang="fi-FI" sz="2000" dirty="0" err="1"/>
              <a:t>Pariet</a:t>
            </a:r>
            <a:endParaRPr lang="fi-FI" sz="2000" dirty="0"/>
          </a:p>
          <a:p>
            <a:endParaRPr lang="fi-FI" sz="1600" dirty="0"/>
          </a:p>
        </p:txBody>
      </p:sp>
      <p:pic>
        <p:nvPicPr>
          <p:cNvPr id="5" name="Kuva 4" descr="Kuva, joka sisältää kohteen henkilö, sisä&#10;&#10;Kuvaus luotu automaattisesti">
            <a:extLst>
              <a:ext uri="{FF2B5EF4-FFF2-40B4-BE49-F238E27FC236}">
                <a16:creationId xmlns:a16="http://schemas.microsoft.com/office/drawing/2014/main" id="{BB009740-AAC1-474C-913D-CE48AB563F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61" r="26620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3047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8E9E93-02F9-44AF-B7F8-B12C5A53C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Ummetuksen lääkehoito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 descr="WC-paperi tasaisella täytöllä">
            <a:extLst>
              <a:ext uri="{FF2B5EF4-FFF2-40B4-BE49-F238E27FC236}">
                <a16:creationId xmlns:a16="http://schemas.microsoft.com/office/drawing/2014/main" id="{6A1885F6-3F13-4248-AA69-44B0A7649C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DB4A0B-FAC6-4803-8D61-0FD5DACD8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pPr lvl="1"/>
            <a:r>
              <a:rPr lang="fi-FI"/>
              <a:t>Suolen sisältöä lisäävät lääkkeet (Agiocur, Vi-Siblin)</a:t>
            </a:r>
          </a:p>
          <a:p>
            <a:pPr lvl="1"/>
            <a:r>
              <a:rPr lang="fi-FI"/>
              <a:t>Paksusuolen nestettä lisäävät (osmoottiset) laksatiivit (Duphalac, Levolac)</a:t>
            </a:r>
          </a:p>
          <a:p>
            <a:pPr lvl="1"/>
            <a:r>
              <a:rPr lang="fi-FI"/>
              <a:t>Ulostetta pehmentävät peräruiskeet (Klyx)</a:t>
            </a:r>
          </a:p>
          <a:p>
            <a:pPr lvl="1"/>
            <a:r>
              <a:rPr lang="fi-FI"/>
              <a:t>Suolta stimuloivat lääkkeet (kontaktilaksatiivit) (Laxoberon, Metalax)</a:t>
            </a:r>
          </a:p>
          <a:p>
            <a:pPr lvl="1"/>
            <a:r>
              <a:rPr lang="fi-FI"/>
              <a:t>Opioidi-antagonistit (Relistor)</a:t>
            </a:r>
          </a:p>
          <a:p>
            <a:endParaRPr lang="fi-FI" sz="2400"/>
          </a:p>
        </p:txBody>
      </p:sp>
    </p:spTree>
    <p:extLst>
      <p:ext uri="{BB962C8B-B14F-4D97-AF65-F5344CB8AC3E}">
        <p14:creationId xmlns:p14="http://schemas.microsoft.com/office/powerpoint/2010/main" val="494738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1141D8-4004-4631-9EE9-55C970F7D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Ripulin lääkehoito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 descr="WC ääriviiva">
            <a:extLst>
              <a:ext uri="{FF2B5EF4-FFF2-40B4-BE49-F238E27FC236}">
                <a16:creationId xmlns:a16="http://schemas.microsoft.com/office/drawing/2014/main" id="{99CB05C7-9507-4364-9D43-FD7158D5E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9BCAD9-3C81-4A48-B09D-5573C6BC3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2400"/>
              <a:t>Ripulijuomat (Osmosal, Floridral)</a:t>
            </a:r>
          </a:p>
          <a:p>
            <a:r>
              <a:rPr lang="fi-FI" sz="2400"/>
              <a:t>Sappihappoja sitova hartsi (Questran)</a:t>
            </a:r>
          </a:p>
          <a:p>
            <a:r>
              <a:rPr lang="fi-FI" sz="2400"/>
              <a:t>Lääkehiili (CarboMedicinalis)</a:t>
            </a:r>
          </a:p>
          <a:p>
            <a:r>
              <a:rPr lang="fi-FI" sz="2400"/>
              <a:t>Probiootit (Lactophilus)</a:t>
            </a:r>
          </a:p>
          <a:p>
            <a:r>
              <a:rPr lang="fi-FI" sz="2400"/>
              <a:t>Loperamidi (Imodium)</a:t>
            </a:r>
          </a:p>
        </p:txBody>
      </p:sp>
    </p:spTree>
    <p:extLst>
      <p:ext uri="{BB962C8B-B14F-4D97-AF65-F5344CB8AC3E}">
        <p14:creationId xmlns:p14="http://schemas.microsoft.com/office/powerpoint/2010/main" val="282191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EF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BEF933-556C-4D18-94A9-8AE8B9255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/>
          </a:bodyPr>
          <a:lstStyle/>
          <a:p>
            <a:r>
              <a:rPr lang="fi-FI" dirty="0"/>
              <a:t>Virtsateiden sairauksien lääkehoito 1/3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47624" y="2265037"/>
            <a:ext cx="10125012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Kuva 4" descr="Vesi tasaisella täytöllä">
            <a:extLst>
              <a:ext uri="{FF2B5EF4-FFF2-40B4-BE49-F238E27FC236}">
                <a16:creationId xmlns:a16="http://schemas.microsoft.com/office/drawing/2014/main" id="{2F8058C5-48BD-46EE-9B3A-E96CEA31B8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EA113A-EF7C-4F59-9659-BFAC294E3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1900"/>
              <a:t>Inkontinenssin hoitoon </a:t>
            </a:r>
          </a:p>
          <a:p>
            <a:pPr lvl="1"/>
            <a:r>
              <a:rPr lang="fi-FI" sz="1900"/>
              <a:t>Antikolinergit (Vesicare, Toviaz)</a:t>
            </a:r>
          </a:p>
          <a:p>
            <a:pPr lvl="1"/>
            <a:r>
              <a:rPr lang="fi-FI" sz="1900"/>
              <a:t>SNRI-lääkkeet (Yentreve)</a:t>
            </a:r>
          </a:p>
          <a:p>
            <a:pPr lvl="1"/>
            <a:r>
              <a:rPr lang="fi-FI" sz="1900"/>
              <a:t>Hormonit estradioli ja estrioli (Vagifem, Ovestin)</a:t>
            </a:r>
          </a:p>
          <a:p>
            <a:r>
              <a:rPr lang="fi-FI" sz="1900"/>
              <a:t>VTI:on antibiootti</a:t>
            </a:r>
          </a:p>
          <a:p>
            <a:pPr lvl="1"/>
            <a:r>
              <a:rPr lang="fi-FI" sz="1900" b="0" i="0">
                <a:effectLst/>
                <a:latin typeface="Lato"/>
              </a:rPr>
              <a:t>ensisijaisia lääkkeitä (naisilla) ovat nitrofurantoiini, pivmesillinaami ja trimetopriimi 3 vuorokauden kuurina tai fosfomysiiniä kerta-annos (määräaikainen erityislupa 1/2021 saakka).</a:t>
            </a:r>
          </a:p>
          <a:p>
            <a:pPr lvl="1"/>
            <a:r>
              <a:rPr lang="fi-FI" sz="1900">
                <a:latin typeface="Lato"/>
              </a:rPr>
              <a:t>Miehillä hoito kestää usein 7 vrk</a:t>
            </a:r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235456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</Words>
  <Application>Microsoft Office PowerPoint</Application>
  <PresentationFormat>Laajakuva</PresentationFormat>
  <Paragraphs>66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Office-teema</vt:lpstr>
      <vt:lpstr>Ruuansulatuselimistön ja virtsateiden sairauksien lääkehoito</vt:lpstr>
      <vt:lpstr>Turvallisen lääkehoidon perusteet -kirja</vt:lpstr>
      <vt:lpstr>Ruokatorven refluksitauti ja ulkustauti </vt:lpstr>
      <vt:lpstr>Ruokatorven refluksitauti ja ulkustauti lääkkeet 1/3</vt:lpstr>
      <vt:lpstr>Ruokatorven refluksitauti ja ulkustauti lääkkeet 2/3 (kirjan s. 280)</vt:lpstr>
      <vt:lpstr>Ruokatorven refluksitauti ja ulkustauti lääkkeet 3/3 (kirjan s. 280)</vt:lpstr>
      <vt:lpstr>Ummetuksen lääkehoito</vt:lpstr>
      <vt:lpstr>Ripulin lääkehoito</vt:lpstr>
      <vt:lpstr>Virtsateiden sairauksien lääkehoito 1/3</vt:lpstr>
      <vt:lpstr>Virtsateiden sairauksien lääkehoito 2/3</vt:lpstr>
      <vt:lpstr>Virtsateiden sairauksien lääkehoito 3/3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Ruuansulatuselimistön ja virtsateiden sairauksien lääkehoito</dc:title>
  <dc:creator>Lindström Riina</dc:creator>
  <cp:lastModifiedBy>Lindström Riina</cp:lastModifiedBy>
  <cp:revision>2</cp:revision>
  <dcterms:created xsi:type="dcterms:W3CDTF">2021-02-04T08:15:43Z</dcterms:created>
  <dcterms:modified xsi:type="dcterms:W3CDTF">2021-02-04T09:10:04Z</dcterms:modified>
</cp:coreProperties>
</file>