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7"/>
  </p:notesMasterIdLst>
  <p:sldIdLst>
    <p:sldId id="256" r:id="rId2"/>
    <p:sldId id="270" r:id="rId3"/>
    <p:sldId id="257" r:id="rId4"/>
    <p:sldId id="263" r:id="rId5"/>
    <p:sldId id="264" r:id="rId6"/>
    <p:sldId id="266" r:id="rId7"/>
    <p:sldId id="265" r:id="rId8"/>
    <p:sldId id="271" r:id="rId9"/>
    <p:sldId id="267" r:id="rId10"/>
    <p:sldId id="259" r:id="rId11"/>
    <p:sldId id="261" r:id="rId12"/>
    <p:sldId id="268" r:id="rId13"/>
    <p:sldId id="272" r:id="rId14"/>
    <p:sldId id="262" r:id="rId15"/>
    <p:sldId id="273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2321" autoAdjust="0"/>
  </p:normalViewPr>
  <p:slideViewPr>
    <p:cSldViewPr snapToGrid="0">
      <p:cViewPr varScale="1">
        <p:scale>
          <a:sx n="55" d="100"/>
          <a:sy n="55" d="100"/>
        </p:scale>
        <p:origin x="106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6C6F69-1C1F-4CD6-8CAF-2C17184D900D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6C9610F-95FD-4AC8-A147-61CC6E458534}">
      <dgm:prSet/>
      <dgm:spPr/>
      <dgm:t>
        <a:bodyPr/>
        <a:lstStyle/>
        <a:p>
          <a:r>
            <a:rPr lang="fi-FI"/>
            <a:t>Kystiitti</a:t>
          </a:r>
          <a:endParaRPr lang="en-US"/>
        </a:p>
      </dgm:t>
    </dgm:pt>
    <dgm:pt modelId="{74F89A9E-108F-4334-A385-0ADDE295FBE4}" type="parTrans" cxnId="{3C88046D-4699-4898-BD35-AAE8BABA5FAF}">
      <dgm:prSet/>
      <dgm:spPr/>
      <dgm:t>
        <a:bodyPr/>
        <a:lstStyle/>
        <a:p>
          <a:endParaRPr lang="en-US"/>
        </a:p>
      </dgm:t>
    </dgm:pt>
    <dgm:pt modelId="{24563400-A883-429C-A0DE-B11BCF4A9F78}" type="sibTrans" cxnId="{3C88046D-4699-4898-BD35-AAE8BABA5FAF}">
      <dgm:prSet/>
      <dgm:spPr/>
      <dgm:t>
        <a:bodyPr/>
        <a:lstStyle/>
        <a:p>
          <a:endParaRPr lang="en-US"/>
        </a:p>
      </dgm:t>
    </dgm:pt>
    <dgm:pt modelId="{5FC32D63-FC8E-4774-9AD8-5DAC0DAFBF5C}">
      <dgm:prSet/>
      <dgm:spPr/>
      <dgm:t>
        <a:bodyPr/>
        <a:lstStyle/>
        <a:p>
          <a:r>
            <a:rPr lang="fi-FI"/>
            <a:t>Pyelonefriitti</a:t>
          </a:r>
          <a:endParaRPr lang="en-US"/>
        </a:p>
      </dgm:t>
    </dgm:pt>
    <dgm:pt modelId="{A01BAAD3-78BE-41E6-ACEC-C257E2C72251}" type="parTrans" cxnId="{F136028D-BC96-4681-A1DE-ED376A1A846D}">
      <dgm:prSet/>
      <dgm:spPr/>
      <dgm:t>
        <a:bodyPr/>
        <a:lstStyle/>
        <a:p>
          <a:endParaRPr lang="en-US"/>
        </a:p>
      </dgm:t>
    </dgm:pt>
    <dgm:pt modelId="{2A679CCE-45F2-4585-A8CF-86E6EE78EB94}" type="sibTrans" cxnId="{F136028D-BC96-4681-A1DE-ED376A1A846D}">
      <dgm:prSet/>
      <dgm:spPr/>
      <dgm:t>
        <a:bodyPr/>
        <a:lstStyle/>
        <a:p>
          <a:endParaRPr lang="en-US"/>
        </a:p>
      </dgm:t>
    </dgm:pt>
    <dgm:pt modelId="{89A8722E-C08B-4C83-8B1C-763D1FA25300}">
      <dgm:prSet/>
      <dgm:spPr/>
      <dgm:t>
        <a:bodyPr/>
        <a:lstStyle/>
        <a:p>
          <a:r>
            <a:rPr lang="fi-FI"/>
            <a:t>Millä kysymyksillä selvitän asiaa?</a:t>
          </a:r>
          <a:endParaRPr lang="en-US"/>
        </a:p>
      </dgm:t>
    </dgm:pt>
    <dgm:pt modelId="{B858A40C-B25B-456D-85C0-80C09717E821}" type="parTrans" cxnId="{370C610F-6A19-4A68-B96A-380B83597453}">
      <dgm:prSet/>
      <dgm:spPr/>
      <dgm:t>
        <a:bodyPr/>
        <a:lstStyle/>
        <a:p>
          <a:endParaRPr lang="en-US"/>
        </a:p>
      </dgm:t>
    </dgm:pt>
    <dgm:pt modelId="{0A72F059-3009-4BE7-B5BF-14C4F4699FBC}" type="sibTrans" cxnId="{370C610F-6A19-4A68-B96A-380B83597453}">
      <dgm:prSet/>
      <dgm:spPr/>
      <dgm:t>
        <a:bodyPr/>
        <a:lstStyle/>
        <a:p>
          <a:endParaRPr lang="en-US"/>
        </a:p>
      </dgm:t>
    </dgm:pt>
    <dgm:pt modelId="{94442A78-581A-4D0F-9438-445549545570}">
      <dgm:prSet/>
      <dgm:spPr/>
      <dgm:t>
        <a:bodyPr/>
        <a:lstStyle/>
        <a:p>
          <a:r>
            <a:rPr lang="fi-FI"/>
            <a:t>Riskitekijät, oireet, tutkimus ja hoito</a:t>
          </a:r>
          <a:endParaRPr lang="en-US"/>
        </a:p>
      </dgm:t>
    </dgm:pt>
    <dgm:pt modelId="{7AB9D8CF-F299-4729-88CC-6346BCAF00BC}" type="parTrans" cxnId="{225D8750-D59D-4A97-9EE5-6A2FE1B10A30}">
      <dgm:prSet/>
      <dgm:spPr/>
      <dgm:t>
        <a:bodyPr/>
        <a:lstStyle/>
        <a:p>
          <a:endParaRPr lang="en-US"/>
        </a:p>
      </dgm:t>
    </dgm:pt>
    <dgm:pt modelId="{32464BE2-BD7D-4D94-820F-DA48E9D52929}" type="sibTrans" cxnId="{225D8750-D59D-4A97-9EE5-6A2FE1B10A30}">
      <dgm:prSet/>
      <dgm:spPr/>
      <dgm:t>
        <a:bodyPr/>
        <a:lstStyle/>
        <a:p>
          <a:endParaRPr lang="en-US"/>
        </a:p>
      </dgm:t>
    </dgm:pt>
    <dgm:pt modelId="{47D052CE-1543-4BCA-A9B9-5FADEAF0B846}" type="pres">
      <dgm:prSet presAssocID="{766C6F69-1C1F-4CD6-8CAF-2C17184D900D}" presName="matrix" presStyleCnt="0">
        <dgm:presLayoutVars>
          <dgm:chMax val="1"/>
          <dgm:dir/>
          <dgm:resizeHandles val="exact"/>
        </dgm:presLayoutVars>
      </dgm:prSet>
      <dgm:spPr/>
    </dgm:pt>
    <dgm:pt modelId="{1FB1BD29-5DB7-427A-9303-30C84674562D}" type="pres">
      <dgm:prSet presAssocID="{766C6F69-1C1F-4CD6-8CAF-2C17184D900D}" presName="diamond" presStyleLbl="bgShp" presStyleIdx="0" presStyleCnt="1"/>
      <dgm:spPr/>
    </dgm:pt>
    <dgm:pt modelId="{415E2C52-9BA1-4FD7-BA0C-9442B111E631}" type="pres">
      <dgm:prSet presAssocID="{766C6F69-1C1F-4CD6-8CAF-2C17184D900D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E15A319-7FF4-41B7-A72A-E8C931F5B12B}" type="pres">
      <dgm:prSet presAssocID="{766C6F69-1C1F-4CD6-8CAF-2C17184D900D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9C9431AF-1569-4D8C-B9D0-CB54A30A512D}" type="pres">
      <dgm:prSet presAssocID="{766C6F69-1C1F-4CD6-8CAF-2C17184D900D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0CDB61EF-721D-42AC-8E69-DB7E846C679A}" type="pres">
      <dgm:prSet presAssocID="{766C6F69-1C1F-4CD6-8CAF-2C17184D900D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370C610F-6A19-4A68-B96A-380B83597453}" srcId="{766C6F69-1C1F-4CD6-8CAF-2C17184D900D}" destId="{89A8722E-C08B-4C83-8B1C-763D1FA25300}" srcOrd="2" destOrd="0" parTransId="{B858A40C-B25B-456D-85C0-80C09717E821}" sibTransId="{0A72F059-3009-4BE7-B5BF-14C4F4699FBC}"/>
    <dgm:cxn modelId="{DB37243E-1A02-4B79-9D0E-922556473A23}" type="presOf" srcId="{94442A78-581A-4D0F-9438-445549545570}" destId="{0CDB61EF-721D-42AC-8E69-DB7E846C679A}" srcOrd="0" destOrd="0" presId="urn:microsoft.com/office/officeart/2005/8/layout/matrix3"/>
    <dgm:cxn modelId="{3C88046D-4699-4898-BD35-AAE8BABA5FAF}" srcId="{766C6F69-1C1F-4CD6-8CAF-2C17184D900D}" destId="{96C9610F-95FD-4AC8-A147-61CC6E458534}" srcOrd="0" destOrd="0" parTransId="{74F89A9E-108F-4334-A385-0ADDE295FBE4}" sibTransId="{24563400-A883-429C-A0DE-B11BCF4A9F78}"/>
    <dgm:cxn modelId="{F8ADF46F-3349-4DF0-817A-7712D1BFC60E}" type="presOf" srcId="{96C9610F-95FD-4AC8-A147-61CC6E458534}" destId="{415E2C52-9BA1-4FD7-BA0C-9442B111E631}" srcOrd="0" destOrd="0" presId="urn:microsoft.com/office/officeart/2005/8/layout/matrix3"/>
    <dgm:cxn modelId="{225D8750-D59D-4A97-9EE5-6A2FE1B10A30}" srcId="{766C6F69-1C1F-4CD6-8CAF-2C17184D900D}" destId="{94442A78-581A-4D0F-9438-445549545570}" srcOrd="3" destOrd="0" parTransId="{7AB9D8CF-F299-4729-88CC-6346BCAF00BC}" sibTransId="{32464BE2-BD7D-4D94-820F-DA48E9D52929}"/>
    <dgm:cxn modelId="{A2475E71-9829-4D72-888C-747B316104F5}" type="presOf" srcId="{5FC32D63-FC8E-4774-9AD8-5DAC0DAFBF5C}" destId="{DE15A319-7FF4-41B7-A72A-E8C931F5B12B}" srcOrd="0" destOrd="0" presId="urn:microsoft.com/office/officeart/2005/8/layout/matrix3"/>
    <dgm:cxn modelId="{F136028D-BC96-4681-A1DE-ED376A1A846D}" srcId="{766C6F69-1C1F-4CD6-8CAF-2C17184D900D}" destId="{5FC32D63-FC8E-4774-9AD8-5DAC0DAFBF5C}" srcOrd="1" destOrd="0" parTransId="{A01BAAD3-78BE-41E6-ACEC-C257E2C72251}" sibTransId="{2A679CCE-45F2-4585-A8CF-86E6EE78EB94}"/>
    <dgm:cxn modelId="{376807C0-1940-4846-9B3C-FB0D51460C42}" type="presOf" srcId="{766C6F69-1C1F-4CD6-8CAF-2C17184D900D}" destId="{47D052CE-1543-4BCA-A9B9-5FADEAF0B846}" srcOrd="0" destOrd="0" presId="urn:microsoft.com/office/officeart/2005/8/layout/matrix3"/>
    <dgm:cxn modelId="{F3ECB0C3-B1BE-4155-9837-281144D7A70E}" type="presOf" srcId="{89A8722E-C08B-4C83-8B1C-763D1FA25300}" destId="{9C9431AF-1569-4D8C-B9D0-CB54A30A512D}" srcOrd="0" destOrd="0" presId="urn:microsoft.com/office/officeart/2005/8/layout/matrix3"/>
    <dgm:cxn modelId="{0E109921-4599-4BB1-B5A6-026D75E336E3}" type="presParOf" srcId="{47D052CE-1543-4BCA-A9B9-5FADEAF0B846}" destId="{1FB1BD29-5DB7-427A-9303-30C84674562D}" srcOrd="0" destOrd="0" presId="urn:microsoft.com/office/officeart/2005/8/layout/matrix3"/>
    <dgm:cxn modelId="{C836BD45-2924-4DFE-9228-9E0C8EBE42BE}" type="presParOf" srcId="{47D052CE-1543-4BCA-A9B9-5FADEAF0B846}" destId="{415E2C52-9BA1-4FD7-BA0C-9442B111E631}" srcOrd="1" destOrd="0" presId="urn:microsoft.com/office/officeart/2005/8/layout/matrix3"/>
    <dgm:cxn modelId="{21BEC8F0-0FDF-4DC0-9424-30E7F0193FB0}" type="presParOf" srcId="{47D052CE-1543-4BCA-A9B9-5FADEAF0B846}" destId="{DE15A319-7FF4-41B7-A72A-E8C931F5B12B}" srcOrd="2" destOrd="0" presId="urn:microsoft.com/office/officeart/2005/8/layout/matrix3"/>
    <dgm:cxn modelId="{14319A4D-8420-4154-815B-A0A15B43FE6D}" type="presParOf" srcId="{47D052CE-1543-4BCA-A9B9-5FADEAF0B846}" destId="{9C9431AF-1569-4D8C-B9D0-CB54A30A512D}" srcOrd="3" destOrd="0" presId="urn:microsoft.com/office/officeart/2005/8/layout/matrix3"/>
    <dgm:cxn modelId="{FDBFAAF1-BE80-4DC5-9D09-293BD2699AE7}" type="presParOf" srcId="{47D052CE-1543-4BCA-A9B9-5FADEAF0B846}" destId="{0CDB61EF-721D-42AC-8E69-DB7E846C679A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B1BD29-5DB7-427A-9303-30C84674562D}">
      <dsp:nvSpPr>
        <dsp:cNvPr id="0" name=""/>
        <dsp:cNvSpPr/>
      </dsp:nvSpPr>
      <dsp:spPr>
        <a:xfrm>
          <a:off x="422942" y="0"/>
          <a:ext cx="5408865" cy="5408865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5E2C52-9BA1-4FD7-BA0C-9442B111E631}">
      <dsp:nvSpPr>
        <dsp:cNvPr id="0" name=""/>
        <dsp:cNvSpPr/>
      </dsp:nvSpPr>
      <dsp:spPr>
        <a:xfrm>
          <a:off x="936784" y="513842"/>
          <a:ext cx="2109457" cy="210945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/>
            <a:t>Kystiitti</a:t>
          </a:r>
          <a:endParaRPr lang="en-US" sz="2600" kern="1200"/>
        </a:p>
      </dsp:txBody>
      <dsp:txXfrm>
        <a:off x="1039759" y="616817"/>
        <a:ext cx="1903507" cy="1903507"/>
      </dsp:txXfrm>
    </dsp:sp>
    <dsp:sp modelId="{DE15A319-7FF4-41B7-A72A-E8C931F5B12B}">
      <dsp:nvSpPr>
        <dsp:cNvPr id="0" name=""/>
        <dsp:cNvSpPr/>
      </dsp:nvSpPr>
      <dsp:spPr>
        <a:xfrm>
          <a:off x="3208507" y="513842"/>
          <a:ext cx="2109457" cy="210945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/>
            <a:t>Pyelonefriitti</a:t>
          </a:r>
          <a:endParaRPr lang="en-US" sz="2600" kern="1200"/>
        </a:p>
      </dsp:txBody>
      <dsp:txXfrm>
        <a:off x="3311482" y="616817"/>
        <a:ext cx="1903507" cy="1903507"/>
      </dsp:txXfrm>
    </dsp:sp>
    <dsp:sp modelId="{9C9431AF-1569-4D8C-B9D0-CB54A30A512D}">
      <dsp:nvSpPr>
        <dsp:cNvPr id="0" name=""/>
        <dsp:cNvSpPr/>
      </dsp:nvSpPr>
      <dsp:spPr>
        <a:xfrm>
          <a:off x="936784" y="2785565"/>
          <a:ext cx="2109457" cy="210945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/>
            <a:t>Millä kysymyksillä selvitän asiaa?</a:t>
          </a:r>
          <a:endParaRPr lang="en-US" sz="2600" kern="1200"/>
        </a:p>
      </dsp:txBody>
      <dsp:txXfrm>
        <a:off x="1039759" y="2888540"/>
        <a:ext cx="1903507" cy="1903507"/>
      </dsp:txXfrm>
    </dsp:sp>
    <dsp:sp modelId="{0CDB61EF-721D-42AC-8E69-DB7E846C679A}">
      <dsp:nvSpPr>
        <dsp:cNvPr id="0" name=""/>
        <dsp:cNvSpPr/>
      </dsp:nvSpPr>
      <dsp:spPr>
        <a:xfrm>
          <a:off x="3208507" y="2785565"/>
          <a:ext cx="2109457" cy="210945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/>
            <a:t>Riskitekijät, oireet, tutkimus ja hoito</a:t>
          </a:r>
          <a:endParaRPr lang="en-US" sz="2600" kern="1200"/>
        </a:p>
      </dsp:txBody>
      <dsp:txXfrm>
        <a:off x="3311482" y="2888540"/>
        <a:ext cx="1903507" cy="19035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86F279-836F-4F70-9935-6698CE20F766}" type="datetimeFigureOut">
              <a:rPr lang="fi-FI" smtClean="0"/>
              <a:t>2.2.2021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CA5CB3-C763-48BB-B62E-7BE4C739C1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7992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CA5CB3-C763-48BB-B62E-7BE4C739C13D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1690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CA5CB3-C763-48BB-B62E-7BE4C739C13D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8160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CA5CB3-C763-48BB-B62E-7BE4C739C13D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93382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CA5CB3-C763-48BB-B62E-7BE4C739C13D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1003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CA5CB3-C763-48BB-B62E-7BE4C739C13D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57208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CA5CB3-C763-48BB-B62E-7BE4C739C13D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57182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CA5CB3-C763-48BB-B62E-7BE4C739C13D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4415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FD07B09-498F-4821-A283-7454EC737FFC}" type="datetimeFigureOut">
              <a:rPr lang="fi-FI" smtClean="0"/>
              <a:t>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13FD94B-3E35-4FE0-AFF1-F68700A51D09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12759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7B09-498F-4821-A283-7454EC737FFC}" type="datetimeFigureOut">
              <a:rPr lang="fi-FI" smtClean="0"/>
              <a:t>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D94B-3E35-4FE0-AFF1-F68700A51D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8453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7B09-498F-4821-A283-7454EC737FFC}" type="datetimeFigureOut">
              <a:rPr lang="fi-FI" smtClean="0"/>
              <a:t>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D94B-3E35-4FE0-AFF1-F68700A51D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8413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7B09-498F-4821-A283-7454EC737FFC}" type="datetimeFigureOut">
              <a:rPr lang="fi-FI" smtClean="0"/>
              <a:t>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D94B-3E35-4FE0-AFF1-F68700A51D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7923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FD07B09-498F-4821-A283-7454EC737FFC}" type="datetimeFigureOut">
              <a:rPr lang="fi-FI" smtClean="0"/>
              <a:t>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13FD94B-3E35-4FE0-AFF1-F68700A51D09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2213232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7B09-498F-4821-A283-7454EC737FFC}" type="datetimeFigureOut">
              <a:rPr lang="fi-FI" smtClean="0"/>
              <a:t>2.2.2021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D94B-3E35-4FE0-AFF1-F68700A51D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73115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7B09-498F-4821-A283-7454EC737FFC}" type="datetimeFigureOut">
              <a:rPr lang="fi-FI" smtClean="0"/>
              <a:t>2.2.2021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D94B-3E35-4FE0-AFF1-F68700A51D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7543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7B09-498F-4821-A283-7454EC737FFC}" type="datetimeFigureOut">
              <a:rPr lang="fi-FI" smtClean="0"/>
              <a:t>2.2.2021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D94B-3E35-4FE0-AFF1-F68700A51D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5856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7B09-498F-4821-A283-7454EC737FFC}" type="datetimeFigureOut">
              <a:rPr lang="fi-FI" smtClean="0"/>
              <a:t>2.2.2021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FD94B-3E35-4FE0-AFF1-F68700A51D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1218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FD07B09-498F-4821-A283-7454EC737FFC}" type="datetimeFigureOut">
              <a:rPr lang="fi-FI" smtClean="0"/>
              <a:t>2.2.2021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F13FD94B-3E35-4FE0-AFF1-F68700A51D09}" type="slidenum">
              <a:rPr lang="fi-FI" smtClean="0"/>
              <a:t>‹#›</a:t>
            </a:fld>
            <a:endParaRPr lang="fi-FI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614233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FD07B09-498F-4821-A283-7454EC737FFC}" type="datetimeFigureOut">
              <a:rPr lang="fi-FI" smtClean="0"/>
              <a:t>2.2.2021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F13FD94B-3E35-4FE0-AFF1-F68700A51D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2426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FD07B09-498F-4821-A283-7454EC737FFC}" type="datetimeFigureOut">
              <a:rPr lang="fi-FI" smtClean="0"/>
              <a:t>2.2.2021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13FD94B-3E35-4FE0-AFF1-F68700A51D09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37764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5000" b="-3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FFE9066-B549-42EC-BEE6-8E3E958276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36791" y="643467"/>
            <a:ext cx="7216609" cy="4584314"/>
          </a:xfrm>
        </p:spPr>
        <p:txBody>
          <a:bodyPr anchor="b">
            <a:normAutofit/>
          </a:bodyPr>
          <a:lstStyle/>
          <a:p>
            <a:pPr algn="l"/>
            <a:r>
              <a:rPr lang="fi-FI" sz="7400"/>
              <a:t>Virtsaaminen ja ulostaminen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36792" y="5332458"/>
            <a:ext cx="9181896" cy="643468"/>
          </a:xfrm>
        </p:spPr>
        <p:txBody>
          <a:bodyPr>
            <a:normAutofit/>
          </a:bodyPr>
          <a:lstStyle/>
          <a:p>
            <a:pPr algn="l"/>
            <a:r>
              <a:rPr lang="fi-FI" sz="1800" dirty="0"/>
              <a:t>Riina Lindström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F99A79F-E2EF-4DCF-A366-569A81CFFB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774263" y="440267"/>
            <a:ext cx="643467" cy="12191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2198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WC, henkilö, sisä&#10;&#10;Kuvaus luotu automaattisesti">
            <a:extLst>
              <a:ext uri="{FF2B5EF4-FFF2-40B4-BE49-F238E27FC236}">
                <a16:creationId xmlns:a16="http://schemas.microsoft.com/office/drawing/2014/main" id="{8C11CFD1-CFC8-438E-9384-2099ABAFDC1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079" r="1682" b="-1"/>
          <a:stretch/>
        </p:blipFill>
        <p:spPr>
          <a:xfrm>
            <a:off x="7338646" y="10"/>
            <a:ext cx="4853354" cy="6857990"/>
          </a:xfrm>
          <a:prstGeom prst="rect">
            <a:avLst/>
          </a:prstGeom>
        </p:spPr>
      </p:pic>
      <p:sp>
        <p:nvSpPr>
          <p:cNvPr id="37" name="Freeform 10">
            <a:extLst>
              <a:ext uri="{FF2B5EF4-FFF2-40B4-BE49-F238E27FC236}">
                <a16:creationId xmlns:a16="http://schemas.microsoft.com/office/drawing/2014/main" id="{E1CE536E-134A-4A35-900B-30F927D5B5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5051" y="382385"/>
            <a:ext cx="6015897" cy="1492132"/>
          </a:xfrm>
        </p:spPr>
        <p:txBody>
          <a:bodyPr>
            <a:normAutofit/>
          </a:bodyPr>
          <a:lstStyle/>
          <a:p>
            <a:r>
              <a:rPr lang="fi-FI" sz="3200"/>
              <a:t>Virtsanpidätyskyvyttömyys</a:t>
            </a:r>
          </a:p>
        </p:txBody>
      </p:sp>
      <p:sp>
        <p:nvSpPr>
          <p:cNvPr id="38" name="Rectangle 34">
            <a:extLst>
              <a:ext uri="{FF2B5EF4-FFF2-40B4-BE49-F238E27FC236}">
                <a16:creationId xmlns:a16="http://schemas.microsoft.com/office/drawing/2014/main" id="{FA0382D1-1594-4E3D-842E-04E1E5E75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65051" y="1349829"/>
            <a:ext cx="6015897" cy="5125786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i-FI" sz="2400" dirty="0"/>
              <a:t>Tahaton virtsankarkailu</a:t>
            </a:r>
          </a:p>
          <a:p>
            <a:pPr>
              <a:lnSpc>
                <a:spcPct val="100000"/>
              </a:lnSpc>
            </a:pPr>
            <a:r>
              <a:rPr lang="fi-FI" sz="2400" dirty="0"/>
              <a:t>Ponnistusinkontinenssi</a:t>
            </a:r>
          </a:p>
          <a:p>
            <a:pPr lvl="1">
              <a:lnSpc>
                <a:spcPct val="100000"/>
              </a:lnSpc>
            </a:pPr>
            <a:r>
              <a:rPr lang="fi-FI" sz="2400" dirty="0"/>
              <a:t>Yleisin virtsaamisen häiriö</a:t>
            </a:r>
          </a:p>
          <a:p>
            <a:pPr>
              <a:lnSpc>
                <a:spcPct val="100000"/>
              </a:lnSpc>
            </a:pPr>
            <a:r>
              <a:rPr lang="fi-FI" sz="2400" dirty="0"/>
              <a:t>Pakkoinkontinenssi</a:t>
            </a:r>
          </a:p>
          <a:p>
            <a:pPr lvl="1">
              <a:lnSpc>
                <a:spcPct val="100000"/>
              </a:lnSpc>
            </a:pPr>
            <a:r>
              <a:rPr lang="fi-FI" sz="2400" dirty="0"/>
              <a:t>Virtsaamiseen liittyy voimakas virtsaamisen tarve ja virtsarakko tyhjenee yleensä kokonaan</a:t>
            </a:r>
          </a:p>
          <a:p>
            <a:pPr>
              <a:lnSpc>
                <a:spcPct val="100000"/>
              </a:lnSpc>
            </a:pPr>
            <a:r>
              <a:rPr lang="fi-FI" sz="2400" dirty="0"/>
              <a:t>Sekamuotoinen inkontinenssi</a:t>
            </a:r>
          </a:p>
          <a:p>
            <a:pPr lvl="1">
              <a:lnSpc>
                <a:spcPct val="100000"/>
              </a:lnSpc>
            </a:pPr>
            <a:r>
              <a:rPr lang="fi-FI" sz="2400" dirty="0"/>
              <a:t>Virtsa karkaa sekä ponnistuksessa että pakkotunteen aikana</a:t>
            </a:r>
          </a:p>
          <a:p>
            <a:pPr>
              <a:lnSpc>
                <a:spcPct val="100000"/>
              </a:lnSpc>
            </a:pPr>
            <a:r>
              <a:rPr lang="fi-FI" sz="2400" dirty="0"/>
              <a:t>Ylivuotoinkontinenssi</a:t>
            </a:r>
          </a:p>
          <a:p>
            <a:pPr lvl="1">
              <a:lnSpc>
                <a:spcPct val="100000"/>
              </a:lnSpc>
            </a:pPr>
            <a:r>
              <a:rPr lang="fi-FI" sz="2400" dirty="0"/>
              <a:t>Rakossa suuri määrä virtsaa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fi-FI" sz="1500" dirty="0"/>
          </a:p>
        </p:txBody>
      </p:sp>
    </p:spTree>
    <p:extLst>
      <p:ext uri="{BB962C8B-B14F-4D97-AF65-F5344CB8AC3E}">
        <p14:creationId xmlns:p14="http://schemas.microsoft.com/office/powerpoint/2010/main" val="3582368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D17F87-FE96-4A5F-83F2-3E87B953B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1996" y="666625"/>
            <a:ext cx="10668004" cy="1207892"/>
          </a:xfrm>
        </p:spPr>
        <p:txBody>
          <a:bodyPr anchor="ctr">
            <a:normAutofit/>
          </a:bodyPr>
          <a:lstStyle/>
          <a:p>
            <a:pPr algn="r"/>
            <a:r>
              <a:rPr lang="fi-FI" dirty="0"/>
              <a:t>ulostaminen</a:t>
            </a:r>
            <a:endParaRPr lang="fi-FI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546C973-6034-4DAE-8C50-764E31604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9705" cy="685800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C2ADC72-9292-411C-B17E-1DC83998D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53659" y="666625"/>
            <a:ext cx="0" cy="1207892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61996" y="2286001"/>
            <a:ext cx="10791661" cy="3593592"/>
          </a:xfrm>
        </p:spPr>
        <p:txBody>
          <a:bodyPr>
            <a:normAutofit/>
          </a:bodyPr>
          <a:lstStyle/>
          <a:p>
            <a:r>
              <a:rPr lang="fi-FI" sz="2400" dirty="0"/>
              <a:t>Normaalisti ihmisen suoli tyhjenne 8-72 tunnin välein</a:t>
            </a:r>
          </a:p>
          <a:p>
            <a:r>
              <a:rPr lang="fi-FI" sz="2400" dirty="0"/>
              <a:t>Ummetuksessa uloste niin kiinteää, että ulostaminen useimpina kertoina vaikeaa</a:t>
            </a:r>
          </a:p>
          <a:p>
            <a:r>
              <a:rPr lang="fi-FI" sz="2400" dirty="0"/>
              <a:t>Ummetus</a:t>
            </a:r>
          </a:p>
          <a:p>
            <a:pPr lvl="1"/>
            <a:r>
              <a:rPr lang="fi-FI" sz="2400" dirty="0"/>
              <a:t>Suolen hidasta toimintaa, joka johtaa paksunsuolen sisällön runsauteen, harvoin tapahtuvaan ulostamiseen ja kovaan ulosteeseen</a:t>
            </a:r>
          </a:p>
          <a:p>
            <a:r>
              <a:rPr lang="fi-FI" sz="2400" dirty="0"/>
              <a:t>Naisilla on ummetusta n. kolme kertaa yleisemmin kuin miehillä ja se lisääntyy iän myötä</a:t>
            </a:r>
          </a:p>
          <a:p>
            <a:endParaRPr lang="fi-FI" sz="2400" dirty="0"/>
          </a:p>
          <a:p>
            <a:pPr lvl="1"/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51753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CA77D789-9DE0-43A3-B196-F13CFECFA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5051" y="382385"/>
            <a:ext cx="6015897" cy="1492132"/>
          </a:xfrm>
        </p:spPr>
        <p:txBody>
          <a:bodyPr>
            <a:normAutofit/>
          </a:bodyPr>
          <a:lstStyle/>
          <a:p>
            <a:r>
              <a:rPr lang="fi-FI"/>
              <a:t>Ulostamisen tarkkailu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9BC648B-BC3C-4674-B1FD-2F9F1C6D75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65051" y="2286001"/>
            <a:ext cx="6015897" cy="3593591"/>
          </a:xfrm>
        </p:spPr>
        <p:txBody>
          <a:bodyPr>
            <a:normAutofit/>
          </a:bodyPr>
          <a:lstStyle/>
          <a:p>
            <a:r>
              <a:rPr lang="fi-FI" sz="2400" dirty="0"/>
              <a:t>Vatsan toiminta, ulosteen koostumus ja väri, ulostuskerrat</a:t>
            </a:r>
          </a:p>
          <a:p>
            <a:pPr lvl="1"/>
            <a:r>
              <a:rPr lang="fi-FI" sz="2200" dirty="0"/>
              <a:t>Normaalisti ruskeaa</a:t>
            </a:r>
          </a:p>
          <a:p>
            <a:pPr lvl="1"/>
            <a:r>
              <a:rPr lang="fi-FI" sz="2200" dirty="0"/>
              <a:t>Ruoka voi värjätä</a:t>
            </a:r>
          </a:p>
          <a:p>
            <a:pPr lvl="1"/>
            <a:r>
              <a:rPr lang="fi-FI" sz="2200" dirty="0"/>
              <a:t>Punainen tai musta -&gt; ongelma</a:t>
            </a:r>
          </a:p>
          <a:p>
            <a:r>
              <a:rPr lang="fi-FI" sz="2400" dirty="0"/>
              <a:t>Ulostenäytteen otto, kirjan sivu 255</a:t>
            </a:r>
          </a:p>
        </p:txBody>
      </p:sp>
      <p:pic>
        <p:nvPicPr>
          <p:cNvPr id="14" name="Kuva 13">
            <a:extLst>
              <a:ext uri="{FF2B5EF4-FFF2-40B4-BE49-F238E27FC236}">
                <a16:creationId xmlns:a16="http://schemas.microsoft.com/office/drawing/2014/main" id="{F00EEF20-DE06-4698-A79B-0FC94E1AEE3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977"/>
          <a:stretch/>
        </p:blipFill>
        <p:spPr>
          <a:xfrm>
            <a:off x="7389812" y="10"/>
            <a:ext cx="4802188" cy="6857990"/>
          </a:xfrm>
          <a:custGeom>
            <a:avLst/>
            <a:gdLst/>
            <a:ahLst/>
            <a:cxnLst/>
            <a:rect l="l" t="t" r="r" b="b"/>
            <a:pathLst>
              <a:path w="4802188" h="6858000">
                <a:moveTo>
                  <a:pt x="0" y="0"/>
                </a:moveTo>
                <a:lnTo>
                  <a:pt x="4802188" y="0"/>
                </a:lnTo>
                <a:lnTo>
                  <a:pt x="4802188" y="6858000"/>
                </a:lnTo>
                <a:lnTo>
                  <a:pt x="0" y="6858000"/>
                </a:lnTo>
                <a:lnTo>
                  <a:pt x="4763" y="6791325"/>
                </a:lnTo>
                <a:lnTo>
                  <a:pt x="12700" y="6735762"/>
                </a:lnTo>
                <a:lnTo>
                  <a:pt x="22225" y="6683375"/>
                </a:lnTo>
                <a:lnTo>
                  <a:pt x="38100" y="6640512"/>
                </a:lnTo>
                <a:lnTo>
                  <a:pt x="53975" y="6597650"/>
                </a:lnTo>
                <a:lnTo>
                  <a:pt x="73025" y="6561137"/>
                </a:lnTo>
                <a:lnTo>
                  <a:pt x="92075" y="6523037"/>
                </a:lnTo>
                <a:lnTo>
                  <a:pt x="109538" y="6488112"/>
                </a:lnTo>
                <a:lnTo>
                  <a:pt x="127000" y="6448425"/>
                </a:lnTo>
                <a:lnTo>
                  <a:pt x="142875" y="6407150"/>
                </a:lnTo>
                <a:lnTo>
                  <a:pt x="157163" y="6361112"/>
                </a:lnTo>
                <a:lnTo>
                  <a:pt x="168275" y="6311900"/>
                </a:lnTo>
                <a:lnTo>
                  <a:pt x="176213" y="6251575"/>
                </a:lnTo>
                <a:lnTo>
                  <a:pt x="179388" y="6183312"/>
                </a:lnTo>
                <a:lnTo>
                  <a:pt x="176213" y="6113462"/>
                </a:lnTo>
                <a:lnTo>
                  <a:pt x="168275" y="6056312"/>
                </a:lnTo>
                <a:lnTo>
                  <a:pt x="157163" y="6003925"/>
                </a:lnTo>
                <a:lnTo>
                  <a:pt x="142875" y="5956300"/>
                </a:lnTo>
                <a:lnTo>
                  <a:pt x="127000" y="5915025"/>
                </a:lnTo>
                <a:lnTo>
                  <a:pt x="107950" y="5876925"/>
                </a:lnTo>
                <a:lnTo>
                  <a:pt x="88900" y="5840412"/>
                </a:lnTo>
                <a:lnTo>
                  <a:pt x="69850" y="5802312"/>
                </a:lnTo>
                <a:lnTo>
                  <a:pt x="52388" y="5762625"/>
                </a:lnTo>
                <a:lnTo>
                  <a:pt x="34925" y="5721350"/>
                </a:lnTo>
                <a:lnTo>
                  <a:pt x="20638" y="5675312"/>
                </a:lnTo>
                <a:lnTo>
                  <a:pt x="11113" y="5622925"/>
                </a:lnTo>
                <a:lnTo>
                  <a:pt x="1588" y="5562600"/>
                </a:lnTo>
                <a:lnTo>
                  <a:pt x="0" y="5494337"/>
                </a:lnTo>
                <a:lnTo>
                  <a:pt x="1588" y="5426075"/>
                </a:lnTo>
                <a:lnTo>
                  <a:pt x="11113" y="5365750"/>
                </a:lnTo>
                <a:lnTo>
                  <a:pt x="20638" y="5313362"/>
                </a:lnTo>
                <a:lnTo>
                  <a:pt x="34925" y="5268912"/>
                </a:lnTo>
                <a:lnTo>
                  <a:pt x="52388" y="5226050"/>
                </a:lnTo>
                <a:lnTo>
                  <a:pt x="69850" y="5186362"/>
                </a:lnTo>
                <a:lnTo>
                  <a:pt x="88900" y="5149850"/>
                </a:lnTo>
                <a:lnTo>
                  <a:pt x="107950" y="5114925"/>
                </a:lnTo>
                <a:lnTo>
                  <a:pt x="127000" y="5075237"/>
                </a:lnTo>
                <a:lnTo>
                  <a:pt x="142875" y="5033962"/>
                </a:lnTo>
                <a:lnTo>
                  <a:pt x="157163" y="4987925"/>
                </a:lnTo>
                <a:lnTo>
                  <a:pt x="168275" y="4935537"/>
                </a:lnTo>
                <a:lnTo>
                  <a:pt x="176213" y="4875212"/>
                </a:lnTo>
                <a:lnTo>
                  <a:pt x="179388" y="4806950"/>
                </a:lnTo>
                <a:lnTo>
                  <a:pt x="176213" y="4738687"/>
                </a:lnTo>
                <a:lnTo>
                  <a:pt x="168275" y="4678362"/>
                </a:lnTo>
                <a:lnTo>
                  <a:pt x="157163" y="4625975"/>
                </a:lnTo>
                <a:lnTo>
                  <a:pt x="142875" y="4579937"/>
                </a:lnTo>
                <a:lnTo>
                  <a:pt x="127000" y="4537075"/>
                </a:lnTo>
                <a:lnTo>
                  <a:pt x="107950" y="4498975"/>
                </a:lnTo>
                <a:lnTo>
                  <a:pt x="69850" y="4424362"/>
                </a:lnTo>
                <a:lnTo>
                  <a:pt x="52388" y="4386262"/>
                </a:lnTo>
                <a:lnTo>
                  <a:pt x="34925" y="4343400"/>
                </a:lnTo>
                <a:lnTo>
                  <a:pt x="20638" y="4297362"/>
                </a:lnTo>
                <a:lnTo>
                  <a:pt x="11113" y="4244975"/>
                </a:lnTo>
                <a:lnTo>
                  <a:pt x="1588" y="4186237"/>
                </a:lnTo>
                <a:lnTo>
                  <a:pt x="0" y="4116387"/>
                </a:lnTo>
                <a:lnTo>
                  <a:pt x="1588" y="4048125"/>
                </a:lnTo>
                <a:lnTo>
                  <a:pt x="11113" y="3987800"/>
                </a:lnTo>
                <a:lnTo>
                  <a:pt x="20638" y="3935412"/>
                </a:lnTo>
                <a:lnTo>
                  <a:pt x="34925" y="3890962"/>
                </a:lnTo>
                <a:lnTo>
                  <a:pt x="52388" y="3848100"/>
                </a:lnTo>
                <a:lnTo>
                  <a:pt x="69850" y="3811587"/>
                </a:lnTo>
                <a:lnTo>
                  <a:pt x="107950" y="3736975"/>
                </a:lnTo>
                <a:lnTo>
                  <a:pt x="127000" y="3697287"/>
                </a:lnTo>
                <a:lnTo>
                  <a:pt x="142875" y="3656012"/>
                </a:lnTo>
                <a:lnTo>
                  <a:pt x="157163" y="3609975"/>
                </a:lnTo>
                <a:lnTo>
                  <a:pt x="168275" y="3557587"/>
                </a:lnTo>
                <a:lnTo>
                  <a:pt x="176213" y="3497262"/>
                </a:lnTo>
                <a:lnTo>
                  <a:pt x="179388" y="3427412"/>
                </a:lnTo>
                <a:lnTo>
                  <a:pt x="176213" y="3360737"/>
                </a:lnTo>
                <a:lnTo>
                  <a:pt x="168275" y="3300412"/>
                </a:lnTo>
                <a:lnTo>
                  <a:pt x="157163" y="3248025"/>
                </a:lnTo>
                <a:lnTo>
                  <a:pt x="142875" y="3201987"/>
                </a:lnTo>
                <a:lnTo>
                  <a:pt x="127000" y="3160712"/>
                </a:lnTo>
                <a:lnTo>
                  <a:pt x="107950" y="3121025"/>
                </a:lnTo>
                <a:lnTo>
                  <a:pt x="88900" y="3084512"/>
                </a:lnTo>
                <a:lnTo>
                  <a:pt x="69850" y="3046412"/>
                </a:lnTo>
                <a:lnTo>
                  <a:pt x="52388" y="3009900"/>
                </a:lnTo>
                <a:lnTo>
                  <a:pt x="34925" y="2967037"/>
                </a:lnTo>
                <a:lnTo>
                  <a:pt x="20638" y="2922587"/>
                </a:lnTo>
                <a:lnTo>
                  <a:pt x="11113" y="2868612"/>
                </a:lnTo>
                <a:lnTo>
                  <a:pt x="1588" y="2809875"/>
                </a:lnTo>
                <a:lnTo>
                  <a:pt x="0" y="2741612"/>
                </a:lnTo>
                <a:lnTo>
                  <a:pt x="1588" y="2671762"/>
                </a:lnTo>
                <a:lnTo>
                  <a:pt x="11113" y="2613025"/>
                </a:lnTo>
                <a:lnTo>
                  <a:pt x="20638" y="2560637"/>
                </a:lnTo>
                <a:lnTo>
                  <a:pt x="34925" y="2513012"/>
                </a:lnTo>
                <a:lnTo>
                  <a:pt x="52388" y="2471737"/>
                </a:lnTo>
                <a:lnTo>
                  <a:pt x="69850" y="2433637"/>
                </a:lnTo>
                <a:lnTo>
                  <a:pt x="88900" y="2395537"/>
                </a:lnTo>
                <a:lnTo>
                  <a:pt x="107950" y="2359025"/>
                </a:lnTo>
                <a:lnTo>
                  <a:pt x="127000" y="2319337"/>
                </a:lnTo>
                <a:lnTo>
                  <a:pt x="142875" y="2278062"/>
                </a:lnTo>
                <a:lnTo>
                  <a:pt x="157163" y="2232025"/>
                </a:lnTo>
                <a:lnTo>
                  <a:pt x="168275" y="2179637"/>
                </a:lnTo>
                <a:lnTo>
                  <a:pt x="176213" y="2119312"/>
                </a:lnTo>
                <a:lnTo>
                  <a:pt x="179388" y="2051050"/>
                </a:lnTo>
                <a:lnTo>
                  <a:pt x="176213" y="1982787"/>
                </a:lnTo>
                <a:lnTo>
                  <a:pt x="168275" y="1922462"/>
                </a:lnTo>
                <a:lnTo>
                  <a:pt x="157163" y="1870075"/>
                </a:lnTo>
                <a:lnTo>
                  <a:pt x="142875" y="1824037"/>
                </a:lnTo>
                <a:lnTo>
                  <a:pt x="127000" y="1782762"/>
                </a:lnTo>
                <a:lnTo>
                  <a:pt x="107950" y="1743075"/>
                </a:lnTo>
                <a:lnTo>
                  <a:pt x="88900" y="1708150"/>
                </a:lnTo>
                <a:lnTo>
                  <a:pt x="69850" y="1671637"/>
                </a:lnTo>
                <a:lnTo>
                  <a:pt x="52388" y="1631950"/>
                </a:lnTo>
                <a:lnTo>
                  <a:pt x="34925" y="1589087"/>
                </a:lnTo>
                <a:lnTo>
                  <a:pt x="20638" y="1544637"/>
                </a:lnTo>
                <a:lnTo>
                  <a:pt x="11113" y="1492250"/>
                </a:lnTo>
                <a:lnTo>
                  <a:pt x="1588" y="1431925"/>
                </a:lnTo>
                <a:lnTo>
                  <a:pt x="0" y="1363662"/>
                </a:lnTo>
                <a:lnTo>
                  <a:pt x="1588" y="1295400"/>
                </a:lnTo>
                <a:lnTo>
                  <a:pt x="11113" y="1235075"/>
                </a:lnTo>
                <a:lnTo>
                  <a:pt x="20638" y="1182687"/>
                </a:lnTo>
                <a:lnTo>
                  <a:pt x="34925" y="1136650"/>
                </a:lnTo>
                <a:lnTo>
                  <a:pt x="52388" y="1095375"/>
                </a:lnTo>
                <a:lnTo>
                  <a:pt x="69850" y="1055687"/>
                </a:lnTo>
                <a:lnTo>
                  <a:pt x="88900" y="1017587"/>
                </a:lnTo>
                <a:lnTo>
                  <a:pt x="107950" y="981075"/>
                </a:lnTo>
                <a:lnTo>
                  <a:pt x="127000" y="942975"/>
                </a:lnTo>
                <a:lnTo>
                  <a:pt x="142875" y="901700"/>
                </a:lnTo>
                <a:lnTo>
                  <a:pt x="157163" y="854075"/>
                </a:lnTo>
                <a:lnTo>
                  <a:pt x="168275" y="801687"/>
                </a:lnTo>
                <a:lnTo>
                  <a:pt x="176213" y="744537"/>
                </a:lnTo>
                <a:lnTo>
                  <a:pt x="179388" y="673100"/>
                </a:lnTo>
                <a:lnTo>
                  <a:pt x="176213" y="606425"/>
                </a:lnTo>
                <a:lnTo>
                  <a:pt x="168275" y="546100"/>
                </a:lnTo>
                <a:lnTo>
                  <a:pt x="157163" y="496887"/>
                </a:lnTo>
                <a:lnTo>
                  <a:pt x="142875" y="450850"/>
                </a:lnTo>
                <a:lnTo>
                  <a:pt x="127000" y="409575"/>
                </a:lnTo>
                <a:lnTo>
                  <a:pt x="109538" y="369887"/>
                </a:lnTo>
                <a:lnTo>
                  <a:pt x="92075" y="334962"/>
                </a:lnTo>
                <a:lnTo>
                  <a:pt x="73025" y="296862"/>
                </a:lnTo>
                <a:lnTo>
                  <a:pt x="53975" y="260350"/>
                </a:lnTo>
                <a:lnTo>
                  <a:pt x="38100" y="217487"/>
                </a:lnTo>
                <a:lnTo>
                  <a:pt x="22225" y="174625"/>
                </a:lnTo>
                <a:lnTo>
                  <a:pt x="12700" y="122237"/>
                </a:lnTo>
                <a:lnTo>
                  <a:pt x="4763" y="66675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665958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CAC19C-B684-4627-80EF-F73D5D467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ULOstenäytteen</a:t>
            </a:r>
            <a:r>
              <a:rPr lang="fi-FI" dirty="0"/>
              <a:t> otto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4BBC0A8-3346-4552-8527-ED55A9EA0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Tarvitaan näyteastia, suljettava muovipussi, nimitarra ja kaarimalja </a:t>
            </a:r>
            <a:r>
              <a:rPr lang="fi-FI" dirty="0" err="1"/>
              <a:t>tms</a:t>
            </a:r>
            <a:endParaRPr lang="fi-FI" dirty="0"/>
          </a:p>
          <a:p>
            <a:r>
              <a:rPr lang="fi-FI" dirty="0"/>
              <a:t>Potilasta pyydetään kakkaamaan astiaan</a:t>
            </a:r>
          </a:p>
          <a:p>
            <a:r>
              <a:rPr lang="fi-FI" dirty="0"/>
              <a:t>Näytepurkkiin puoli purkkia ulostetta kannessa olevalla lastalla (</a:t>
            </a:r>
            <a:r>
              <a:rPr lang="fi-FI" dirty="0" err="1"/>
              <a:t>huom</a:t>
            </a:r>
            <a:r>
              <a:rPr lang="fi-FI" dirty="0"/>
              <a:t> erityisesti veriset tai limaiset kohdat)</a:t>
            </a:r>
          </a:p>
          <a:p>
            <a:r>
              <a:rPr lang="fi-FI" dirty="0"/>
              <a:t>Sulje purkki HYVIN</a:t>
            </a:r>
          </a:p>
          <a:p>
            <a:r>
              <a:rPr lang="fi-FI" dirty="0"/>
              <a:t>Nimitarra purkkiin (nimi, </a:t>
            </a:r>
            <a:r>
              <a:rPr lang="fi-FI" dirty="0" err="1"/>
              <a:t>hetu</a:t>
            </a:r>
            <a:r>
              <a:rPr lang="fi-FI" dirty="0"/>
              <a:t>, näytteen oton klo aika, päivämäärä)</a:t>
            </a:r>
          </a:p>
          <a:p>
            <a:r>
              <a:rPr lang="fi-FI" dirty="0"/>
              <a:t>Purkki pussiin, sulje taas hyvin</a:t>
            </a:r>
          </a:p>
          <a:p>
            <a:r>
              <a:rPr lang="fi-FI" dirty="0"/>
              <a:t>Labraan</a:t>
            </a:r>
          </a:p>
          <a:p>
            <a:r>
              <a:rPr lang="fi-FI" dirty="0"/>
              <a:t>Jos otetaan geelikuljetusputkeen, pyöritellään tikku hyvin ulosteessa -&gt; labraan</a:t>
            </a:r>
          </a:p>
        </p:txBody>
      </p:sp>
    </p:spTree>
    <p:extLst>
      <p:ext uri="{BB962C8B-B14F-4D97-AF65-F5344CB8AC3E}">
        <p14:creationId xmlns:p14="http://schemas.microsoft.com/office/powerpoint/2010/main" val="3628465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D17F87-FE96-4A5F-83F2-3E87B953B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1996" y="666625"/>
            <a:ext cx="10668004" cy="1207892"/>
          </a:xfrm>
        </p:spPr>
        <p:txBody>
          <a:bodyPr anchor="ctr">
            <a:normAutofit/>
          </a:bodyPr>
          <a:lstStyle/>
          <a:p>
            <a:pPr algn="r"/>
            <a:r>
              <a:rPr lang="fi-FI" dirty="0"/>
              <a:t>Ummetuksen hoito</a:t>
            </a:r>
            <a:endParaRPr lang="fi-FI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546C973-6034-4DAE-8C50-764E31604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9705" cy="685800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C2ADC72-9292-411C-B17E-1DC83998D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53659" y="666625"/>
            <a:ext cx="0" cy="1207892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61996" y="2286001"/>
            <a:ext cx="10936516" cy="4340830"/>
          </a:xfrm>
        </p:spPr>
        <p:txBody>
          <a:bodyPr>
            <a:noAutofit/>
          </a:bodyPr>
          <a:lstStyle/>
          <a:p>
            <a:r>
              <a:rPr lang="fi-FI" sz="2400" dirty="0"/>
              <a:t>Lääkkeetön hoito: kuidun lisääminen, riittävä nesteen nauttiminen ja liikunta + hyvä pureskelu syödessä, hyvä ulostamisasento, säännöllinen vessakäynti, lämmin vesi</a:t>
            </a:r>
          </a:p>
          <a:p>
            <a:r>
              <a:rPr lang="fi-FI" sz="2400" dirty="0"/>
              <a:t>Jos edellä mainitut toimet eivät auta, turvaudutaan lääkehoitoon</a:t>
            </a:r>
          </a:p>
          <a:p>
            <a:r>
              <a:rPr lang="fi-FI" sz="2400" dirty="0"/>
              <a:t>Ummetuksen lääkehoito:</a:t>
            </a:r>
          </a:p>
          <a:p>
            <a:pPr lvl="1"/>
            <a:r>
              <a:rPr lang="fi-FI" sz="2400" dirty="0"/>
              <a:t>Suolen sisältöä lisäävät lääkkeet </a:t>
            </a:r>
          </a:p>
          <a:p>
            <a:pPr lvl="1"/>
            <a:r>
              <a:rPr lang="fi-FI" sz="2400" dirty="0"/>
              <a:t>Paksusuolen nestettä lisäävät laksatiivit (jos peräsuoli on tyhjä)</a:t>
            </a:r>
          </a:p>
          <a:p>
            <a:pPr lvl="1"/>
            <a:r>
              <a:rPr lang="fi-FI" sz="2400" dirty="0"/>
              <a:t>Ulostetta pehmentävät ja liukastavat valmisteet (jos peräsuolessa kovaa ulostetta)</a:t>
            </a:r>
          </a:p>
          <a:p>
            <a:pPr lvl="1"/>
            <a:r>
              <a:rPr lang="fi-FI" sz="2400" dirty="0"/>
              <a:t>Suolta stimuloivat lääkkeet </a:t>
            </a:r>
          </a:p>
          <a:p>
            <a:r>
              <a:rPr lang="fi-FI" sz="2600" dirty="0"/>
              <a:t>Opioidit aiheuttavat ummetusta!</a:t>
            </a:r>
          </a:p>
        </p:txBody>
      </p:sp>
    </p:spTree>
    <p:extLst>
      <p:ext uri="{BB962C8B-B14F-4D97-AF65-F5344CB8AC3E}">
        <p14:creationId xmlns:p14="http://schemas.microsoft.com/office/powerpoint/2010/main" val="3325815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E12471-3473-4E08-B63D-F39BFE77D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Ripulin 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97F7F9-F6C3-43CB-944E-A0E5BA09D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Nestehukan korvaaminen</a:t>
            </a:r>
          </a:p>
          <a:p>
            <a:r>
              <a:rPr lang="fi-FI" dirty="0"/>
              <a:t>Ripulijuoma (appelsiinimehu, vesi, suola)</a:t>
            </a:r>
          </a:p>
          <a:p>
            <a:r>
              <a:rPr lang="fi-FI" dirty="0"/>
              <a:t>Lääkkeet</a:t>
            </a:r>
          </a:p>
          <a:p>
            <a:r>
              <a:rPr lang="fi-FI" dirty="0"/>
              <a:t>Probioottivalmisteet</a:t>
            </a:r>
          </a:p>
          <a:p>
            <a:r>
              <a:rPr lang="fi-FI" dirty="0"/>
              <a:t>Sopivat ruuat ja juomat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8064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71EB9B-B877-4524-AAF6-FD7BE0425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Virtsaelinten anatomia ja fysiologia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669C32-992D-4FC3-B7EC-05CC9E30D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2825022" cy="4086224"/>
          </a:xfrm>
        </p:spPr>
        <p:txBody>
          <a:bodyPr/>
          <a:lstStyle/>
          <a:p>
            <a:r>
              <a:rPr lang="fi-FI" dirty="0"/>
              <a:t>Munuaiset</a:t>
            </a:r>
          </a:p>
          <a:p>
            <a:endParaRPr lang="fi-FI" dirty="0"/>
          </a:p>
          <a:p>
            <a:r>
              <a:rPr lang="fi-FI" dirty="0"/>
              <a:t>Virtsarakko</a:t>
            </a:r>
          </a:p>
          <a:p>
            <a:endParaRPr lang="fi-FI" dirty="0"/>
          </a:p>
          <a:p>
            <a:r>
              <a:rPr lang="fi-FI" dirty="0"/>
              <a:t>Virtsanjohtimet</a:t>
            </a:r>
          </a:p>
          <a:p>
            <a:endParaRPr lang="fi-FI" dirty="0"/>
          </a:p>
          <a:p>
            <a:r>
              <a:rPr lang="fi-FI" dirty="0"/>
              <a:t>Virtsarakko</a:t>
            </a:r>
          </a:p>
          <a:p>
            <a:endParaRPr lang="fi-FI" dirty="0"/>
          </a:p>
          <a:p>
            <a:r>
              <a:rPr lang="fi-FI" dirty="0"/>
              <a:t>Virtsaputki</a:t>
            </a:r>
          </a:p>
          <a:p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F4D955EA-3C25-4C53-8DBB-21A90FACB106}"/>
              </a:ext>
            </a:extLst>
          </p:cNvPr>
          <p:cNvSpPr txBox="1"/>
          <p:nvPr/>
        </p:nvSpPr>
        <p:spPr>
          <a:xfrm>
            <a:off x="3952875" y="2286001"/>
            <a:ext cx="6734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i-FI" dirty="0"/>
              <a:t>Toimii elimistön neste- ja suolatasapainon säätelijänä ja poistaa kuona-aineita, erittää hormoneja verenkiertoon. Reniini säätelee verenpainetta. </a:t>
            </a:r>
            <a:r>
              <a:rPr lang="fi-FI" dirty="0" err="1"/>
              <a:t>Erytropoietiini</a:t>
            </a:r>
            <a:r>
              <a:rPr lang="fi-FI" dirty="0"/>
              <a:t> osallistuu punasolujen tuotantoon.</a:t>
            </a:r>
          </a:p>
          <a:p>
            <a:pPr marL="285750" indent="-285750">
              <a:buFontTx/>
              <a:buChar char="-"/>
            </a:pPr>
            <a:endParaRPr lang="fi-FI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966F8365-54A8-4A48-981A-7126C931CE32}"/>
              </a:ext>
            </a:extLst>
          </p:cNvPr>
          <p:cNvSpPr txBox="1"/>
          <p:nvPr/>
        </p:nvSpPr>
        <p:spPr>
          <a:xfrm>
            <a:off x="4076700" y="5686425"/>
            <a:ext cx="4185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- Pituus naisilla 3-5 cm ja miehillä 20-25cm.</a:t>
            </a:r>
          </a:p>
        </p:txBody>
      </p:sp>
    </p:spTree>
    <p:extLst>
      <p:ext uri="{BB962C8B-B14F-4D97-AF65-F5344CB8AC3E}">
        <p14:creationId xmlns:p14="http://schemas.microsoft.com/office/powerpoint/2010/main" val="559546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ABD17F87-FE96-4A5F-83F2-3E87B953B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1996" y="666625"/>
            <a:ext cx="10668004" cy="1207892"/>
          </a:xfrm>
        </p:spPr>
        <p:txBody>
          <a:bodyPr anchor="ctr">
            <a:normAutofit/>
          </a:bodyPr>
          <a:lstStyle/>
          <a:p>
            <a:pPr algn="r"/>
            <a:r>
              <a:rPr lang="fi-FI" sz="4000"/>
              <a:t>Virtsaamisen tarkkailu ja virtsan tutkiminen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546C973-6034-4DAE-8C50-764E31604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9705" cy="6858000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C2ADC72-9292-411C-B17E-1DC83998D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53659" y="666625"/>
            <a:ext cx="0" cy="1207892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61996" y="2286001"/>
            <a:ext cx="10094690" cy="3593592"/>
          </a:xfrm>
        </p:spPr>
        <p:txBody>
          <a:bodyPr>
            <a:normAutofit/>
          </a:bodyPr>
          <a:lstStyle/>
          <a:p>
            <a:r>
              <a:rPr lang="fi-FI" sz="2400" dirty="0"/>
              <a:t>Virtsasta 95% on vettä</a:t>
            </a:r>
          </a:p>
          <a:p>
            <a:r>
              <a:rPr lang="fi-FI" sz="2400" dirty="0"/>
              <a:t>Virtsan ominaispaino ja pH</a:t>
            </a:r>
          </a:p>
          <a:p>
            <a:r>
              <a:rPr lang="fi-FI" sz="2400" dirty="0"/>
              <a:t>Virtsa on tavallisesti kirkasta ja oljenkeltaista (sappiväriaineet)</a:t>
            </a:r>
          </a:p>
          <a:p>
            <a:r>
              <a:rPr lang="fi-FI" sz="2400" dirty="0"/>
              <a:t>Yleensä virtsa ei haise pahalta</a:t>
            </a:r>
          </a:p>
          <a:p>
            <a:r>
              <a:rPr lang="fi-FI" sz="2400" dirty="0"/>
              <a:t>Virtsaamisen tarve syntyy, kun rakossa on virtsaa n. 250 ml</a:t>
            </a:r>
          </a:p>
          <a:p>
            <a:r>
              <a:rPr lang="fi-FI" sz="2400" dirty="0"/>
              <a:t>Väri, kirkkaus, kertamäärä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6720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9" y="644525"/>
            <a:ext cx="3384329" cy="5408866"/>
          </a:xfrm>
        </p:spPr>
        <p:txBody>
          <a:bodyPr anchor="ctr">
            <a:normAutofit/>
          </a:bodyPr>
          <a:lstStyle/>
          <a:p>
            <a:r>
              <a:rPr lang="fi-FI" sz="2800"/>
              <a:t>virtsatieinfektio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655D21EF-956B-4FA2-9478-47568FC722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9730286"/>
              </p:ext>
            </p:extLst>
          </p:nvPr>
        </p:nvGraphicFramePr>
        <p:xfrm>
          <a:off x="5175250" y="644525"/>
          <a:ext cx="6254750" cy="5408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31320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16">
            <a:extLst>
              <a:ext uri="{FF2B5EF4-FFF2-40B4-BE49-F238E27FC236}">
                <a16:creationId xmlns:a16="http://schemas.microsoft.com/office/drawing/2014/main" id="{B680D4D6-B06E-4316-8BBC-7A65A10AC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1996" y="1153287"/>
            <a:ext cx="3570566" cy="4551426"/>
          </a:xfrm>
        </p:spPr>
        <p:txBody>
          <a:bodyPr anchor="ctr">
            <a:normAutofit/>
          </a:bodyPr>
          <a:lstStyle/>
          <a:p>
            <a:pPr algn="r"/>
            <a:r>
              <a:rPr lang="fi-FI" sz="3200"/>
              <a:t>Virtsanäytteen otto</a:t>
            </a:r>
          </a:p>
        </p:txBody>
      </p:sp>
      <p:cxnSp>
        <p:nvCxnSpPr>
          <p:cNvPr id="24" name="Straight Connector 18">
            <a:extLst>
              <a:ext uri="{FF2B5EF4-FFF2-40B4-BE49-F238E27FC236}">
                <a16:creationId xmlns:a16="http://schemas.microsoft.com/office/drawing/2014/main" id="{ED72A37F-0C2F-473C-9D71-B80AEE71B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63796" y="1962397"/>
            <a:ext cx="0" cy="2933206"/>
          </a:xfrm>
          <a:prstGeom prst="line">
            <a:avLst/>
          </a:prstGeom>
          <a:ln w="22225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976031" y="1153287"/>
            <a:ext cx="6453969" cy="4551426"/>
          </a:xfrm>
        </p:spPr>
        <p:txBody>
          <a:bodyPr anchor="ctr">
            <a:normAutofit/>
          </a:bodyPr>
          <a:lstStyle/>
          <a:p>
            <a:r>
              <a:rPr lang="fi-FI" sz="2400" dirty="0"/>
              <a:t>Keskisuihkuvirtsanäyte eli puhtaasti laskettu virtsanäyte eli PLV</a:t>
            </a:r>
          </a:p>
          <a:p>
            <a:r>
              <a:rPr lang="fi-FI" sz="2400" dirty="0"/>
              <a:t>Virtsanäyte katetrilla/kestokatetrista</a:t>
            </a:r>
          </a:p>
          <a:p>
            <a:r>
              <a:rPr lang="fi-FI" sz="2400" dirty="0"/>
              <a:t>Virtsanäyte rakkopistokatetrista</a:t>
            </a:r>
          </a:p>
          <a:p>
            <a:r>
              <a:rPr lang="fi-FI" sz="2400" dirty="0"/>
              <a:t>Virtsanäyte virtsa-avanteesta</a:t>
            </a:r>
          </a:p>
          <a:p>
            <a:r>
              <a:rPr lang="fi-FI" sz="2400" dirty="0"/>
              <a:t>Vuorokausivirtsan tutkiminen</a:t>
            </a:r>
          </a:p>
        </p:txBody>
      </p:sp>
      <p:sp>
        <p:nvSpPr>
          <p:cNvPr id="25" name="Rectangle 20">
            <a:extLst>
              <a:ext uri="{FF2B5EF4-FFF2-40B4-BE49-F238E27FC236}">
                <a16:creationId xmlns:a16="http://schemas.microsoft.com/office/drawing/2014/main" id="{64016ABB-4F5D-4BFA-9406-7CD61399B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774263" y="440267"/>
            <a:ext cx="643467" cy="12191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95732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A77D789-9DE0-43A3-B196-F13CFECFA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5051" y="382385"/>
            <a:ext cx="6015897" cy="1492132"/>
          </a:xfrm>
        </p:spPr>
        <p:txBody>
          <a:bodyPr>
            <a:normAutofit/>
          </a:bodyPr>
          <a:lstStyle/>
          <a:p>
            <a:r>
              <a:rPr lang="fi-FI" dirty="0"/>
              <a:t>Tutkimukset pissasta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9BC648B-BC3C-4674-B1FD-2F9F1C6D75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65051" y="2286001"/>
            <a:ext cx="6015897" cy="3593591"/>
          </a:xfrm>
        </p:spPr>
        <p:txBody>
          <a:bodyPr>
            <a:normAutofit/>
          </a:bodyPr>
          <a:lstStyle/>
          <a:p>
            <a:r>
              <a:rPr lang="fi-FI" sz="2400" dirty="0"/>
              <a:t>U-</a:t>
            </a:r>
            <a:r>
              <a:rPr lang="fi-FI" sz="2400" dirty="0" err="1"/>
              <a:t>Kemseul</a:t>
            </a:r>
            <a:r>
              <a:rPr lang="fi-FI" sz="2400" dirty="0"/>
              <a:t> (liuskatesti)</a:t>
            </a:r>
          </a:p>
          <a:p>
            <a:r>
              <a:rPr lang="fi-FI" sz="2400" dirty="0"/>
              <a:t>U-Solut</a:t>
            </a:r>
          </a:p>
          <a:p>
            <a:r>
              <a:rPr lang="fi-FI" sz="2400" dirty="0"/>
              <a:t>U-</a:t>
            </a:r>
            <a:r>
              <a:rPr lang="fi-FI" sz="2400" dirty="0" err="1"/>
              <a:t>BaktVi</a:t>
            </a:r>
            <a:endParaRPr lang="fi-FI" sz="2400" dirty="0"/>
          </a:p>
        </p:txBody>
      </p:sp>
      <p:pic>
        <p:nvPicPr>
          <p:cNvPr id="5" name="Kuva 4" descr="Kuva, joka sisältää kohteen henkilö, ulko, seisominen, ryhmä&#10;&#10;Kuvaus luotu automaattisesti">
            <a:extLst>
              <a:ext uri="{FF2B5EF4-FFF2-40B4-BE49-F238E27FC236}">
                <a16:creationId xmlns:a16="http://schemas.microsoft.com/office/drawing/2014/main" id="{7190A3B7-2699-4C1A-9B99-EE9BFF3FABA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9" r="5117"/>
          <a:stretch/>
        </p:blipFill>
        <p:spPr>
          <a:xfrm>
            <a:off x="7389812" y="10"/>
            <a:ext cx="4802188" cy="6857990"/>
          </a:xfrm>
          <a:custGeom>
            <a:avLst/>
            <a:gdLst/>
            <a:ahLst/>
            <a:cxnLst/>
            <a:rect l="l" t="t" r="r" b="b"/>
            <a:pathLst>
              <a:path w="4802188" h="6858000">
                <a:moveTo>
                  <a:pt x="0" y="0"/>
                </a:moveTo>
                <a:lnTo>
                  <a:pt x="4802188" y="0"/>
                </a:lnTo>
                <a:lnTo>
                  <a:pt x="4802188" y="6858000"/>
                </a:lnTo>
                <a:lnTo>
                  <a:pt x="0" y="6858000"/>
                </a:lnTo>
                <a:lnTo>
                  <a:pt x="4763" y="6791325"/>
                </a:lnTo>
                <a:lnTo>
                  <a:pt x="12700" y="6735762"/>
                </a:lnTo>
                <a:lnTo>
                  <a:pt x="22225" y="6683375"/>
                </a:lnTo>
                <a:lnTo>
                  <a:pt x="38100" y="6640512"/>
                </a:lnTo>
                <a:lnTo>
                  <a:pt x="53975" y="6597650"/>
                </a:lnTo>
                <a:lnTo>
                  <a:pt x="73025" y="6561137"/>
                </a:lnTo>
                <a:lnTo>
                  <a:pt x="92075" y="6523037"/>
                </a:lnTo>
                <a:lnTo>
                  <a:pt x="109538" y="6488112"/>
                </a:lnTo>
                <a:lnTo>
                  <a:pt x="127000" y="6448425"/>
                </a:lnTo>
                <a:lnTo>
                  <a:pt x="142875" y="6407150"/>
                </a:lnTo>
                <a:lnTo>
                  <a:pt x="157163" y="6361112"/>
                </a:lnTo>
                <a:lnTo>
                  <a:pt x="168275" y="6311900"/>
                </a:lnTo>
                <a:lnTo>
                  <a:pt x="176213" y="6251575"/>
                </a:lnTo>
                <a:lnTo>
                  <a:pt x="179388" y="6183312"/>
                </a:lnTo>
                <a:lnTo>
                  <a:pt x="176213" y="6113462"/>
                </a:lnTo>
                <a:lnTo>
                  <a:pt x="168275" y="6056312"/>
                </a:lnTo>
                <a:lnTo>
                  <a:pt x="157163" y="6003925"/>
                </a:lnTo>
                <a:lnTo>
                  <a:pt x="142875" y="5956300"/>
                </a:lnTo>
                <a:lnTo>
                  <a:pt x="127000" y="5915025"/>
                </a:lnTo>
                <a:lnTo>
                  <a:pt x="107950" y="5876925"/>
                </a:lnTo>
                <a:lnTo>
                  <a:pt x="88900" y="5840412"/>
                </a:lnTo>
                <a:lnTo>
                  <a:pt x="69850" y="5802312"/>
                </a:lnTo>
                <a:lnTo>
                  <a:pt x="52388" y="5762625"/>
                </a:lnTo>
                <a:lnTo>
                  <a:pt x="34925" y="5721350"/>
                </a:lnTo>
                <a:lnTo>
                  <a:pt x="20638" y="5675312"/>
                </a:lnTo>
                <a:lnTo>
                  <a:pt x="11113" y="5622925"/>
                </a:lnTo>
                <a:lnTo>
                  <a:pt x="1588" y="5562600"/>
                </a:lnTo>
                <a:lnTo>
                  <a:pt x="0" y="5494337"/>
                </a:lnTo>
                <a:lnTo>
                  <a:pt x="1588" y="5426075"/>
                </a:lnTo>
                <a:lnTo>
                  <a:pt x="11113" y="5365750"/>
                </a:lnTo>
                <a:lnTo>
                  <a:pt x="20638" y="5313362"/>
                </a:lnTo>
                <a:lnTo>
                  <a:pt x="34925" y="5268912"/>
                </a:lnTo>
                <a:lnTo>
                  <a:pt x="52388" y="5226050"/>
                </a:lnTo>
                <a:lnTo>
                  <a:pt x="69850" y="5186362"/>
                </a:lnTo>
                <a:lnTo>
                  <a:pt x="88900" y="5149850"/>
                </a:lnTo>
                <a:lnTo>
                  <a:pt x="107950" y="5114925"/>
                </a:lnTo>
                <a:lnTo>
                  <a:pt x="127000" y="5075237"/>
                </a:lnTo>
                <a:lnTo>
                  <a:pt x="142875" y="5033962"/>
                </a:lnTo>
                <a:lnTo>
                  <a:pt x="157163" y="4987925"/>
                </a:lnTo>
                <a:lnTo>
                  <a:pt x="168275" y="4935537"/>
                </a:lnTo>
                <a:lnTo>
                  <a:pt x="176213" y="4875212"/>
                </a:lnTo>
                <a:lnTo>
                  <a:pt x="179388" y="4806950"/>
                </a:lnTo>
                <a:lnTo>
                  <a:pt x="176213" y="4738687"/>
                </a:lnTo>
                <a:lnTo>
                  <a:pt x="168275" y="4678362"/>
                </a:lnTo>
                <a:lnTo>
                  <a:pt x="157163" y="4625975"/>
                </a:lnTo>
                <a:lnTo>
                  <a:pt x="142875" y="4579937"/>
                </a:lnTo>
                <a:lnTo>
                  <a:pt x="127000" y="4537075"/>
                </a:lnTo>
                <a:lnTo>
                  <a:pt x="107950" y="4498975"/>
                </a:lnTo>
                <a:lnTo>
                  <a:pt x="69850" y="4424362"/>
                </a:lnTo>
                <a:lnTo>
                  <a:pt x="52388" y="4386262"/>
                </a:lnTo>
                <a:lnTo>
                  <a:pt x="34925" y="4343400"/>
                </a:lnTo>
                <a:lnTo>
                  <a:pt x="20638" y="4297362"/>
                </a:lnTo>
                <a:lnTo>
                  <a:pt x="11113" y="4244975"/>
                </a:lnTo>
                <a:lnTo>
                  <a:pt x="1588" y="4186237"/>
                </a:lnTo>
                <a:lnTo>
                  <a:pt x="0" y="4116387"/>
                </a:lnTo>
                <a:lnTo>
                  <a:pt x="1588" y="4048125"/>
                </a:lnTo>
                <a:lnTo>
                  <a:pt x="11113" y="3987800"/>
                </a:lnTo>
                <a:lnTo>
                  <a:pt x="20638" y="3935412"/>
                </a:lnTo>
                <a:lnTo>
                  <a:pt x="34925" y="3890962"/>
                </a:lnTo>
                <a:lnTo>
                  <a:pt x="52388" y="3848100"/>
                </a:lnTo>
                <a:lnTo>
                  <a:pt x="69850" y="3811587"/>
                </a:lnTo>
                <a:lnTo>
                  <a:pt x="107950" y="3736975"/>
                </a:lnTo>
                <a:lnTo>
                  <a:pt x="127000" y="3697287"/>
                </a:lnTo>
                <a:lnTo>
                  <a:pt x="142875" y="3656012"/>
                </a:lnTo>
                <a:lnTo>
                  <a:pt x="157163" y="3609975"/>
                </a:lnTo>
                <a:lnTo>
                  <a:pt x="168275" y="3557587"/>
                </a:lnTo>
                <a:lnTo>
                  <a:pt x="176213" y="3497262"/>
                </a:lnTo>
                <a:lnTo>
                  <a:pt x="179388" y="3427412"/>
                </a:lnTo>
                <a:lnTo>
                  <a:pt x="176213" y="3360737"/>
                </a:lnTo>
                <a:lnTo>
                  <a:pt x="168275" y="3300412"/>
                </a:lnTo>
                <a:lnTo>
                  <a:pt x="157163" y="3248025"/>
                </a:lnTo>
                <a:lnTo>
                  <a:pt x="142875" y="3201987"/>
                </a:lnTo>
                <a:lnTo>
                  <a:pt x="127000" y="3160712"/>
                </a:lnTo>
                <a:lnTo>
                  <a:pt x="107950" y="3121025"/>
                </a:lnTo>
                <a:lnTo>
                  <a:pt x="88900" y="3084512"/>
                </a:lnTo>
                <a:lnTo>
                  <a:pt x="69850" y="3046412"/>
                </a:lnTo>
                <a:lnTo>
                  <a:pt x="52388" y="3009900"/>
                </a:lnTo>
                <a:lnTo>
                  <a:pt x="34925" y="2967037"/>
                </a:lnTo>
                <a:lnTo>
                  <a:pt x="20638" y="2922587"/>
                </a:lnTo>
                <a:lnTo>
                  <a:pt x="11113" y="2868612"/>
                </a:lnTo>
                <a:lnTo>
                  <a:pt x="1588" y="2809875"/>
                </a:lnTo>
                <a:lnTo>
                  <a:pt x="0" y="2741612"/>
                </a:lnTo>
                <a:lnTo>
                  <a:pt x="1588" y="2671762"/>
                </a:lnTo>
                <a:lnTo>
                  <a:pt x="11113" y="2613025"/>
                </a:lnTo>
                <a:lnTo>
                  <a:pt x="20638" y="2560637"/>
                </a:lnTo>
                <a:lnTo>
                  <a:pt x="34925" y="2513012"/>
                </a:lnTo>
                <a:lnTo>
                  <a:pt x="52388" y="2471737"/>
                </a:lnTo>
                <a:lnTo>
                  <a:pt x="69850" y="2433637"/>
                </a:lnTo>
                <a:lnTo>
                  <a:pt x="88900" y="2395537"/>
                </a:lnTo>
                <a:lnTo>
                  <a:pt x="107950" y="2359025"/>
                </a:lnTo>
                <a:lnTo>
                  <a:pt x="127000" y="2319337"/>
                </a:lnTo>
                <a:lnTo>
                  <a:pt x="142875" y="2278062"/>
                </a:lnTo>
                <a:lnTo>
                  <a:pt x="157163" y="2232025"/>
                </a:lnTo>
                <a:lnTo>
                  <a:pt x="168275" y="2179637"/>
                </a:lnTo>
                <a:lnTo>
                  <a:pt x="176213" y="2119312"/>
                </a:lnTo>
                <a:lnTo>
                  <a:pt x="179388" y="2051050"/>
                </a:lnTo>
                <a:lnTo>
                  <a:pt x="176213" y="1982787"/>
                </a:lnTo>
                <a:lnTo>
                  <a:pt x="168275" y="1922462"/>
                </a:lnTo>
                <a:lnTo>
                  <a:pt x="157163" y="1870075"/>
                </a:lnTo>
                <a:lnTo>
                  <a:pt x="142875" y="1824037"/>
                </a:lnTo>
                <a:lnTo>
                  <a:pt x="127000" y="1782762"/>
                </a:lnTo>
                <a:lnTo>
                  <a:pt x="107950" y="1743075"/>
                </a:lnTo>
                <a:lnTo>
                  <a:pt x="88900" y="1708150"/>
                </a:lnTo>
                <a:lnTo>
                  <a:pt x="69850" y="1671637"/>
                </a:lnTo>
                <a:lnTo>
                  <a:pt x="52388" y="1631950"/>
                </a:lnTo>
                <a:lnTo>
                  <a:pt x="34925" y="1589087"/>
                </a:lnTo>
                <a:lnTo>
                  <a:pt x="20638" y="1544637"/>
                </a:lnTo>
                <a:lnTo>
                  <a:pt x="11113" y="1492250"/>
                </a:lnTo>
                <a:lnTo>
                  <a:pt x="1588" y="1431925"/>
                </a:lnTo>
                <a:lnTo>
                  <a:pt x="0" y="1363662"/>
                </a:lnTo>
                <a:lnTo>
                  <a:pt x="1588" y="1295400"/>
                </a:lnTo>
                <a:lnTo>
                  <a:pt x="11113" y="1235075"/>
                </a:lnTo>
                <a:lnTo>
                  <a:pt x="20638" y="1182687"/>
                </a:lnTo>
                <a:lnTo>
                  <a:pt x="34925" y="1136650"/>
                </a:lnTo>
                <a:lnTo>
                  <a:pt x="52388" y="1095375"/>
                </a:lnTo>
                <a:lnTo>
                  <a:pt x="69850" y="1055687"/>
                </a:lnTo>
                <a:lnTo>
                  <a:pt x="88900" y="1017587"/>
                </a:lnTo>
                <a:lnTo>
                  <a:pt x="107950" y="981075"/>
                </a:lnTo>
                <a:lnTo>
                  <a:pt x="127000" y="942975"/>
                </a:lnTo>
                <a:lnTo>
                  <a:pt x="142875" y="901700"/>
                </a:lnTo>
                <a:lnTo>
                  <a:pt x="157163" y="854075"/>
                </a:lnTo>
                <a:lnTo>
                  <a:pt x="168275" y="801687"/>
                </a:lnTo>
                <a:lnTo>
                  <a:pt x="176213" y="744537"/>
                </a:lnTo>
                <a:lnTo>
                  <a:pt x="179388" y="673100"/>
                </a:lnTo>
                <a:lnTo>
                  <a:pt x="176213" y="606425"/>
                </a:lnTo>
                <a:lnTo>
                  <a:pt x="168275" y="546100"/>
                </a:lnTo>
                <a:lnTo>
                  <a:pt x="157163" y="496887"/>
                </a:lnTo>
                <a:lnTo>
                  <a:pt x="142875" y="450850"/>
                </a:lnTo>
                <a:lnTo>
                  <a:pt x="127000" y="409575"/>
                </a:lnTo>
                <a:lnTo>
                  <a:pt x="109538" y="369887"/>
                </a:lnTo>
                <a:lnTo>
                  <a:pt x="92075" y="334962"/>
                </a:lnTo>
                <a:lnTo>
                  <a:pt x="73025" y="296862"/>
                </a:lnTo>
                <a:lnTo>
                  <a:pt x="53975" y="260350"/>
                </a:lnTo>
                <a:lnTo>
                  <a:pt x="38100" y="217487"/>
                </a:lnTo>
                <a:lnTo>
                  <a:pt x="22225" y="174625"/>
                </a:lnTo>
                <a:lnTo>
                  <a:pt x="12700" y="122237"/>
                </a:lnTo>
                <a:lnTo>
                  <a:pt x="4763" y="66675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515714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:a16="http://schemas.microsoft.com/office/drawing/2014/main" id="{B680D4D6-B06E-4316-8BBC-7A65A10AC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1996" y="1153287"/>
            <a:ext cx="3570566" cy="4551426"/>
          </a:xfrm>
        </p:spPr>
        <p:txBody>
          <a:bodyPr anchor="ctr">
            <a:normAutofit/>
          </a:bodyPr>
          <a:lstStyle/>
          <a:p>
            <a:pPr algn="r"/>
            <a:r>
              <a:rPr lang="fi-FI" sz="3200" dirty="0"/>
              <a:t>Mitä tutkimuksia virtsasta voidaan tehdä?</a:t>
            </a:r>
          </a:p>
        </p:txBody>
      </p:sp>
      <p:cxnSp>
        <p:nvCxnSpPr>
          <p:cNvPr id="14" name="Straight Connector 9">
            <a:extLst>
              <a:ext uri="{FF2B5EF4-FFF2-40B4-BE49-F238E27FC236}">
                <a16:creationId xmlns:a16="http://schemas.microsoft.com/office/drawing/2014/main" id="{ED72A37F-0C2F-473C-9D71-B80AEE71B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63796" y="1962397"/>
            <a:ext cx="0" cy="2933206"/>
          </a:xfrm>
          <a:prstGeom prst="line">
            <a:avLst/>
          </a:prstGeom>
          <a:ln w="22225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976031" y="275771"/>
            <a:ext cx="6453969" cy="5428942"/>
          </a:xfrm>
        </p:spPr>
        <p:txBody>
          <a:bodyPr anchor="ctr">
            <a:noAutofit/>
          </a:bodyPr>
          <a:lstStyle/>
          <a:p>
            <a:r>
              <a:rPr lang="fi-FI" sz="2400" dirty="0"/>
              <a:t>Kemiallinen seulonta eli liuskatesti (U-</a:t>
            </a:r>
            <a:r>
              <a:rPr lang="fi-FI" sz="2400" dirty="0" err="1"/>
              <a:t>KemSeul</a:t>
            </a:r>
            <a:r>
              <a:rPr lang="fi-FI" sz="2400" dirty="0"/>
              <a:t>)</a:t>
            </a:r>
          </a:p>
          <a:p>
            <a:r>
              <a:rPr lang="fi-FI" sz="2400" dirty="0"/>
              <a:t>Testin avulla virtsasta voidaan määritellä testiliuskan mukaan seuraavia asioita:</a:t>
            </a:r>
          </a:p>
          <a:p>
            <a:pPr lvl="1"/>
            <a:r>
              <a:rPr lang="fi-FI" sz="2400" dirty="0"/>
              <a:t>Glukoosi</a:t>
            </a:r>
          </a:p>
          <a:p>
            <a:pPr lvl="1"/>
            <a:r>
              <a:rPr lang="fi-FI" sz="2400" dirty="0"/>
              <a:t>Valkosolut eli leukosyytit</a:t>
            </a:r>
          </a:p>
          <a:p>
            <a:pPr lvl="1"/>
            <a:r>
              <a:rPr lang="fi-FI" sz="2400" dirty="0"/>
              <a:t>Proteiini eli valkuaisaine</a:t>
            </a:r>
          </a:p>
          <a:p>
            <a:pPr lvl="1"/>
            <a:r>
              <a:rPr lang="fi-FI" sz="2400" dirty="0"/>
              <a:t>Hemoglobiini</a:t>
            </a:r>
          </a:p>
          <a:p>
            <a:pPr lvl="1"/>
            <a:r>
              <a:rPr lang="fi-FI" sz="2400" dirty="0"/>
              <a:t>Nitriitti</a:t>
            </a:r>
          </a:p>
          <a:p>
            <a:pPr lvl="1"/>
            <a:r>
              <a:rPr lang="fi-FI" sz="2400" dirty="0"/>
              <a:t>Ketoaineet</a:t>
            </a:r>
          </a:p>
          <a:p>
            <a:pPr lvl="1"/>
            <a:r>
              <a:rPr lang="fi-FI" sz="2400" dirty="0"/>
              <a:t>Virtsan pH</a:t>
            </a:r>
          </a:p>
          <a:p>
            <a:pPr lvl="1"/>
            <a:r>
              <a:rPr lang="fi-FI" sz="2400" dirty="0"/>
              <a:t>Ominaispaino eli suhteellinen tiheys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016ABB-4F5D-4BFA-9406-7CD61399B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774263" y="440267"/>
            <a:ext cx="643467" cy="12191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3907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A19313-B0B4-4399-B74E-4FA965B9F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virtsaamisen apuvälineitä voi olla?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DE1BBE-174C-4ECC-B5E8-2FE03F3EF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Kuikka, sorsa</a:t>
            </a:r>
          </a:p>
          <a:p>
            <a:r>
              <a:rPr lang="fi-FI" dirty="0"/>
              <a:t>Alusastia</a:t>
            </a:r>
          </a:p>
          <a:p>
            <a:r>
              <a:rPr lang="fi-FI" dirty="0" err="1"/>
              <a:t>Portatiivi</a:t>
            </a:r>
            <a:endParaRPr lang="fi-FI" dirty="0"/>
          </a:p>
          <a:p>
            <a:r>
              <a:rPr lang="fi-FI" dirty="0"/>
              <a:t>Suihkutuoli</a:t>
            </a:r>
          </a:p>
          <a:p>
            <a:r>
              <a:rPr lang="fi-FI" dirty="0"/>
              <a:t>Siirrettävä wc-istuin</a:t>
            </a:r>
          </a:p>
        </p:txBody>
      </p:sp>
    </p:spTree>
    <p:extLst>
      <p:ext uri="{BB962C8B-B14F-4D97-AF65-F5344CB8AC3E}">
        <p14:creationId xmlns:p14="http://schemas.microsoft.com/office/powerpoint/2010/main" val="2657658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80D4D6-B06E-4316-8BBC-7A65A10AC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1996" y="1153287"/>
            <a:ext cx="3570566" cy="4551426"/>
          </a:xfrm>
        </p:spPr>
        <p:txBody>
          <a:bodyPr anchor="ctr">
            <a:normAutofit/>
          </a:bodyPr>
          <a:lstStyle/>
          <a:p>
            <a:pPr algn="r"/>
            <a:r>
              <a:rPr lang="fi-FI" sz="2700"/>
              <a:t>Katetrointimuodot ja virtsa-avanne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D72A37F-0C2F-473C-9D71-B80AEE71B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63796" y="1962397"/>
            <a:ext cx="0" cy="2933206"/>
          </a:xfrm>
          <a:prstGeom prst="line">
            <a:avLst/>
          </a:prstGeom>
          <a:ln w="22225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976031" y="1153287"/>
            <a:ext cx="6453969" cy="4551426"/>
          </a:xfrm>
        </p:spPr>
        <p:txBody>
          <a:bodyPr anchor="ctr">
            <a:normAutofit/>
          </a:bodyPr>
          <a:lstStyle/>
          <a:p>
            <a:r>
              <a:rPr lang="fi-FI" sz="2400" dirty="0"/>
              <a:t>Kertakatetrointi</a:t>
            </a:r>
          </a:p>
          <a:p>
            <a:r>
              <a:rPr lang="fi-FI" sz="2400" dirty="0"/>
              <a:t>Toistokatetrointi</a:t>
            </a:r>
          </a:p>
          <a:p>
            <a:r>
              <a:rPr lang="fi-FI" sz="2400" dirty="0"/>
              <a:t>Kestokatetrointi</a:t>
            </a:r>
          </a:p>
          <a:p>
            <a:r>
              <a:rPr lang="fi-FI" sz="2400" dirty="0"/>
              <a:t>Rakkopistokatetrointi</a:t>
            </a:r>
          </a:p>
          <a:p>
            <a:r>
              <a:rPr lang="fi-FI" sz="2400" dirty="0"/>
              <a:t>Virtsa-avanne eli </a:t>
            </a:r>
            <a:r>
              <a:rPr lang="fi-FI" sz="2400" dirty="0" err="1"/>
              <a:t>urostooma</a:t>
            </a:r>
            <a:endParaRPr lang="fi-FI" sz="24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016ABB-4F5D-4BFA-9406-7CD61399B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774263" y="440267"/>
            <a:ext cx="643467" cy="12191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112883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465</Words>
  <Application>Microsoft Office PowerPoint</Application>
  <PresentationFormat>Laajakuva</PresentationFormat>
  <Paragraphs>112</Paragraphs>
  <Slides>15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0" baseType="lpstr">
      <vt:lpstr>Arial</vt:lpstr>
      <vt:lpstr>Calibri</vt:lpstr>
      <vt:lpstr>Gill Sans MT</vt:lpstr>
      <vt:lpstr>Impact</vt:lpstr>
      <vt:lpstr>Badge</vt:lpstr>
      <vt:lpstr>Virtsaaminen ja ulostaminen</vt:lpstr>
      <vt:lpstr>Virtsaelinten anatomia ja fysiologia</vt:lpstr>
      <vt:lpstr>Virtsaamisen tarkkailu ja virtsan tutkiminen</vt:lpstr>
      <vt:lpstr>virtsatieinfektio</vt:lpstr>
      <vt:lpstr>Virtsanäytteen otto</vt:lpstr>
      <vt:lpstr>Tutkimukset pissasta</vt:lpstr>
      <vt:lpstr>Mitä tutkimuksia virtsasta voidaan tehdä?</vt:lpstr>
      <vt:lpstr>Mitä virtsaamisen apuvälineitä voi olla?</vt:lpstr>
      <vt:lpstr>Katetrointimuodot ja virtsa-avanne</vt:lpstr>
      <vt:lpstr>Virtsanpidätyskyvyttömyys</vt:lpstr>
      <vt:lpstr>ulostaminen</vt:lpstr>
      <vt:lpstr>Ulostamisen tarkkailu</vt:lpstr>
      <vt:lpstr>ULOstenäytteen otto</vt:lpstr>
      <vt:lpstr>Ummetuksen hoito</vt:lpstr>
      <vt:lpstr>Ripulin hoito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Virtsaaminen ja ulostaminen</dc:title>
  <dc:creator>Lindström Riina</dc:creator>
  <cp:lastModifiedBy>Lindström Riina</cp:lastModifiedBy>
  <cp:revision>23</cp:revision>
  <dcterms:created xsi:type="dcterms:W3CDTF">2021-01-31T15:24:00Z</dcterms:created>
  <dcterms:modified xsi:type="dcterms:W3CDTF">2021-02-02T08:45:06Z</dcterms:modified>
</cp:coreProperties>
</file>