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15" r:id="rId2"/>
    <p:sldId id="300" r:id="rId3"/>
    <p:sldId id="301" r:id="rId4"/>
    <p:sldId id="302" r:id="rId5"/>
    <p:sldId id="316" r:id="rId6"/>
    <p:sldId id="304" r:id="rId7"/>
    <p:sldId id="305" r:id="rId8"/>
    <p:sldId id="306" r:id="rId9"/>
    <p:sldId id="307" r:id="rId10"/>
    <p:sldId id="303" r:id="rId11"/>
    <p:sldId id="310" r:id="rId12"/>
    <p:sldId id="311" r:id="rId13"/>
    <p:sldId id="312" r:id="rId14"/>
    <p:sldId id="308" r:id="rId15"/>
    <p:sldId id="309" r:id="rId16"/>
    <p:sldId id="317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0" autoAdjust="0"/>
    <p:restoredTop sz="83806" autoAdjust="0"/>
  </p:normalViewPr>
  <p:slideViewPr>
    <p:cSldViewPr snapToGrid="0">
      <p:cViewPr varScale="1">
        <p:scale>
          <a:sx n="56" d="100"/>
          <a:sy n="56" d="100"/>
        </p:scale>
        <p:origin x="10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932989-AE87-44AD-8A76-56C34EB6F83B}" type="doc">
      <dgm:prSet loTypeId="urn:microsoft.com/office/officeart/2005/8/layout/default" loCatId="list" qsTypeId="urn:microsoft.com/office/officeart/2005/8/quickstyle/simple2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A701C6B-CFFD-4AD9-A1F4-DF2C4BBA9900}">
      <dgm:prSet/>
      <dgm:spPr/>
      <dgm:t>
        <a:bodyPr/>
        <a:lstStyle/>
        <a:p>
          <a:r>
            <a:rPr lang="fi-FI"/>
            <a:t>suun limakalvojen kosteus: nestevajaus ja hyponatremia aiheuttavat suun kuivumista</a:t>
          </a:r>
          <a:endParaRPr lang="en-US"/>
        </a:p>
      </dgm:t>
    </dgm:pt>
    <dgm:pt modelId="{CD820267-7645-4929-B3F1-B3758E9DA88C}" type="parTrans" cxnId="{FFED1509-E75F-442F-8C57-B580AC4D3C05}">
      <dgm:prSet/>
      <dgm:spPr/>
      <dgm:t>
        <a:bodyPr/>
        <a:lstStyle/>
        <a:p>
          <a:endParaRPr lang="en-US"/>
        </a:p>
      </dgm:t>
    </dgm:pt>
    <dgm:pt modelId="{18A1CC5A-C8D3-445F-AD8C-75CC08D61A1F}" type="sibTrans" cxnId="{FFED1509-E75F-442F-8C57-B580AC4D3C05}">
      <dgm:prSet/>
      <dgm:spPr/>
      <dgm:t>
        <a:bodyPr/>
        <a:lstStyle/>
        <a:p>
          <a:endParaRPr lang="en-US"/>
        </a:p>
      </dgm:t>
    </dgm:pt>
    <dgm:pt modelId="{859B026B-60A0-4618-8749-1A12221120C5}">
      <dgm:prSet/>
      <dgm:spPr/>
      <dgm:t>
        <a:bodyPr/>
        <a:lstStyle/>
        <a:p>
          <a:r>
            <a:rPr lang="fi-FI"/>
            <a:t>janon tunne: solunulkoisen nesteen väkevyys lisääntyy nestevajauksessa -&gt; solunsisäinen nestemäärä pienenee -&gt; jano</a:t>
          </a:r>
          <a:endParaRPr lang="en-US"/>
        </a:p>
      </dgm:t>
    </dgm:pt>
    <dgm:pt modelId="{A8BCA428-5E12-45C8-867D-8DB8097A723C}" type="parTrans" cxnId="{AC7C99AC-9C92-411F-BA7B-BAB717968297}">
      <dgm:prSet/>
      <dgm:spPr/>
      <dgm:t>
        <a:bodyPr/>
        <a:lstStyle/>
        <a:p>
          <a:endParaRPr lang="en-US"/>
        </a:p>
      </dgm:t>
    </dgm:pt>
    <dgm:pt modelId="{4921F39A-C1F5-4702-AAEB-1B5C73A5AFCA}" type="sibTrans" cxnId="{AC7C99AC-9C92-411F-BA7B-BAB717968297}">
      <dgm:prSet/>
      <dgm:spPr/>
      <dgm:t>
        <a:bodyPr/>
        <a:lstStyle/>
        <a:p>
          <a:endParaRPr lang="en-US"/>
        </a:p>
      </dgm:t>
    </dgm:pt>
    <dgm:pt modelId="{E2981C9E-17C5-4E3A-B4B2-D550851AC2DB}">
      <dgm:prSet/>
      <dgm:spPr/>
      <dgm:t>
        <a:bodyPr/>
        <a:lstStyle/>
        <a:p>
          <a:r>
            <a:rPr lang="fi-FI"/>
            <a:t>syljen ja kyynelnesteen eritys: nestevajauksien yhteydessä eritys vähenee</a:t>
          </a:r>
          <a:endParaRPr lang="en-US"/>
        </a:p>
      </dgm:t>
    </dgm:pt>
    <dgm:pt modelId="{7818D466-6E4B-4FDD-8F40-027734AB35E1}" type="parTrans" cxnId="{07C43FA5-0C11-41E1-9A97-F8520E016119}">
      <dgm:prSet/>
      <dgm:spPr/>
      <dgm:t>
        <a:bodyPr/>
        <a:lstStyle/>
        <a:p>
          <a:endParaRPr lang="en-US"/>
        </a:p>
      </dgm:t>
    </dgm:pt>
    <dgm:pt modelId="{5B0C0D5E-5EA9-463E-BE03-CF596AE8069C}" type="sibTrans" cxnId="{07C43FA5-0C11-41E1-9A97-F8520E016119}">
      <dgm:prSet/>
      <dgm:spPr/>
      <dgm:t>
        <a:bodyPr/>
        <a:lstStyle/>
        <a:p>
          <a:endParaRPr lang="en-US"/>
        </a:p>
      </dgm:t>
    </dgm:pt>
    <dgm:pt modelId="{6E3BA3B4-5169-4EA0-A7B2-4001A7A3FE11}">
      <dgm:prSet/>
      <dgm:spPr/>
      <dgm:t>
        <a:bodyPr/>
        <a:lstStyle/>
        <a:p>
          <a:r>
            <a:rPr lang="fi-FI"/>
            <a:t>suun limakalvojen kosteus: nestevajaus ja hyponatremia aiheuttavat suun kuivumista</a:t>
          </a:r>
          <a:endParaRPr lang="en-US"/>
        </a:p>
      </dgm:t>
    </dgm:pt>
    <dgm:pt modelId="{113CB8F0-8142-4569-A61F-AEDCC927127D}" type="parTrans" cxnId="{2E852C8B-3564-424A-B36B-FD9449E85ABA}">
      <dgm:prSet/>
      <dgm:spPr/>
      <dgm:t>
        <a:bodyPr/>
        <a:lstStyle/>
        <a:p>
          <a:endParaRPr lang="en-US"/>
        </a:p>
      </dgm:t>
    </dgm:pt>
    <dgm:pt modelId="{07BF0BAA-C2D6-4F79-90B4-53631B3370F4}" type="sibTrans" cxnId="{2E852C8B-3564-424A-B36B-FD9449E85ABA}">
      <dgm:prSet/>
      <dgm:spPr/>
      <dgm:t>
        <a:bodyPr/>
        <a:lstStyle/>
        <a:p>
          <a:endParaRPr lang="en-US"/>
        </a:p>
      </dgm:t>
    </dgm:pt>
    <dgm:pt modelId="{7C62C0E5-C739-465E-A5B7-584730DA8093}">
      <dgm:prSet/>
      <dgm:spPr/>
      <dgm:t>
        <a:bodyPr/>
        <a:lstStyle/>
        <a:p>
          <a:r>
            <a:rPr lang="fi-FI"/>
            <a:t>janon tunne: solunulkoisen nesteen väkevyys lisääntyy nestevajauksessa -&gt; solunsisäinen nestemäärä pienenee -&gt; jano</a:t>
          </a:r>
          <a:endParaRPr lang="en-US"/>
        </a:p>
      </dgm:t>
    </dgm:pt>
    <dgm:pt modelId="{305C554A-AEC5-4F67-8E91-AAA79B0A0934}" type="parTrans" cxnId="{A3223A13-12EF-4A0A-A692-3E2D1AE56E42}">
      <dgm:prSet/>
      <dgm:spPr/>
      <dgm:t>
        <a:bodyPr/>
        <a:lstStyle/>
        <a:p>
          <a:endParaRPr lang="en-US"/>
        </a:p>
      </dgm:t>
    </dgm:pt>
    <dgm:pt modelId="{24BD93DE-6747-4ECD-9C1C-30EA076AD5DF}" type="sibTrans" cxnId="{A3223A13-12EF-4A0A-A692-3E2D1AE56E42}">
      <dgm:prSet/>
      <dgm:spPr/>
      <dgm:t>
        <a:bodyPr/>
        <a:lstStyle/>
        <a:p>
          <a:endParaRPr lang="en-US"/>
        </a:p>
      </dgm:t>
    </dgm:pt>
    <dgm:pt modelId="{672366BE-5448-42C4-B1C4-1D46D1B9672A}">
      <dgm:prSet/>
      <dgm:spPr/>
      <dgm:t>
        <a:bodyPr/>
        <a:lstStyle/>
        <a:p>
          <a:r>
            <a:rPr lang="fi-FI"/>
            <a:t>syljen ja kyynelnesteen eritys: nestevajauksien yhteydessä eritys vähenee</a:t>
          </a:r>
          <a:endParaRPr lang="en-US"/>
        </a:p>
      </dgm:t>
    </dgm:pt>
    <dgm:pt modelId="{BF838D79-33EB-4487-B69B-6F2D161685B4}" type="parTrans" cxnId="{A63E1F69-2B9F-49A0-8F30-9D58F5222BB9}">
      <dgm:prSet/>
      <dgm:spPr/>
      <dgm:t>
        <a:bodyPr/>
        <a:lstStyle/>
        <a:p>
          <a:endParaRPr lang="en-US"/>
        </a:p>
      </dgm:t>
    </dgm:pt>
    <dgm:pt modelId="{2F9C7A24-8015-4C9D-8E17-E0A72D11892C}" type="sibTrans" cxnId="{A63E1F69-2B9F-49A0-8F30-9D58F5222BB9}">
      <dgm:prSet/>
      <dgm:spPr/>
      <dgm:t>
        <a:bodyPr/>
        <a:lstStyle/>
        <a:p>
          <a:endParaRPr lang="en-US"/>
        </a:p>
      </dgm:t>
    </dgm:pt>
    <dgm:pt modelId="{68B49B14-0D69-46A2-886C-9ABD754EE220}" type="pres">
      <dgm:prSet presAssocID="{90932989-AE87-44AD-8A76-56C34EB6F83B}" presName="diagram" presStyleCnt="0">
        <dgm:presLayoutVars>
          <dgm:dir/>
          <dgm:resizeHandles val="exact"/>
        </dgm:presLayoutVars>
      </dgm:prSet>
      <dgm:spPr/>
    </dgm:pt>
    <dgm:pt modelId="{2F22CA96-E2BD-404D-B4ED-D9DAB8CE45A7}" type="pres">
      <dgm:prSet presAssocID="{1A701C6B-CFFD-4AD9-A1F4-DF2C4BBA9900}" presName="node" presStyleLbl="node1" presStyleIdx="0" presStyleCnt="6">
        <dgm:presLayoutVars>
          <dgm:bulletEnabled val="1"/>
        </dgm:presLayoutVars>
      </dgm:prSet>
      <dgm:spPr/>
    </dgm:pt>
    <dgm:pt modelId="{1F86873E-5152-4CBA-8FB4-B8E4E0314401}" type="pres">
      <dgm:prSet presAssocID="{18A1CC5A-C8D3-445F-AD8C-75CC08D61A1F}" presName="sibTrans" presStyleCnt="0"/>
      <dgm:spPr/>
    </dgm:pt>
    <dgm:pt modelId="{8EE00A80-2860-46D9-92F2-15BB9DB38CF5}" type="pres">
      <dgm:prSet presAssocID="{859B026B-60A0-4618-8749-1A12221120C5}" presName="node" presStyleLbl="node1" presStyleIdx="1" presStyleCnt="6">
        <dgm:presLayoutVars>
          <dgm:bulletEnabled val="1"/>
        </dgm:presLayoutVars>
      </dgm:prSet>
      <dgm:spPr/>
    </dgm:pt>
    <dgm:pt modelId="{DE5390BE-AB80-4628-93C4-3411A88DD790}" type="pres">
      <dgm:prSet presAssocID="{4921F39A-C1F5-4702-AAEB-1B5C73A5AFCA}" presName="sibTrans" presStyleCnt="0"/>
      <dgm:spPr/>
    </dgm:pt>
    <dgm:pt modelId="{72DEE22C-995B-449D-88AD-64B0C34732F9}" type="pres">
      <dgm:prSet presAssocID="{E2981C9E-17C5-4E3A-B4B2-D550851AC2DB}" presName="node" presStyleLbl="node1" presStyleIdx="2" presStyleCnt="6">
        <dgm:presLayoutVars>
          <dgm:bulletEnabled val="1"/>
        </dgm:presLayoutVars>
      </dgm:prSet>
      <dgm:spPr/>
    </dgm:pt>
    <dgm:pt modelId="{0A09A3C1-2FBD-4BFB-BB42-0D97182D2D34}" type="pres">
      <dgm:prSet presAssocID="{5B0C0D5E-5EA9-463E-BE03-CF596AE8069C}" presName="sibTrans" presStyleCnt="0"/>
      <dgm:spPr/>
    </dgm:pt>
    <dgm:pt modelId="{4E64B9D3-0406-471E-A51F-16C5D23BCA42}" type="pres">
      <dgm:prSet presAssocID="{6E3BA3B4-5169-4EA0-A7B2-4001A7A3FE11}" presName="node" presStyleLbl="node1" presStyleIdx="3" presStyleCnt="6">
        <dgm:presLayoutVars>
          <dgm:bulletEnabled val="1"/>
        </dgm:presLayoutVars>
      </dgm:prSet>
      <dgm:spPr/>
    </dgm:pt>
    <dgm:pt modelId="{40646493-A1B9-4738-BFD3-389BDEF0DF51}" type="pres">
      <dgm:prSet presAssocID="{07BF0BAA-C2D6-4F79-90B4-53631B3370F4}" presName="sibTrans" presStyleCnt="0"/>
      <dgm:spPr/>
    </dgm:pt>
    <dgm:pt modelId="{ADEB9A06-F3DE-4DF4-8E59-724910D3E35E}" type="pres">
      <dgm:prSet presAssocID="{7C62C0E5-C739-465E-A5B7-584730DA8093}" presName="node" presStyleLbl="node1" presStyleIdx="4" presStyleCnt="6">
        <dgm:presLayoutVars>
          <dgm:bulletEnabled val="1"/>
        </dgm:presLayoutVars>
      </dgm:prSet>
      <dgm:spPr/>
    </dgm:pt>
    <dgm:pt modelId="{70412837-7017-4842-B25F-4C632BFE0D4B}" type="pres">
      <dgm:prSet presAssocID="{24BD93DE-6747-4ECD-9C1C-30EA076AD5DF}" presName="sibTrans" presStyleCnt="0"/>
      <dgm:spPr/>
    </dgm:pt>
    <dgm:pt modelId="{F5508BEE-AB4E-4738-85D1-B652E0E796B8}" type="pres">
      <dgm:prSet presAssocID="{672366BE-5448-42C4-B1C4-1D46D1B9672A}" presName="node" presStyleLbl="node1" presStyleIdx="5" presStyleCnt="6">
        <dgm:presLayoutVars>
          <dgm:bulletEnabled val="1"/>
        </dgm:presLayoutVars>
      </dgm:prSet>
      <dgm:spPr/>
    </dgm:pt>
  </dgm:ptLst>
  <dgm:cxnLst>
    <dgm:cxn modelId="{FFED1509-E75F-442F-8C57-B580AC4D3C05}" srcId="{90932989-AE87-44AD-8A76-56C34EB6F83B}" destId="{1A701C6B-CFFD-4AD9-A1F4-DF2C4BBA9900}" srcOrd="0" destOrd="0" parTransId="{CD820267-7645-4929-B3F1-B3758E9DA88C}" sibTransId="{18A1CC5A-C8D3-445F-AD8C-75CC08D61A1F}"/>
    <dgm:cxn modelId="{A3223A13-12EF-4A0A-A692-3E2D1AE56E42}" srcId="{90932989-AE87-44AD-8A76-56C34EB6F83B}" destId="{7C62C0E5-C739-465E-A5B7-584730DA8093}" srcOrd="4" destOrd="0" parTransId="{305C554A-AEC5-4F67-8E91-AAA79B0A0934}" sibTransId="{24BD93DE-6747-4ECD-9C1C-30EA076AD5DF}"/>
    <dgm:cxn modelId="{5267C514-0A05-4BC3-8D56-2C10D8171408}" type="presOf" srcId="{1A701C6B-CFFD-4AD9-A1F4-DF2C4BBA9900}" destId="{2F22CA96-E2BD-404D-B4ED-D9DAB8CE45A7}" srcOrd="0" destOrd="0" presId="urn:microsoft.com/office/officeart/2005/8/layout/default"/>
    <dgm:cxn modelId="{B4AECC5B-EC83-4091-866D-387D145BD0C8}" type="presOf" srcId="{6E3BA3B4-5169-4EA0-A7B2-4001A7A3FE11}" destId="{4E64B9D3-0406-471E-A51F-16C5D23BCA42}" srcOrd="0" destOrd="0" presId="urn:microsoft.com/office/officeart/2005/8/layout/default"/>
    <dgm:cxn modelId="{EA150A69-3F93-473F-A9E9-E21452164033}" type="presOf" srcId="{859B026B-60A0-4618-8749-1A12221120C5}" destId="{8EE00A80-2860-46D9-92F2-15BB9DB38CF5}" srcOrd="0" destOrd="0" presId="urn:microsoft.com/office/officeart/2005/8/layout/default"/>
    <dgm:cxn modelId="{A63E1F69-2B9F-49A0-8F30-9D58F5222BB9}" srcId="{90932989-AE87-44AD-8A76-56C34EB6F83B}" destId="{672366BE-5448-42C4-B1C4-1D46D1B9672A}" srcOrd="5" destOrd="0" parTransId="{BF838D79-33EB-4487-B69B-6F2D161685B4}" sibTransId="{2F9C7A24-8015-4C9D-8E17-E0A72D11892C}"/>
    <dgm:cxn modelId="{D39C2C86-A578-40A2-8B74-7AD7EBC2AB6A}" type="presOf" srcId="{7C62C0E5-C739-465E-A5B7-584730DA8093}" destId="{ADEB9A06-F3DE-4DF4-8E59-724910D3E35E}" srcOrd="0" destOrd="0" presId="urn:microsoft.com/office/officeart/2005/8/layout/default"/>
    <dgm:cxn modelId="{2E852C8B-3564-424A-B36B-FD9449E85ABA}" srcId="{90932989-AE87-44AD-8A76-56C34EB6F83B}" destId="{6E3BA3B4-5169-4EA0-A7B2-4001A7A3FE11}" srcOrd="3" destOrd="0" parTransId="{113CB8F0-8142-4569-A61F-AEDCC927127D}" sibTransId="{07BF0BAA-C2D6-4F79-90B4-53631B3370F4}"/>
    <dgm:cxn modelId="{07C43FA5-0C11-41E1-9A97-F8520E016119}" srcId="{90932989-AE87-44AD-8A76-56C34EB6F83B}" destId="{E2981C9E-17C5-4E3A-B4B2-D550851AC2DB}" srcOrd="2" destOrd="0" parTransId="{7818D466-6E4B-4FDD-8F40-027734AB35E1}" sibTransId="{5B0C0D5E-5EA9-463E-BE03-CF596AE8069C}"/>
    <dgm:cxn modelId="{15AE6AA6-6C28-411F-8AC1-56D177996B67}" type="presOf" srcId="{672366BE-5448-42C4-B1C4-1D46D1B9672A}" destId="{F5508BEE-AB4E-4738-85D1-B652E0E796B8}" srcOrd="0" destOrd="0" presId="urn:microsoft.com/office/officeart/2005/8/layout/default"/>
    <dgm:cxn modelId="{AC7C99AC-9C92-411F-BA7B-BAB717968297}" srcId="{90932989-AE87-44AD-8A76-56C34EB6F83B}" destId="{859B026B-60A0-4618-8749-1A12221120C5}" srcOrd="1" destOrd="0" parTransId="{A8BCA428-5E12-45C8-867D-8DB8097A723C}" sibTransId="{4921F39A-C1F5-4702-AAEB-1B5C73A5AFCA}"/>
    <dgm:cxn modelId="{4EFDEAAC-12A8-481C-BAB5-140FD5F79D84}" type="presOf" srcId="{E2981C9E-17C5-4E3A-B4B2-D550851AC2DB}" destId="{72DEE22C-995B-449D-88AD-64B0C34732F9}" srcOrd="0" destOrd="0" presId="urn:microsoft.com/office/officeart/2005/8/layout/default"/>
    <dgm:cxn modelId="{321960B3-73B2-4B34-8B6A-FA92E230B8D1}" type="presOf" srcId="{90932989-AE87-44AD-8A76-56C34EB6F83B}" destId="{68B49B14-0D69-46A2-886C-9ABD754EE220}" srcOrd="0" destOrd="0" presId="urn:microsoft.com/office/officeart/2005/8/layout/default"/>
    <dgm:cxn modelId="{CC55059B-84E6-4D96-BF2A-86EEB27B6DE0}" type="presParOf" srcId="{68B49B14-0D69-46A2-886C-9ABD754EE220}" destId="{2F22CA96-E2BD-404D-B4ED-D9DAB8CE45A7}" srcOrd="0" destOrd="0" presId="urn:microsoft.com/office/officeart/2005/8/layout/default"/>
    <dgm:cxn modelId="{0F9ADFB5-7B94-42B7-94F2-5A34DEEAF757}" type="presParOf" srcId="{68B49B14-0D69-46A2-886C-9ABD754EE220}" destId="{1F86873E-5152-4CBA-8FB4-B8E4E0314401}" srcOrd="1" destOrd="0" presId="urn:microsoft.com/office/officeart/2005/8/layout/default"/>
    <dgm:cxn modelId="{0DBCA40A-A849-4BD4-B3E7-110D701F2329}" type="presParOf" srcId="{68B49B14-0D69-46A2-886C-9ABD754EE220}" destId="{8EE00A80-2860-46D9-92F2-15BB9DB38CF5}" srcOrd="2" destOrd="0" presId="urn:microsoft.com/office/officeart/2005/8/layout/default"/>
    <dgm:cxn modelId="{4DD37253-8BA8-4C95-BFC6-4BE73DF99114}" type="presParOf" srcId="{68B49B14-0D69-46A2-886C-9ABD754EE220}" destId="{DE5390BE-AB80-4628-93C4-3411A88DD790}" srcOrd="3" destOrd="0" presId="urn:microsoft.com/office/officeart/2005/8/layout/default"/>
    <dgm:cxn modelId="{C73ACDFF-951E-4999-B90A-095CA85393CD}" type="presParOf" srcId="{68B49B14-0D69-46A2-886C-9ABD754EE220}" destId="{72DEE22C-995B-449D-88AD-64B0C34732F9}" srcOrd="4" destOrd="0" presId="urn:microsoft.com/office/officeart/2005/8/layout/default"/>
    <dgm:cxn modelId="{B10DC387-DC7A-4D5C-8E4E-0C690AD60A5B}" type="presParOf" srcId="{68B49B14-0D69-46A2-886C-9ABD754EE220}" destId="{0A09A3C1-2FBD-4BFB-BB42-0D97182D2D34}" srcOrd="5" destOrd="0" presId="urn:microsoft.com/office/officeart/2005/8/layout/default"/>
    <dgm:cxn modelId="{40D0902D-7416-465A-92F3-3F3BC354D3AD}" type="presParOf" srcId="{68B49B14-0D69-46A2-886C-9ABD754EE220}" destId="{4E64B9D3-0406-471E-A51F-16C5D23BCA42}" srcOrd="6" destOrd="0" presId="urn:microsoft.com/office/officeart/2005/8/layout/default"/>
    <dgm:cxn modelId="{7E3BBA43-607C-4695-A4B8-8DBF178C908B}" type="presParOf" srcId="{68B49B14-0D69-46A2-886C-9ABD754EE220}" destId="{40646493-A1B9-4738-BFD3-389BDEF0DF51}" srcOrd="7" destOrd="0" presId="urn:microsoft.com/office/officeart/2005/8/layout/default"/>
    <dgm:cxn modelId="{D5F13C51-BD03-46E6-A9A9-3061C720724C}" type="presParOf" srcId="{68B49B14-0D69-46A2-886C-9ABD754EE220}" destId="{ADEB9A06-F3DE-4DF4-8E59-724910D3E35E}" srcOrd="8" destOrd="0" presId="urn:microsoft.com/office/officeart/2005/8/layout/default"/>
    <dgm:cxn modelId="{630CFB5B-55C5-4296-9864-47B536825540}" type="presParOf" srcId="{68B49B14-0D69-46A2-886C-9ABD754EE220}" destId="{70412837-7017-4842-B25F-4C632BFE0D4B}" srcOrd="9" destOrd="0" presId="urn:microsoft.com/office/officeart/2005/8/layout/default"/>
    <dgm:cxn modelId="{19B98AB2-DEFB-420B-9379-ACC470A61C4F}" type="presParOf" srcId="{68B49B14-0D69-46A2-886C-9ABD754EE220}" destId="{F5508BEE-AB4E-4738-85D1-B652E0E796B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8AB787-23D0-43AB-8094-562A034560B2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0BB74C-AC9F-4223-AB10-1CDA70ED56B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1600" dirty="0"/>
            <a:t>kielen kudosjännitys: nestevajauksen yhteydessä kieli pienenee ja uurteet näkyvät selvemmin, </a:t>
          </a:r>
          <a:r>
            <a:rPr lang="fi-FI" sz="1600" dirty="0" err="1"/>
            <a:t>hypernatremiassa</a:t>
          </a:r>
          <a:r>
            <a:rPr lang="fi-FI" sz="1600" dirty="0"/>
            <a:t> kieli turpoaa ja punoittaa</a:t>
          </a:r>
          <a:endParaRPr lang="en-US" sz="1600" dirty="0"/>
        </a:p>
      </dgm:t>
    </dgm:pt>
    <dgm:pt modelId="{44AF02EF-F975-462A-8AFC-727B0A749D43}" type="parTrans" cxnId="{4F547A74-D648-4C58-A1A3-E2C26B411152}">
      <dgm:prSet/>
      <dgm:spPr/>
      <dgm:t>
        <a:bodyPr/>
        <a:lstStyle/>
        <a:p>
          <a:endParaRPr lang="en-US"/>
        </a:p>
      </dgm:t>
    </dgm:pt>
    <dgm:pt modelId="{FBF91062-D950-452B-9882-0D489116E331}" type="sibTrans" cxnId="{4F547A74-D648-4C58-A1A3-E2C26B411152}">
      <dgm:prSet/>
      <dgm:spPr/>
      <dgm:t>
        <a:bodyPr/>
        <a:lstStyle/>
        <a:p>
          <a:endParaRPr lang="en-US"/>
        </a:p>
      </dgm:t>
    </dgm:pt>
    <dgm:pt modelId="{954F40B0-8E6D-449B-9DC8-A8905DC3AD1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1600" dirty="0"/>
            <a:t>ihon lämpötila, väri ja kudosjänteys: nestevajaus -&gt; kehon ääreisosat viileät ja kalpeat (elimistö kompensoi nestevajausta supistamalla ääreisverenkiertoa), ihon kudosjänteys – ihon palautuminen normaaliin muotoon kestää pitkään</a:t>
          </a:r>
          <a:endParaRPr lang="en-US" sz="1600" dirty="0"/>
        </a:p>
      </dgm:t>
    </dgm:pt>
    <dgm:pt modelId="{263A0706-E021-49B6-949A-4637F21D6FCB}" type="parTrans" cxnId="{829E3460-D037-475B-B46C-E9317F4D306B}">
      <dgm:prSet/>
      <dgm:spPr/>
      <dgm:t>
        <a:bodyPr/>
        <a:lstStyle/>
        <a:p>
          <a:endParaRPr lang="en-US"/>
        </a:p>
      </dgm:t>
    </dgm:pt>
    <dgm:pt modelId="{1075216E-CF7F-45E5-A919-B9C327F22E69}" type="sibTrans" cxnId="{829E3460-D037-475B-B46C-E9317F4D306B}">
      <dgm:prSet/>
      <dgm:spPr/>
      <dgm:t>
        <a:bodyPr/>
        <a:lstStyle/>
        <a:p>
          <a:endParaRPr lang="en-US"/>
        </a:p>
      </dgm:t>
    </dgm:pt>
    <dgm:pt modelId="{66CBF652-0592-48C9-A54C-EED0D12BAAE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1600"/>
            <a:t>turvotukset: kudosnesteen epänormaali lisääntyminen ilmenee turvotuksina. Näkyvät turvotukset, kun kudosnesteen määrä lisääntynyt 2,5-3 litraa</a:t>
          </a:r>
          <a:endParaRPr lang="en-US" sz="1600"/>
        </a:p>
      </dgm:t>
    </dgm:pt>
    <dgm:pt modelId="{EBCA1395-FDE3-4E95-9BD3-3A494FEEF744}" type="parTrans" cxnId="{4D3D4157-C077-437A-B227-8E2035D7EC9A}">
      <dgm:prSet/>
      <dgm:spPr/>
      <dgm:t>
        <a:bodyPr/>
        <a:lstStyle/>
        <a:p>
          <a:endParaRPr lang="en-US"/>
        </a:p>
      </dgm:t>
    </dgm:pt>
    <dgm:pt modelId="{35A4BDEB-C608-42FA-81F3-32AA538006A2}" type="sibTrans" cxnId="{4D3D4157-C077-437A-B227-8E2035D7EC9A}">
      <dgm:prSet/>
      <dgm:spPr/>
      <dgm:t>
        <a:bodyPr/>
        <a:lstStyle/>
        <a:p>
          <a:endParaRPr lang="en-US"/>
        </a:p>
      </dgm:t>
    </dgm:pt>
    <dgm:pt modelId="{F5265BB6-78EF-46B7-BF76-F586A2EE7DA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1600"/>
            <a:t>hermoston ärtyvyys: kalsiumin, magnesiumin ja natriumin tasapainohäiriöt aiheuttavat mm. lihaskouristeluja ja refleksien nopeutumista tai hidastumista</a:t>
          </a:r>
          <a:endParaRPr lang="en-US" sz="1600"/>
        </a:p>
      </dgm:t>
    </dgm:pt>
    <dgm:pt modelId="{741E8781-3E12-49B9-8228-EABCBEA3F87B}" type="parTrans" cxnId="{D859AC67-961A-4426-B322-4A6E6AC3BDA0}">
      <dgm:prSet/>
      <dgm:spPr/>
      <dgm:t>
        <a:bodyPr/>
        <a:lstStyle/>
        <a:p>
          <a:endParaRPr lang="en-US"/>
        </a:p>
      </dgm:t>
    </dgm:pt>
    <dgm:pt modelId="{CC21CEC6-4C98-4748-882F-2A6F73CAAB25}" type="sibTrans" cxnId="{D859AC67-961A-4426-B322-4A6E6AC3BDA0}">
      <dgm:prSet/>
      <dgm:spPr/>
      <dgm:t>
        <a:bodyPr/>
        <a:lstStyle/>
        <a:p>
          <a:endParaRPr lang="en-US"/>
        </a:p>
      </dgm:t>
    </dgm:pt>
    <dgm:pt modelId="{C39B039D-678C-4298-9989-587EF8A0FCE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1600"/>
            <a:t>elimistön lämpötila: neste- ja suolatasapainon häiriöt aiheuttavat lievää alilämpöisyyttä (nestevaje) ja lämmönnousua (hypernatremia)</a:t>
          </a:r>
          <a:endParaRPr lang="en-US" sz="1600"/>
        </a:p>
      </dgm:t>
    </dgm:pt>
    <dgm:pt modelId="{47C29B86-DDE7-471A-B4EA-DB418BD25916}" type="parTrans" cxnId="{6DC55E96-6C5B-40A1-B81F-FC60D958E6EF}">
      <dgm:prSet/>
      <dgm:spPr/>
      <dgm:t>
        <a:bodyPr/>
        <a:lstStyle/>
        <a:p>
          <a:endParaRPr lang="en-US"/>
        </a:p>
      </dgm:t>
    </dgm:pt>
    <dgm:pt modelId="{48241763-D2F3-40E4-89AF-51752EC266A2}" type="sibTrans" cxnId="{6DC55E96-6C5B-40A1-B81F-FC60D958E6EF}">
      <dgm:prSet/>
      <dgm:spPr/>
      <dgm:t>
        <a:bodyPr/>
        <a:lstStyle/>
        <a:p>
          <a:endParaRPr lang="en-US"/>
        </a:p>
      </dgm:t>
    </dgm:pt>
    <dgm:pt modelId="{8886E087-7617-43EB-87D3-3B5D2284BAD3}" type="pres">
      <dgm:prSet presAssocID="{458AB787-23D0-43AB-8094-562A034560B2}" presName="root" presStyleCnt="0">
        <dgm:presLayoutVars>
          <dgm:dir/>
          <dgm:resizeHandles val="exact"/>
        </dgm:presLayoutVars>
      </dgm:prSet>
      <dgm:spPr/>
    </dgm:pt>
    <dgm:pt modelId="{B2366846-028A-46D4-9AC6-739247458345}" type="pres">
      <dgm:prSet presAssocID="{C90BB74C-AC9F-4223-AB10-1CDA70ED56B9}" presName="compNode" presStyleCnt="0"/>
      <dgm:spPr/>
    </dgm:pt>
    <dgm:pt modelId="{186F7B81-CA2B-47DB-AA9C-CE0F59637804}" type="pres">
      <dgm:prSet presAssocID="{C90BB74C-AC9F-4223-AB10-1CDA70ED56B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eli"/>
        </a:ext>
      </dgm:extLst>
    </dgm:pt>
    <dgm:pt modelId="{11A8F857-E014-4760-A8C9-AB5A97F4B812}" type="pres">
      <dgm:prSet presAssocID="{C90BB74C-AC9F-4223-AB10-1CDA70ED56B9}" presName="spaceRect" presStyleCnt="0"/>
      <dgm:spPr/>
    </dgm:pt>
    <dgm:pt modelId="{E8D817A3-9D46-48EE-A1DF-6C2B10C447B3}" type="pres">
      <dgm:prSet presAssocID="{C90BB74C-AC9F-4223-AB10-1CDA70ED56B9}" presName="textRect" presStyleLbl="revTx" presStyleIdx="0" presStyleCnt="5">
        <dgm:presLayoutVars>
          <dgm:chMax val="1"/>
          <dgm:chPref val="1"/>
        </dgm:presLayoutVars>
      </dgm:prSet>
      <dgm:spPr/>
    </dgm:pt>
    <dgm:pt modelId="{EF5E0563-6096-405E-97C1-D5425C1CF696}" type="pres">
      <dgm:prSet presAssocID="{FBF91062-D950-452B-9882-0D489116E331}" presName="sibTrans" presStyleCnt="0"/>
      <dgm:spPr/>
    </dgm:pt>
    <dgm:pt modelId="{273D8A1F-85F5-465C-BEEF-361A62FC6B87}" type="pres">
      <dgm:prSet presAssocID="{954F40B0-8E6D-449B-9DC8-A8905DC3AD1E}" presName="compNode" presStyleCnt="0"/>
      <dgm:spPr/>
    </dgm:pt>
    <dgm:pt modelId="{3D75564E-DE40-4840-9B4F-5C4F3D792C6C}" type="pres">
      <dgm:prSet presAssocID="{954F40B0-8E6D-449B-9DC8-A8905DC3AD1E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ow Temperature"/>
        </a:ext>
      </dgm:extLst>
    </dgm:pt>
    <dgm:pt modelId="{0C97339E-AC0E-4845-A670-5F1C40217F64}" type="pres">
      <dgm:prSet presAssocID="{954F40B0-8E6D-449B-9DC8-A8905DC3AD1E}" presName="spaceRect" presStyleCnt="0"/>
      <dgm:spPr/>
    </dgm:pt>
    <dgm:pt modelId="{6B996399-517E-4BEE-8D25-77FCD944198C}" type="pres">
      <dgm:prSet presAssocID="{954F40B0-8E6D-449B-9DC8-A8905DC3AD1E}" presName="textRect" presStyleLbl="revTx" presStyleIdx="1" presStyleCnt="5">
        <dgm:presLayoutVars>
          <dgm:chMax val="1"/>
          <dgm:chPref val="1"/>
        </dgm:presLayoutVars>
      </dgm:prSet>
      <dgm:spPr/>
    </dgm:pt>
    <dgm:pt modelId="{285701CD-4AC8-48DB-BC05-D2B6319E3CC6}" type="pres">
      <dgm:prSet presAssocID="{1075216E-CF7F-45E5-A919-B9C327F22E69}" presName="sibTrans" presStyleCnt="0"/>
      <dgm:spPr/>
    </dgm:pt>
    <dgm:pt modelId="{C6C429CC-3AC6-446A-8BE6-DAEBC0856F0C}" type="pres">
      <dgm:prSet presAssocID="{66CBF652-0592-48C9-A54C-EED0D12BAAE9}" presName="compNode" presStyleCnt="0"/>
      <dgm:spPr/>
    </dgm:pt>
    <dgm:pt modelId="{95B88ABE-E6EB-4F6C-90D0-FCA74564376F}" type="pres">
      <dgm:prSet presAssocID="{66CBF652-0592-48C9-A54C-EED0D12BAAE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utkija"/>
        </a:ext>
      </dgm:extLst>
    </dgm:pt>
    <dgm:pt modelId="{A2AFA9A1-4E65-46EC-BAC9-83304B60A9F0}" type="pres">
      <dgm:prSet presAssocID="{66CBF652-0592-48C9-A54C-EED0D12BAAE9}" presName="spaceRect" presStyleCnt="0"/>
      <dgm:spPr/>
    </dgm:pt>
    <dgm:pt modelId="{E48A222C-5696-4D5C-AD2A-9596B7D7479E}" type="pres">
      <dgm:prSet presAssocID="{66CBF652-0592-48C9-A54C-EED0D12BAAE9}" presName="textRect" presStyleLbl="revTx" presStyleIdx="2" presStyleCnt="5">
        <dgm:presLayoutVars>
          <dgm:chMax val="1"/>
          <dgm:chPref val="1"/>
        </dgm:presLayoutVars>
      </dgm:prSet>
      <dgm:spPr/>
    </dgm:pt>
    <dgm:pt modelId="{86CE62E7-FC5C-4E96-A3B9-C7283C882B73}" type="pres">
      <dgm:prSet presAssocID="{35A4BDEB-C608-42FA-81F3-32AA538006A2}" presName="sibTrans" presStyleCnt="0"/>
      <dgm:spPr/>
    </dgm:pt>
    <dgm:pt modelId="{8B5020A2-1BB5-49A4-B69B-F93D54CA17E8}" type="pres">
      <dgm:prSet presAssocID="{F5265BB6-78EF-46B7-BF76-F586A2EE7DAE}" presName="compNode" presStyleCnt="0"/>
      <dgm:spPr/>
    </dgm:pt>
    <dgm:pt modelId="{8E51FD88-6872-4E2A-BB4A-677E0CDD7837}" type="pres">
      <dgm:prSet presAssocID="{F5265BB6-78EF-46B7-BF76-F586A2EE7DAE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unuaiset"/>
        </a:ext>
      </dgm:extLst>
    </dgm:pt>
    <dgm:pt modelId="{11E927F1-F4E2-4CE3-8CC9-441378EEA072}" type="pres">
      <dgm:prSet presAssocID="{F5265BB6-78EF-46B7-BF76-F586A2EE7DAE}" presName="spaceRect" presStyleCnt="0"/>
      <dgm:spPr/>
    </dgm:pt>
    <dgm:pt modelId="{E82C8766-9E2C-47CB-BDF6-49C49199A00E}" type="pres">
      <dgm:prSet presAssocID="{F5265BB6-78EF-46B7-BF76-F586A2EE7DAE}" presName="textRect" presStyleLbl="revTx" presStyleIdx="3" presStyleCnt="5">
        <dgm:presLayoutVars>
          <dgm:chMax val="1"/>
          <dgm:chPref val="1"/>
        </dgm:presLayoutVars>
      </dgm:prSet>
      <dgm:spPr/>
    </dgm:pt>
    <dgm:pt modelId="{B4E63331-6142-41D0-AA73-8B6A860C0DF8}" type="pres">
      <dgm:prSet presAssocID="{CC21CEC6-4C98-4748-882F-2A6F73CAAB25}" presName="sibTrans" presStyleCnt="0"/>
      <dgm:spPr/>
    </dgm:pt>
    <dgm:pt modelId="{36CD8F1B-9755-4228-A2EF-CA0E05368A5B}" type="pres">
      <dgm:prSet presAssocID="{C39B039D-678C-4298-9989-587EF8A0FCE2}" presName="compNode" presStyleCnt="0"/>
      <dgm:spPr/>
    </dgm:pt>
    <dgm:pt modelId="{5EE3B87D-7C7D-4C3A-B9D0-49D99878280E}" type="pres">
      <dgm:prSet presAssocID="{C39B039D-678C-4298-9989-587EF8A0FCE2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etoskooppi"/>
        </a:ext>
      </dgm:extLst>
    </dgm:pt>
    <dgm:pt modelId="{57E6E602-2D18-4900-BE7F-46DDBE284145}" type="pres">
      <dgm:prSet presAssocID="{C39B039D-678C-4298-9989-587EF8A0FCE2}" presName="spaceRect" presStyleCnt="0"/>
      <dgm:spPr/>
    </dgm:pt>
    <dgm:pt modelId="{692D5FDE-9C9A-42E9-AAEE-99910F6BA2C1}" type="pres">
      <dgm:prSet presAssocID="{C39B039D-678C-4298-9989-587EF8A0FCE2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96B9B01C-6399-490B-9443-807F69B9B434}" type="presOf" srcId="{954F40B0-8E6D-449B-9DC8-A8905DC3AD1E}" destId="{6B996399-517E-4BEE-8D25-77FCD944198C}" srcOrd="0" destOrd="0" presId="urn:microsoft.com/office/officeart/2018/2/layout/IconLabelList"/>
    <dgm:cxn modelId="{65177A22-5462-4DB1-B84F-2404B81F8991}" type="presOf" srcId="{66CBF652-0592-48C9-A54C-EED0D12BAAE9}" destId="{E48A222C-5696-4D5C-AD2A-9596B7D7479E}" srcOrd="0" destOrd="0" presId="urn:microsoft.com/office/officeart/2018/2/layout/IconLabelList"/>
    <dgm:cxn modelId="{829E3460-D037-475B-B46C-E9317F4D306B}" srcId="{458AB787-23D0-43AB-8094-562A034560B2}" destId="{954F40B0-8E6D-449B-9DC8-A8905DC3AD1E}" srcOrd="1" destOrd="0" parTransId="{263A0706-E021-49B6-949A-4637F21D6FCB}" sibTransId="{1075216E-CF7F-45E5-A919-B9C327F22E69}"/>
    <dgm:cxn modelId="{D859AC67-961A-4426-B322-4A6E6AC3BDA0}" srcId="{458AB787-23D0-43AB-8094-562A034560B2}" destId="{F5265BB6-78EF-46B7-BF76-F586A2EE7DAE}" srcOrd="3" destOrd="0" parTransId="{741E8781-3E12-49B9-8228-EABCBEA3F87B}" sibTransId="{CC21CEC6-4C98-4748-882F-2A6F73CAAB25}"/>
    <dgm:cxn modelId="{4F547A74-D648-4C58-A1A3-E2C26B411152}" srcId="{458AB787-23D0-43AB-8094-562A034560B2}" destId="{C90BB74C-AC9F-4223-AB10-1CDA70ED56B9}" srcOrd="0" destOrd="0" parTransId="{44AF02EF-F975-462A-8AFC-727B0A749D43}" sibTransId="{FBF91062-D950-452B-9882-0D489116E331}"/>
    <dgm:cxn modelId="{4D3D4157-C077-437A-B227-8E2035D7EC9A}" srcId="{458AB787-23D0-43AB-8094-562A034560B2}" destId="{66CBF652-0592-48C9-A54C-EED0D12BAAE9}" srcOrd="2" destOrd="0" parTransId="{EBCA1395-FDE3-4E95-9BD3-3A494FEEF744}" sibTransId="{35A4BDEB-C608-42FA-81F3-32AA538006A2}"/>
    <dgm:cxn modelId="{0F91E557-54FA-4902-9AEB-7CFE43D83E8D}" type="presOf" srcId="{C90BB74C-AC9F-4223-AB10-1CDA70ED56B9}" destId="{E8D817A3-9D46-48EE-A1DF-6C2B10C447B3}" srcOrd="0" destOrd="0" presId="urn:microsoft.com/office/officeart/2018/2/layout/IconLabelList"/>
    <dgm:cxn modelId="{AE865C7A-6847-4549-8F64-F3A61E89E813}" type="presOf" srcId="{458AB787-23D0-43AB-8094-562A034560B2}" destId="{8886E087-7617-43EB-87D3-3B5D2284BAD3}" srcOrd="0" destOrd="0" presId="urn:microsoft.com/office/officeart/2018/2/layout/IconLabelList"/>
    <dgm:cxn modelId="{6DC55E96-6C5B-40A1-B81F-FC60D958E6EF}" srcId="{458AB787-23D0-43AB-8094-562A034560B2}" destId="{C39B039D-678C-4298-9989-587EF8A0FCE2}" srcOrd="4" destOrd="0" parTransId="{47C29B86-DDE7-471A-B4EA-DB418BD25916}" sibTransId="{48241763-D2F3-40E4-89AF-51752EC266A2}"/>
    <dgm:cxn modelId="{DCD7C098-EE60-4257-883B-024B72BAD1C3}" type="presOf" srcId="{C39B039D-678C-4298-9989-587EF8A0FCE2}" destId="{692D5FDE-9C9A-42E9-AAEE-99910F6BA2C1}" srcOrd="0" destOrd="0" presId="urn:microsoft.com/office/officeart/2018/2/layout/IconLabelList"/>
    <dgm:cxn modelId="{3A4C139B-5D89-497F-BF68-A07510652E81}" type="presOf" srcId="{F5265BB6-78EF-46B7-BF76-F586A2EE7DAE}" destId="{E82C8766-9E2C-47CB-BDF6-49C49199A00E}" srcOrd="0" destOrd="0" presId="urn:microsoft.com/office/officeart/2018/2/layout/IconLabelList"/>
    <dgm:cxn modelId="{AA64AF74-BC56-4C10-894C-8B6D6FFF6C28}" type="presParOf" srcId="{8886E087-7617-43EB-87D3-3B5D2284BAD3}" destId="{B2366846-028A-46D4-9AC6-739247458345}" srcOrd="0" destOrd="0" presId="urn:microsoft.com/office/officeart/2018/2/layout/IconLabelList"/>
    <dgm:cxn modelId="{07EDAD79-2821-4B6C-861B-CF48FFC61DF2}" type="presParOf" srcId="{B2366846-028A-46D4-9AC6-739247458345}" destId="{186F7B81-CA2B-47DB-AA9C-CE0F59637804}" srcOrd="0" destOrd="0" presId="urn:microsoft.com/office/officeart/2018/2/layout/IconLabelList"/>
    <dgm:cxn modelId="{8F0BC289-A761-46E1-9493-6F82F7AF1866}" type="presParOf" srcId="{B2366846-028A-46D4-9AC6-739247458345}" destId="{11A8F857-E014-4760-A8C9-AB5A97F4B812}" srcOrd="1" destOrd="0" presId="urn:microsoft.com/office/officeart/2018/2/layout/IconLabelList"/>
    <dgm:cxn modelId="{A2323BA2-79D0-4D20-967D-8B78E3500CE9}" type="presParOf" srcId="{B2366846-028A-46D4-9AC6-739247458345}" destId="{E8D817A3-9D46-48EE-A1DF-6C2B10C447B3}" srcOrd="2" destOrd="0" presId="urn:microsoft.com/office/officeart/2018/2/layout/IconLabelList"/>
    <dgm:cxn modelId="{65F9CA25-D3DC-477D-ABDF-49AC56E2E255}" type="presParOf" srcId="{8886E087-7617-43EB-87D3-3B5D2284BAD3}" destId="{EF5E0563-6096-405E-97C1-D5425C1CF696}" srcOrd="1" destOrd="0" presId="urn:microsoft.com/office/officeart/2018/2/layout/IconLabelList"/>
    <dgm:cxn modelId="{3400347A-0D0D-443C-956D-383FDD2329B7}" type="presParOf" srcId="{8886E087-7617-43EB-87D3-3B5D2284BAD3}" destId="{273D8A1F-85F5-465C-BEEF-361A62FC6B87}" srcOrd="2" destOrd="0" presId="urn:microsoft.com/office/officeart/2018/2/layout/IconLabelList"/>
    <dgm:cxn modelId="{A540A3BA-AF0E-4AFF-9837-C189A68749D2}" type="presParOf" srcId="{273D8A1F-85F5-465C-BEEF-361A62FC6B87}" destId="{3D75564E-DE40-4840-9B4F-5C4F3D792C6C}" srcOrd="0" destOrd="0" presId="urn:microsoft.com/office/officeart/2018/2/layout/IconLabelList"/>
    <dgm:cxn modelId="{6C04327D-EF7F-4545-89A2-23CA89F09CDB}" type="presParOf" srcId="{273D8A1F-85F5-465C-BEEF-361A62FC6B87}" destId="{0C97339E-AC0E-4845-A670-5F1C40217F64}" srcOrd="1" destOrd="0" presId="urn:microsoft.com/office/officeart/2018/2/layout/IconLabelList"/>
    <dgm:cxn modelId="{ADB11017-E7C4-4527-83DE-563D20BD042A}" type="presParOf" srcId="{273D8A1F-85F5-465C-BEEF-361A62FC6B87}" destId="{6B996399-517E-4BEE-8D25-77FCD944198C}" srcOrd="2" destOrd="0" presId="urn:microsoft.com/office/officeart/2018/2/layout/IconLabelList"/>
    <dgm:cxn modelId="{359A9BFA-3339-4A90-8875-C582909CD29F}" type="presParOf" srcId="{8886E087-7617-43EB-87D3-3B5D2284BAD3}" destId="{285701CD-4AC8-48DB-BC05-D2B6319E3CC6}" srcOrd="3" destOrd="0" presId="urn:microsoft.com/office/officeart/2018/2/layout/IconLabelList"/>
    <dgm:cxn modelId="{56CAC455-1FA5-4A90-B21E-6AC089DC7116}" type="presParOf" srcId="{8886E087-7617-43EB-87D3-3B5D2284BAD3}" destId="{C6C429CC-3AC6-446A-8BE6-DAEBC0856F0C}" srcOrd="4" destOrd="0" presId="urn:microsoft.com/office/officeart/2018/2/layout/IconLabelList"/>
    <dgm:cxn modelId="{D9BEA492-DA60-4645-8BCF-10C8943E6943}" type="presParOf" srcId="{C6C429CC-3AC6-446A-8BE6-DAEBC0856F0C}" destId="{95B88ABE-E6EB-4F6C-90D0-FCA74564376F}" srcOrd="0" destOrd="0" presId="urn:microsoft.com/office/officeart/2018/2/layout/IconLabelList"/>
    <dgm:cxn modelId="{7B8129C7-F87F-4BE3-9F48-61363A2AB9FA}" type="presParOf" srcId="{C6C429CC-3AC6-446A-8BE6-DAEBC0856F0C}" destId="{A2AFA9A1-4E65-46EC-BAC9-83304B60A9F0}" srcOrd="1" destOrd="0" presId="urn:microsoft.com/office/officeart/2018/2/layout/IconLabelList"/>
    <dgm:cxn modelId="{C65863D1-E4F6-437B-B85B-7B66BCD31B24}" type="presParOf" srcId="{C6C429CC-3AC6-446A-8BE6-DAEBC0856F0C}" destId="{E48A222C-5696-4D5C-AD2A-9596B7D7479E}" srcOrd="2" destOrd="0" presId="urn:microsoft.com/office/officeart/2018/2/layout/IconLabelList"/>
    <dgm:cxn modelId="{14F133FD-BDA8-4200-99BE-C2BFA24581BE}" type="presParOf" srcId="{8886E087-7617-43EB-87D3-3B5D2284BAD3}" destId="{86CE62E7-FC5C-4E96-A3B9-C7283C882B73}" srcOrd="5" destOrd="0" presId="urn:microsoft.com/office/officeart/2018/2/layout/IconLabelList"/>
    <dgm:cxn modelId="{005CB119-69F8-4BCA-8F67-FBA6EE09C0FF}" type="presParOf" srcId="{8886E087-7617-43EB-87D3-3B5D2284BAD3}" destId="{8B5020A2-1BB5-49A4-B69B-F93D54CA17E8}" srcOrd="6" destOrd="0" presId="urn:microsoft.com/office/officeart/2018/2/layout/IconLabelList"/>
    <dgm:cxn modelId="{ADA825C1-54DB-4278-8E2A-90B23F2BE06D}" type="presParOf" srcId="{8B5020A2-1BB5-49A4-B69B-F93D54CA17E8}" destId="{8E51FD88-6872-4E2A-BB4A-677E0CDD7837}" srcOrd="0" destOrd="0" presId="urn:microsoft.com/office/officeart/2018/2/layout/IconLabelList"/>
    <dgm:cxn modelId="{0FBBAFC8-3EE8-417A-BE9A-8F52CC3E3656}" type="presParOf" srcId="{8B5020A2-1BB5-49A4-B69B-F93D54CA17E8}" destId="{11E927F1-F4E2-4CE3-8CC9-441378EEA072}" srcOrd="1" destOrd="0" presId="urn:microsoft.com/office/officeart/2018/2/layout/IconLabelList"/>
    <dgm:cxn modelId="{259EE320-45DC-471B-A88D-427CE0487AAE}" type="presParOf" srcId="{8B5020A2-1BB5-49A4-B69B-F93D54CA17E8}" destId="{E82C8766-9E2C-47CB-BDF6-49C49199A00E}" srcOrd="2" destOrd="0" presId="urn:microsoft.com/office/officeart/2018/2/layout/IconLabelList"/>
    <dgm:cxn modelId="{76A56555-3517-42CF-9579-31A837E7AA28}" type="presParOf" srcId="{8886E087-7617-43EB-87D3-3B5D2284BAD3}" destId="{B4E63331-6142-41D0-AA73-8B6A860C0DF8}" srcOrd="7" destOrd="0" presId="urn:microsoft.com/office/officeart/2018/2/layout/IconLabelList"/>
    <dgm:cxn modelId="{747BEB0D-E41E-43A2-9769-7DBD2D1E4990}" type="presParOf" srcId="{8886E087-7617-43EB-87D3-3B5D2284BAD3}" destId="{36CD8F1B-9755-4228-A2EF-CA0E05368A5B}" srcOrd="8" destOrd="0" presId="urn:microsoft.com/office/officeart/2018/2/layout/IconLabelList"/>
    <dgm:cxn modelId="{F09E7E33-9788-4B10-9052-EF6E2FFCC6DB}" type="presParOf" srcId="{36CD8F1B-9755-4228-A2EF-CA0E05368A5B}" destId="{5EE3B87D-7C7D-4C3A-B9D0-49D99878280E}" srcOrd="0" destOrd="0" presId="urn:microsoft.com/office/officeart/2018/2/layout/IconLabelList"/>
    <dgm:cxn modelId="{62EA957B-007A-47A5-989B-BB724663478D}" type="presParOf" srcId="{36CD8F1B-9755-4228-A2EF-CA0E05368A5B}" destId="{57E6E602-2D18-4900-BE7F-46DDBE284145}" srcOrd="1" destOrd="0" presId="urn:microsoft.com/office/officeart/2018/2/layout/IconLabelList"/>
    <dgm:cxn modelId="{5C1B9876-EA70-4F0D-8108-76AFC4EBE6D6}" type="presParOf" srcId="{36CD8F1B-9755-4228-A2EF-CA0E05368A5B}" destId="{692D5FDE-9C9A-42E9-AAEE-99910F6BA2C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CA6DED-2106-4C7E-AFAD-406DB739603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0FDBAF-F773-49A8-B741-444139C6A852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paino</a:t>
          </a:r>
          <a:endParaRPr lang="en-US"/>
        </a:p>
      </dgm:t>
    </dgm:pt>
    <dgm:pt modelId="{C01BD4A1-6581-42BE-AE90-64FA8C2273AE}" type="parTrans" cxnId="{A9483ADC-314D-44E7-A115-E32ED9CE8541}">
      <dgm:prSet/>
      <dgm:spPr/>
      <dgm:t>
        <a:bodyPr/>
        <a:lstStyle/>
        <a:p>
          <a:endParaRPr lang="en-US"/>
        </a:p>
      </dgm:t>
    </dgm:pt>
    <dgm:pt modelId="{C90B9C21-89EC-4FEA-9C83-08ADCEBB113F}" type="sibTrans" cxnId="{A9483ADC-314D-44E7-A115-E32ED9CE8541}">
      <dgm:prSet/>
      <dgm:spPr/>
      <dgm:t>
        <a:bodyPr/>
        <a:lstStyle/>
        <a:p>
          <a:endParaRPr lang="en-US"/>
        </a:p>
      </dgm:t>
    </dgm:pt>
    <dgm:pt modelId="{DF05FCCA-21C4-4DC0-BEE6-CA80CA4C7F54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Saadut (eli nestelista) ja menetetyt nesteet </a:t>
          </a:r>
          <a:endParaRPr lang="en-US"/>
        </a:p>
      </dgm:t>
    </dgm:pt>
    <dgm:pt modelId="{CCA4CCBE-B825-49A1-89D4-519BF37F4CC2}" type="parTrans" cxnId="{7B879450-C0CD-48A4-8827-15E6FB66A9CC}">
      <dgm:prSet/>
      <dgm:spPr/>
      <dgm:t>
        <a:bodyPr/>
        <a:lstStyle/>
        <a:p>
          <a:endParaRPr lang="en-US"/>
        </a:p>
      </dgm:t>
    </dgm:pt>
    <dgm:pt modelId="{5BD09272-005C-452E-9D22-4B7EADCB9C39}" type="sibTrans" cxnId="{7B879450-C0CD-48A4-8827-15E6FB66A9CC}">
      <dgm:prSet/>
      <dgm:spPr/>
      <dgm:t>
        <a:bodyPr/>
        <a:lstStyle/>
        <a:p>
          <a:endParaRPr lang="en-US"/>
        </a:p>
      </dgm:t>
    </dgm:pt>
    <dgm:pt modelId="{48FDA433-B827-410F-8BAF-6F7D8BFE6B01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Ruoka, juoma</a:t>
          </a:r>
          <a:endParaRPr lang="en-US"/>
        </a:p>
      </dgm:t>
    </dgm:pt>
    <dgm:pt modelId="{C2E9B09C-4504-4D84-9FF0-253ED4969F29}" type="parTrans" cxnId="{40418C40-385E-4BD5-963E-65B4956AA049}">
      <dgm:prSet/>
      <dgm:spPr/>
      <dgm:t>
        <a:bodyPr/>
        <a:lstStyle/>
        <a:p>
          <a:endParaRPr lang="en-US"/>
        </a:p>
      </dgm:t>
    </dgm:pt>
    <dgm:pt modelId="{2995C81F-1585-4F12-AFD8-D8C6EFFE7644}" type="sibTrans" cxnId="{40418C40-385E-4BD5-963E-65B4956AA049}">
      <dgm:prSet/>
      <dgm:spPr/>
      <dgm:t>
        <a:bodyPr/>
        <a:lstStyle/>
        <a:p>
          <a:endParaRPr lang="en-US"/>
        </a:p>
      </dgm:t>
    </dgm:pt>
    <dgm:pt modelId="{8A27DAD4-DEF2-4671-BC8E-13ECA2B298DE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infuusiot</a:t>
          </a:r>
          <a:endParaRPr lang="en-US"/>
        </a:p>
      </dgm:t>
    </dgm:pt>
    <dgm:pt modelId="{86B67DCA-AF56-4296-9457-6039CE837771}" type="parTrans" cxnId="{4BEA5C1C-EB87-4EB0-8B6C-78A85E50F39E}">
      <dgm:prSet/>
      <dgm:spPr/>
      <dgm:t>
        <a:bodyPr/>
        <a:lstStyle/>
        <a:p>
          <a:endParaRPr lang="en-US"/>
        </a:p>
      </dgm:t>
    </dgm:pt>
    <dgm:pt modelId="{A3520D54-838B-401E-B684-EF9956FD219F}" type="sibTrans" cxnId="{4BEA5C1C-EB87-4EB0-8B6C-78A85E50F39E}">
      <dgm:prSet/>
      <dgm:spPr/>
      <dgm:t>
        <a:bodyPr/>
        <a:lstStyle/>
        <a:p>
          <a:endParaRPr lang="en-US"/>
        </a:p>
      </dgm:t>
    </dgm:pt>
    <dgm:pt modelId="{3227A91F-8270-4B26-952A-1CB17C06310C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erityslista</a:t>
          </a:r>
          <a:endParaRPr lang="en-US"/>
        </a:p>
      </dgm:t>
    </dgm:pt>
    <dgm:pt modelId="{029C3DD7-A652-46D8-B837-C4D8EE9A3D31}" type="parTrans" cxnId="{FA0F45F7-76DC-46B5-9923-107DE8A7588A}">
      <dgm:prSet/>
      <dgm:spPr/>
      <dgm:t>
        <a:bodyPr/>
        <a:lstStyle/>
        <a:p>
          <a:endParaRPr lang="en-US"/>
        </a:p>
      </dgm:t>
    </dgm:pt>
    <dgm:pt modelId="{C2D2B0ED-27AD-4509-B71E-160DD1C95697}" type="sibTrans" cxnId="{FA0F45F7-76DC-46B5-9923-107DE8A7588A}">
      <dgm:prSet/>
      <dgm:spPr/>
      <dgm:t>
        <a:bodyPr/>
        <a:lstStyle/>
        <a:p>
          <a:endParaRPr lang="en-US"/>
        </a:p>
      </dgm:t>
    </dgm:pt>
    <dgm:pt modelId="{28C90ABF-848E-4A54-830A-BD1D6896F20F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VM, dreenit, NML jne. </a:t>
          </a:r>
          <a:endParaRPr lang="en-US"/>
        </a:p>
      </dgm:t>
    </dgm:pt>
    <dgm:pt modelId="{2DCFEA4B-A4F3-451A-A1C2-069F13E9D270}" type="parTrans" cxnId="{4698EB99-3790-4C52-A4D9-92E4FD1FE337}">
      <dgm:prSet/>
      <dgm:spPr/>
      <dgm:t>
        <a:bodyPr/>
        <a:lstStyle/>
        <a:p>
          <a:endParaRPr lang="en-US"/>
        </a:p>
      </dgm:t>
    </dgm:pt>
    <dgm:pt modelId="{6DAFE3F1-A48A-45A6-83C9-2D95979DB4DF}" type="sibTrans" cxnId="{4698EB99-3790-4C52-A4D9-92E4FD1FE337}">
      <dgm:prSet/>
      <dgm:spPr/>
      <dgm:t>
        <a:bodyPr/>
        <a:lstStyle/>
        <a:p>
          <a:endParaRPr lang="en-US"/>
        </a:p>
      </dgm:t>
    </dgm:pt>
    <dgm:pt modelId="{D2CB8597-1C23-4D10-A96E-F4000F0F3E4E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nestetasapainoarvojen laskeminen yleensä kerran tai kaksi / vrk, tehostetussa hoidossa useammin</a:t>
          </a:r>
          <a:endParaRPr lang="en-US"/>
        </a:p>
      </dgm:t>
    </dgm:pt>
    <dgm:pt modelId="{9CD55F32-06FB-4593-8C24-2950D7DB3A5D}" type="parTrans" cxnId="{9C5AE9D0-B219-4640-9E7F-847A3C27B5B1}">
      <dgm:prSet/>
      <dgm:spPr/>
      <dgm:t>
        <a:bodyPr/>
        <a:lstStyle/>
        <a:p>
          <a:endParaRPr lang="en-US"/>
        </a:p>
      </dgm:t>
    </dgm:pt>
    <dgm:pt modelId="{D6241B58-A3DC-4060-8115-89F30DDEB85F}" type="sibTrans" cxnId="{9C5AE9D0-B219-4640-9E7F-847A3C27B5B1}">
      <dgm:prSet/>
      <dgm:spPr/>
      <dgm:t>
        <a:bodyPr/>
        <a:lstStyle/>
        <a:p>
          <a:endParaRPr lang="en-US"/>
        </a:p>
      </dgm:t>
    </dgm:pt>
    <dgm:pt modelId="{B18F22C7-5C52-48DE-91DC-8A39B735D0C2}" type="pres">
      <dgm:prSet presAssocID="{3FCA6DED-2106-4C7E-AFAD-406DB739603D}" presName="root" presStyleCnt="0">
        <dgm:presLayoutVars>
          <dgm:dir/>
          <dgm:resizeHandles val="exact"/>
        </dgm:presLayoutVars>
      </dgm:prSet>
      <dgm:spPr/>
    </dgm:pt>
    <dgm:pt modelId="{BE4F814D-8A7F-4543-8101-BDC9241B5D66}" type="pres">
      <dgm:prSet presAssocID="{660FDBAF-F773-49A8-B741-444139C6A852}" presName="compNode" presStyleCnt="0"/>
      <dgm:spPr/>
    </dgm:pt>
    <dgm:pt modelId="{CA656BAD-E16D-473D-9D11-F5FA12BBD271}" type="pres">
      <dgm:prSet presAssocID="{660FDBAF-F773-49A8-B741-444139C6A852}" presName="bgRect" presStyleLbl="bgShp" presStyleIdx="0" presStyleCnt="3"/>
      <dgm:spPr/>
    </dgm:pt>
    <dgm:pt modelId="{365B3349-AE83-4DB5-A869-79501A927BD9}" type="pres">
      <dgm:prSet presAssocID="{660FDBAF-F773-49A8-B741-444139C6A85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ittakaava"/>
        </a:ext>
      </dgm:extLst>
    </dgm:pt>
    <dgm:pt modelId="{FE1239EA-8C7E-4C26-BB23-BB6FF9BDF364}" type="pres">
      <dgm:prSet presAssocID="{660FDBAF-F773-49A8-B741-444139C6A852}" presName="spaceRect" presStyleCnt="0"/>
      <dgm:spPr/>
    </dgm:pt>
    <dgm:pt modelId="{B289EEAA-E855-4640-85BC-E06076F0D35F}" type="pres">
      <dgm:prSet presAssocID="{660FDBAF-F773-49A8-B741-444139C6A852}" presName="parTx" presStyleLbl="revTx" presStyleIdx="0" presStyleCnt="4">
        <dgm:presLayoutVars>
          <dgm:chMax val="0"/>
          <dgm:chPref val="0"/>
        </dgm:presLayoutVars>
      </dgm:prSet>
      <dgm:spPr/>
    </dgm:pt>
    <dgm:pt modelId="{C92FD9B4-0178-4DC7-862C-5CFBFDE7B388}" type="pres">
      <dgm:prSet presAssocID="{C90B9C21-89EC-4FEA-9C83-08ADCEBB113F}" presName="sibTrans" presStyleCnt="0"/>
      <dgm:spPr/>
    </dgm:pt>
    <dgm:pt modelId="{7901E0E0-963C-41D7-92F8-F998C8133398}" type="pres">
      <dgm:prSet presAssocID="{DF05FCCA-21C4-4DC0-BEE6-CA80CA4C7F54}" presName="compNode" presStyleCnt="0"/>
      <dgm:spPr/>
    </dgm:pt>
    <dgm:pt modelId="{3CB3EEE9-01E1-458B-A54B-86A860C80D34}" type="pres">
      <dgm:prSet presAssocID="{DF05FCCA-21C4-4DC0-BEE6-CA80CA4C7F54}" presName="bgRect" presStyleLbl="bgShp" presStyleIdx="1" presStyleCnt="3"/>
      <dgm:spPr/>
    </dgm:pt>
    <dgm:pt modelId="{C63B53F6-C2C0-4FF5-8B63-B88CEB9F3E52}" type="pres">
      <dgm:prSet presAssocID="{DF05FCCA-21C4-4DC0-BEE6-CA80CA4C7F5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oked Turkey"/>
        </a:ext>
      </dgm:extLst>
    </dgm:pt>
    <dgm:pt modelId="{640CD30E-DAFB-456F-9245-001AF8A7F697}" type="pres">
      <dgm:prSet presAssocID="{DF05FCCA-21C4-4DC0-BEE6-CA80CA4C7F54}" presName="spaceRect" presStyleCnt="0"/>
      <dgm:spPr/>
    </dgm:pt>
    <dgm:pt modelId="{B7308757-4E0E-49FD-BE56-B1180E5CC645}" type="pres">
      <dgm:prSet presAssocID="{DF05FCCA-21C4-4DC0-BEE6-CA80CA4C7F54}" presName="parTx" presStyleLbl="revTx" presStyleIdx="1" presStyleCnt="4">
        <dgm:presLayoutVars>
          <dgm:chMax val="0"/>
          <dgm:chPref val="0"/>
        </dgm:presLayoutVars>
      </dgm:prSet>
      <dgm:spPr/>
    </dgm:pt>
    <dgm:pt modelId="{7629D5BD-9B15-47D7-92E6-059236E250EB}" type="pres">
      <dgm:prSet presAssocID="{DF05FCCA-21C4-4DC0-BEE6-CA80CA4C7F54}" presName="desTx" presStyleLbl="revTx" presStyleIdx="2" presStyleCnt="4">
        <dgm:presLayoutVars/>
      </dgm:prSet>
      <dgm:spPr/>
    </dgm:pt>
    <dgm:pt modelId="{FB53D386-248C-44A9-9D2F-BE77CE3E9307}" type="pres">
      <dgm:prSet presAssocID="{5BD09272-005C-452E-9D22-4B7EADCB9C39}" presName="sibTrans" presStyleCnt="0"/>
      <dgm:spPr/>
    </dgm:pt>
    <dgm:pt modelId="{35F51D46-579F-49E9-8FC7-D24D23CEF667}" type="pres">
      <dgm:prSet presAssocID="{D2CB8597-1C23-4D10-A96E-F4000F0F3E4E}" presName="compNode" presStyleCnt="0"/>
      <dgm:spPr/>
    </dgm:pt>
    <dgm:pt modelId="{E2467807-F3D2-41C8-AB35-61BEBBB521A0}" type="pres">
      <dgm:prSet presAssocID="{D2CB8597-1C23-4D10-A96E-F4000F0F3E4E}" presName="bgRect" presStyleLbl="bgShp" presStyleIdx="2" presStyleCnt="3"/>
      <dgm:spPr/>
    </dgm:pt>
    <dgm:pt modelId="{5888A4BF-3B4C-4CA5-87B9-D4744B7A0D27}" type="pres">
      <dgm:prSet presAssocID="{D2CB8597-1C23-4D10-A96E-F4000F0F3E4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skin"/>
        </a:ext>
      </dgm:extLst>
    </dgm:pt>
    <dgm:pt modelId="{80E0015C-755B-4E05-A515-A170D0B83886}" type="pres">
      <dgm:prSet presAssocID="{D2CB8597-1C23-4D10-A96E-F4000F0F3E4E}" presName="spaceRect" presStyleCnt="0"/>
      <dgm:spPr/>
    </dgm:pt>
    <dgm:pt modelId="{79522EE8-3D88-4F41-A15C-D6A89025B4C3}" type="pres">
      <dgm:prSet presAssocID="{D2CB8597-1C23-4D10-A96E-F4000F0F3E4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D963016-D862-4539-A3B2-A808CD4B114C}" type="presOf" srcId="{DF05FCCA-21C4-4DC0-BEE6-CA80CA4C7F54}" destId="{B7308757-4E0E-49FD-BE56-B1180E5CC645}" srcOrd="0" destOrd="0" presId="urn:microsoft.com/office/officeart/2018/2/layout/IconVerticalSolidList"/>
    <dgm:cxn modelId="{4BEA5C1C-EB87-4EB0-8B6C-78A85E50F39E}" srcId="{DF05FCCA-21C4-4DC0-BEE6-CA80CA4C7F54}" destId="{8A27DAD4-DEF2-4671-BC8E-13ECA2B298DE}" srcOrd="1" destOrd="0" parTransId="{86B67DCA-AF56-4296-9457-6039CE837771}" sibTransId="{A3520D54-838B-401E-B684-EF9956FD219F}"/>
    <dgm:cxn modelId="{6BF0A41D-1103-4B09-89FA-3B4871099F49}" type="presOf" srcId="{3FCA6DED-2106-4C7E-AFAD-406DB739603D}" destId="{B18F22C7-5C52-48DE-91DC-8A39B735D0C2}" srcOrd="0" destOrd="0" presId="urn:microsoft.com/office/officeart/2018/2/layout/IconVerticalSolidList"/>
    <dgm:cxn modelId="{40418C40-385E-4BD5-963E-65B4956AA049}" srcId="{DF05FCCA-21C4-4DC0-BEE6-CA80CA4C7F54}" destId="{48FDA433-B827-410F-8BAF-6F7D8BFE6B01}" srcOrd="0" destOrd="0" parTransId="{C2E9B09C-4504-4D84-9FF0-253ED4969F29}" sibTransId="{2995C81F-1585-4F12-AFD8-D8C6EFFE7644}"/>
    <dgm:cxn modelId="{0011D868-5782-4410-8586-87114EBB6649}" type="presOf" srcId="{8A27DAD4-DEF2-4671-BC8E-13ECA2B298DE}" destId="{7629D5BD-9B15-47D7-92E6-059236E250EB}" srcOrd="0" destOrd="1" presId="urn:microsoft.com/office/officeart/2018/2/layout/IconVerticalSolidList"/>
    <dgm:cxn modelId="{7B879450-C0CD-48A4-8827-15E6FB66A9CC}" srcId="{3FCA6DED-2106-4C7E-AFAD-406DB739603D}" destId="{DF05FCCA-21C4-4DC0-BEE6-CA80CA4C7F54}" srcOrd="1" destOrd="0" parTransId="{CCA4CCBE-B825-49A1-89D4-519BF37F4CC2}" sibTransId="{5BD09272-005C-452E-9D22-4B7EADCB9C39}"/>
    <dgm:cxn modelId="{CE30D557-BC04-4EDE-8ED2-2D65C98D62C5}" type="presOf" srcId="{D2CB8597-1C23-4D10-A96E-F4000F0F3E4E}" destId="{79522EE8-3D88-4F41-A15C-D6A89025B4C3}" srcOrd="0" destOrd="0" presId="urn:microsoft.com/office/officeart/2018/2/layout/IconVerticalSolidList"/>
    <dgm:cxn modelId="{4698EB99-3790-4C52-A4D9-92E4FD1FE337}" srcId="{DF05FCCA-21C4-4DC0-BEE6-CA80CA4C7F54}" destId="{28C90ABF-848E-4A54-830A-BD1D6896F20F}" srcOrd="3" destOrd="0" parTransId="{2DCFEA4B-A4F3-451A-A1C2-069F13E9D270}" sibTransId="{6DAFE3F1-A48A-45A6-83C9-2D95979DB4DF}"/>
    <dgm:cxn modelId="{E185D8A2-E269-4121-8AE9-D7BBFCAECE72}" type="presOf" srcId="{3227A91F-8270-4B26-952A-1CB17C06310C}" destId="{7629D5BD-9B15-47D7-92E6-059236E250EB}" srcOrd="0" destOrd="2" presId="urn:microsoft.com/office/officeart/2018/2/layout/IconVerticalSolidList"/>
    <dgm:cxn modelId="{210C09B1-670D-4520-871D-5C39824E261A}" type="presOf" srcId="{660FDBAF-F773-49A8-B741-444139C6A852}" destId="{B289EEAA-E855-4640-85BC-E06076F0D35F}" srcOrd="0" destOrd="0" presId="urn:microsoft.com/office/officeart/2018/2/layout/IconVerticalSolidList"/>
    <dgm:cxn modelId="{9C5AE9D0-B219-4640-9E7F-847A3C27B5B1}" srcId="{3FCA6DED-2106-4C7E-AFAD-406DB739603D}" destId="{D2CB8597-1C23-4D10-A96E-F4000F0F3E4E}" srcOrd="2" destOrd="0" parTransId="{9CD55F32-06FB-4593-8C24-2950D7DB3A5D}" sibTransId="{D6241B58-A3DC-4060-8115-89F30DDEB85F}"/>
    <dgm:cxn modelId="{A9483ADC-314D-44E7-A115-E32ED9CE8541}" srcId="{3FCA6DED-2106-4C7E-AFAD-406DB739603D}" destId="{660FDBAF-F773-49A8-B741-444139C6A852}" srcOrd="0" destOrd="0" parTransId="{C01BD4A1-6581-42BE-AE90-64FA8C2273AE}" sibTransId="{C90B9C21-89EC-4FEA-9C83-08ADCEBB113F}"/>
    <dgm:cxn modelId="{27AD0ADE-5BFB-412A-8E2E-CCE5EC7561F2}" type="presOf" srcId="{28C90ABF-848E-4A54-830A-BD1D6896F20F}" destId="{7629D5BD-9B15-47D7-92E6-059236E250EB}" srcOrd="0" destOrd="3" presId="urn:microsoft.com/office/officeart/2018/2/layout/IconVerticalSolidList"/>
    <dgm:cxn modelId="{2B250CE7-46AD-4BEE-91CB-A1D96B6AC088}" type="presOf" srcId="{48FDA433-B827-410F-8BAF-6F7D8BFE6B01}" destId="{7629D5BD-9B15-47D7-92E6-059236E250EB}" srcOrd="0" destOrd="0" presId="urn:microsoft.com/office/officeart/2018/2/layout/IconVerticalSolidList"/>
    <dgm:cxn modelId="{FA0F45F7-76DC-46B5-9923-107DE8A7588A}" srcId="{DF05FCCA-21C4-4DC0-BEE6-CA80CA4C7F54}" destId="{3227A91F-8270-4B26-952A-1CB17C06310C}" srcOrd="2" destOrd="0" parTransId="{029C3DD7-A652-46D8-B837-C4D8EE9A3D31}" sibTransId="{C2D2B0ED-27AD-4509-B71E-160DD1C95697}"/>
    <dgm:cxn modelId="{E27E544F-21BD-4D3F-908B-51270571DF5C}" type="presParOf" srcId="{B18F22C7-5C52-48DE-91DC-8A39B735D0C2}" destId="{BE4F814D-8A7F-4543-8101-BDC9241B5D66}" srcOrd="0" destOrd="0" presId="urn:microsoft.com/office/officeart/2018/2/layout/IconVerticalSolidList"/>
    <dgm:cxn modelId="{5D46B2CC-7B73-48B4-B2D9-DAFA024C921F}" type="presParOf" srcId="{BE4F814D-8A7F-4543-8101-BDC9241B5D66}" destId="{CA656BAD-E16D-473D-9D11-F5FA12BBD271}" srcOrd="0" destOrd="0" presId="urn:microsoft.com/office/officeart/2018/2/layout/IconVerticalSolidList"/>
    <dgm:cxn modelId="{6729DA79-7AFA-462C-8E81-B6E3580360AE}" type="presParOf" srcId="{BE4F814D-8A7F-4543-8101-BDC9241B5D66}" destId="{365B3349-AE83-4DB5-A869-79501A927BD9}" srcOrd="1" destOrd="0" presId="urn:microsoft.com/office/officeart/2018/2/layout/IconVerticalSolidList"/>
    <dgm:cxn modelId="{C407E0CA-B474-4726-9348-F038B76E0FAD}" type="presParOf" srcId="{BE4F814D-8A7F-4543-8101-BDC9241B5D66}" destId="{FE1239EA-8C7E-4C26-BB23-BB6FF9BDF364}" srcOrd="2" destOrd="0" presId="urn:microsoft.com/office/officeart/2018/2/layout/IconVerticalSolidList"/>
    <dgm:cxn modelId="{2B1C1529-6217-441A-8CFE-3EDC580DB7F2}" type="presParOf" srcId="{BE4F814D-8A7F-4543-8101-BDC9241B5D66}" destId="{B289EEAA-E855-4640-85BC-E06076F0D35F}" srcOrd="3" destOrd="0" presId="urn:microsoft.com/office/officeart/2018/2/layout/IconVerticalSolidList"/>
    <dgm:cxn modelId="{183CEF50-CC54-4950-BA6D-EF8B379B8DAE}" type="presParOf" srcId="{B18F22C7-5C52-48DE-91DC-8A39B735D0C2}" destId="{C92FD9B4-0178-4DC7-862C-5CFBFDE7B388}" srcOrd="1" destOrd="0" presId="urn:microsoft.com/office/officeart/2018/2/layout/IconVerticalSolidList"/>
    <dgm:cxn modelId="{2C7C7A4A-FB95-479C-90F3-2E60A76DC6EF}" type="presParOf" srcId="{B18F22C7-5C52-48DE-91DC-8A39B735D0C2}" destId="{7901E0E0-963C-41D7-92F8-F998C8133398}" srcOrd="2" destOrd="0" presId="urn:microsoft.com/office/officeart/2018/2/layout/IconVerticalSolidList"/>
    <dgm:cxn modelId="{6819E114-57B3-4166-BCAA-B620E7F406F3}" type="presParOf" srcId="{7901E0E0-963C-41D7-92F8-F998C8133398}" destId="{3CB3EEE9-01E1-458B-A54B-86A860C80D34}" srcOrd="0" destOrd="0" presId="urn:microsoft.com/office/officeart/2018/2/layout/IconVerticalSolidList"/>
    <dgm:cxn modelId="{D82B398D-492E-467C-ACAE-6A6E8CD269CC}" type="presParOf" srcId="{7901E0E0-963C-41D7-92F8-F998C8133398}" destId="{C63B53F6-C2C0-4FF5-8B63-B88CEB9F3E52}" srcOrd="1" destOrd="0" presId="urn:microsoft.com/office/officeart/2018/2/layout/IconVerticalSolidList"/>
    <dgm:cxn modelId="{745B1872-A4DA-438D-A658-38D0960525F4}" type="presParOf" srcId="{7901E0E0-963C-41D7-92F8-F998C8133398}" destId="{640CD30E-DAFB-456F-9245-001AF8A7F697}" srcOrd="2" destOrd="0" presId="urn:microsoft.com/office/officeart/2018/2/layout/IconVerticalSolidList"/>
    <dgm:cxn modelId="{30FD7ACD-766A-46D2-BFF2-9AF5152F0E1B}" type="presParOf" srcId="{7901E0E0-963C-41D7-92F8-F998C8133398}" destId="{B7308757-4E0E-49FD-BE56-B1180E5CC645}" srcOrd="3" destOrd="0" presId="urn:microsoft.com/office/officeart/2018/2/layout/IconVerticalSolidList"/>
    <dgm:cxn modelId="{DB9354FA-BD71-40CE-A0C2-C1916BDA0C6B}" type="presParOf" srcId="{7901E0E0-963C-41D7-92F8-F998C8133398}" destId="{7629D5BD-9B15-47D7-92E6-059236E250EB}" srcOrd="4" destOrd="0" presId="urn:microsoft.com/office/officeart/2018/2/layout/IconVerticalSolidList"/>
    <dgm:cxn modelId="{70B68530-CF6B-4129-8BA8-61C192A325A4}" type="presParOf" srcId="{B18F22C7-5C52-48DE-91DC-8A39B735D0C2}" destId="{FB53D386-248C-44A9-9D2F-BE77CE3E9307}" srcOrd="3" destOrd="0" presId="urn:microsoft.com/office/officeart/2018/2/layout/IconVerticalSolidList"/>
    <dgm:cxn modelId="{990A73C0-13C6-4DB5-83F9-270179B38FEF}" type="presParOf" srcId="{B18F22C7-5C52-48DE-91DC-8A39B735D0C2}" destId="{35F51D46-579F-49E9-8FC7-D24D23CEF667}" srcOrd="4" destOrd="0" presId="urn:microsoft.com/office/officeart/2018/2/layout/IconVerticalSolidList"/>
    <dgm:cxn modelId="{EF49F9DF-F089-46BB-8ABB-B1C517EC4421}" type="presParOf" srcId="{35F51D46-579F-49E9-8FC7-D24D23CEF667}" destId="{E2467807-F3D2-41C8-AB35-61BEBBB521A0}" srcOrd="0" destOrd="0" presId="urn:microsoft.com/office/officeart/2018/2/layout/IconVerticalSolidList"/>
    <dgm:cxn modelId="{5B696F71-3D11-4FCD-B66B-576C577F974D}" type="presParOf" srcId="{35F51D46-579F-49E9-8FC7-D24D23CEF667}" destId="{5888A4BF-3B4C-4CA5-87B9-D4744B7A0D27}" srcOrd="1" destOrd="0" presId="urn:microsoft.com/office/officeart/2018/2/layout/IconVerticalSolidList"/>
    <dgm:cxn modelId="{777E93BA-FA39-4199-B06B-268E07E54F8D}" type="presParOf" srcId="{35F51D46-579F-49E9-8FC7-D24D23CEF667}" destId="{80E0015C-755B-4E05-A515-A170D0B83886}" srcOrd="2" destOrd="0" presId="urn:microsoft.com/office/officeart/2018/2/layout/IconVerticalSolidList"/>
    <dgm:cxn modelId="{129C1E79-A736-4355-9AA8-F089CA8960D4}" type="presParOf" srcId="{35F51D46-579F-49E9-8FC7-D24D23CEF667}" destId="{79522EE8-3D88-4F41-A15C-D6A89025B4C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22CA96-E2BD-404D-B4ED-D9DAB8CE45A7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suun limakalvojen kosteus: nestevajaus ja hyponatremia aiheuttavat suun kuivumista</a:t>
          </a:r>
          <a:endParaRPr lang="en-US" sz="2200" kern="1200"/>
        </a:p>
      </dsp:txBody>
      <dsp:txXfrm>
        <a:off x="0" y="39687"/>
        <a:ext cx="3286125" cy="1971675"/>
      </dsp:txXfrm>
    </dsp:sp>
    <dsp:sp modelId="{8EE00A80-2860-46D9-92F2-15BB9DB38CF5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janon tunne: solunulkoisen nesteen väkevyys lisääntyy nestevajauksessa -&gt; solunsisäinen nestemäärä pienenee -&gt; jano</a:t>
          </a:r>
          <a:endParaRPr lang="en-US" sz="2200" kern="1200"/>
        </a:p>
      </dsp:txBody>
      <dsp:txXfrm>
        <a:off x="3614737" y="39687"/>
        <a:ext cx="3286125" cy="1971675"/>
      </dsp:txXfrm>
    </dsp:sp>
    <dsp:sp modelId="{72DEE22C-995B-449D-88AD-64B0C34732F9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syljen ja kyynelnesteen eritys: nestevajauksien yhteydessä eritys vähenee</a:t>
          </a:r>
          <a:endParaRPr lang="en-US" sz="2200" kern="1200"/>
        </a:p>
      </dsp:txBody>
      <dsp:txXfrm>
        <a:off x="7229475" y="39687"/>
        <a:ext cx="3286125" cy="1971675"/>
      </dsp:txXfrm>
    </dsp:sp>
    <dsp:sp modelId="{4E64B9D3-0406-471E-A51F-16C5D23BCA42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suun limakalvojen kosteus: nestevajaus ja hyponatremia aiheuttavat suun kuivumista</a:t>
          </a:r>
          <a:endParaRPr lang="en-US" sz="2200" kern="1200"/>
        </a:p>
      </dsp:txBody>
      <dsp:txXfrm>
        <a:off x="0" y="2339975"/>
        <a:ext cx="3286125" cy="1971675"/>
      </dsp:txXfrm>
    </dsp:sp>
    <dsp:sp modelId="{ADEB9A06-F3DE-4DF4-8E59-724910D3E35E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janon tunne: solunulkoisen nesteen väkevyys lisääntyy nestevajauksessa -&gt; solunsisäinen nestemäärä pienenee -&gt; jano</a:t>
          </a:r>
          <a:endParaRPr lang="en-US" sz="2200" kern="1200"/>
        </a:p>
      </dsp:txBody>
      <dsp:txXfrm>
        <a:off x="3614737" y="2339975"/>
        <a:ext cx="3286125" cy="1971675"/>
      </dsp:txXfrm>
    </dsp:sp>
    <dsp:sp modelId="{F5508BEE-AB4E-4738-85D1-B652E0E796B8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syljen ja kyynelnesteen eritys: nestevajauksien yhteydessä eritys vähenee</a:t>
          </a:r>
          <a:endParaRPr lang="en-US" sz="2200" kern="1200"/>
        </a:p>
      </dsp:txBody>
      <dsp:txXfrm>
        <a:off x="7229475" y="2339975"/>
        <a:ext cx="3286125" cy="1971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F7B81-CA2B-47DB-AA9C-CE0F59637804}">
      <dsp:nvSpPr>
        <dsp:cNvPr id="0" name=""/>
        <dsp:cNvSpPr/>
      </dsp:nvSpPr>
      <dsp:spPr>
        <a:xfrm>
          <a:off x="922148" y="143565"/>
          <a:ext cx="799716" cy="79971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D817A3-9D46-48EE-A1DF-6C2B10C447B3}">
      <dsp:nvSpPr>
        <dsp:cNvPr id="0" name=""/>
        <dsp:cNvSpPr/>
      </dsp:nvSpPr>
      <dsp:spPr>
        <a:xfrm>
          <a:off x="433432" y="1646875"/>
          <a:ext cx="1777148" cy="3186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kielen kudosjännitys: nestevajauksen yhteydessä kieli pienenee ja uurteet näkyvät selvemmin, </a:t>
          </a:r>
          <a:r>
            <a:rPr lang="fi-FI" sz="1600" kern="1200" dirty="0" err="1"/>
            <a:t>hypernatremiassa</a:t>
          </a:r>
          <a:r>
            <a:rPr lang="fi-FI" sz="1600" kern="1200" dirty="0"/>
            <a:t> kieli turpoaa ja punoittaa</a:t>
          </a:r>
          <a:endParaRPr lang="en-US" sz="1600" kern="1200" dirty="0"/>
        </a:p>
      </dsp:txBody>
      <dsp:txXfrm>
        <a:off x="433432" y="1646875"/>
        <a:ext cx="1777148" cy="3186371"/>
      </dsp:txXfrm>
    </dsp:sp>
    <dsp:sp modelId="{3D75564E-DE40-4840-9B4F-5C4F3D792C6C}">
      <dsp:nvSpPr>
        <dsp:cNvPr id="0" name=""/>
        <dsp:cNvSpPr/>
      </dsp:nvSpPr>
      <dsp:spPr>
        <a:xfrm>
          <a:off x="3010298" y="143565"/>
          <a:ext cx="799716" cy="79971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996399-517E-4BEE-8D25-77FCD944198C}">
      <dsp:nvSpPr>
        <dsp:cNvPr id="0" name=""/>
        <dsp:cNvSpPr/>
      </dsp:nvSpPr>
      <dsp:spPr>
        <a:xfrm>
          <a:off x="2521582" y="1646875"/>
          <a:ext cx="1777148" cy="3186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ihon lämpötila, väri ja kudosjänteys: nestevajaus -&gt; kehon ääreisosat viileät ja kalpeat (elimistö kompensoi nestevajausta supistamalla ääreisverenkiertoa), ihon kudosjänteys – ihon palautuminen normaaliin muotoon kestää pitkään</a:t>
          </a:r>
          <a:endParaRPr lang="en-US" sz="1600" kern="1200" dirty="0"/>
        </a:p>
      </dsp:txBody>
      <dsp:txXfrm>
        <a:off x="2521582" y="1646875"/>
        <a:ext cx="1777148" cy="3186371"/>
      </dsp:txXfrm>
    </dsp:sp>
    <dsp:sp modelId="{95B88ABE-E6EB-4F6C-90D0-FCA74564376F}">
      <dsp:nvSpPr>
        <dsp:cNvPr id="0" name=""/>
        <dsp:cNvSpPr/>
      </dsp:nvSpPr>
      <dsp:spPr>
        <a:xfrm>
          <a:off x="5098447" y="143565"/>
          <a:ext cx="799716" cy="79971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8A222C-5696-4D5C-AD2A-9596B7D7479E}">
      <dsp:nvSpPr>
        <dsp:cNvPr id="0" name=""/>
        <dsp:cNvSpPr/>
      </dsp:nvSpPr>
      <dsp:spPr>
        <a:xfrm>
          <a:off x="4609731" y="1646875"/>
          <a:ext cx="1777148" cy="3186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turvotukset: kudosnesteen epänormaali lisääntyminen ilmenee turvotuksina. Näkyvät turvotukset, kun kudosnesteen määrä lisääntynyt 2,5-3 litraa</a:t>
          </a:r>
          <a:endParaRPr lang="en-US" sz="1600" kern="1200"/>
        </a:p>
      </dsp:txBody>
      <dsp:txXfrm>
        <a:off x="4609731" y="1646875"/>
        <a:ext cx="1777148" cy="3186371"/>
      </dsp:txXfrm>
    </dsp:sp>
    <dsp:sp modelId="{8E51FD88-6872-4E2A-BB4A-677E0CDD7837}">
      <dsp:nvSpPr>
        <dsp:cNvPr id="0" name=""/>
        <dsp:cNvSpPr/>
      </dsp:nvSpPr>
      <dsp:spPr>
        <a:xfrm>
          <a:off x="7186597" y="143565"/>
          <a:ext cx="799716" cy="79971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2C8766-9E2C-47CB-BDF6-49C49199A00E}">
      <dsp:nvSpPr>
        <dsp:cNvPr id="0" name=""/>
        <dsp:cNvSpPr/>
      </dsp:nvSpPr>
      <dsp:spPr>
        <a:xfrm>
          <a:off x="6697881" y="1646875"/>
          <a:ext cx="1777148" cy="3186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hermoston ärtyvyys: kalsiumin, magnesiumin ja natriumin tasapainohäiriöt aiheuttavat mm. lihaskouristeluja ja refleksien nopeutumista tai hidastumista</a:t>
          </a:r>
          <a:endParaRPr lang="en-US" sz="1600" kern="1200"/>
        </a:p>
      </dsp:txBody>
      <dsp:txXfrm>
        <a:off x="6697881" y="1646875"/>
        <a:ext cx="1777148" cy="3186371"/>
      </dsp:txXfrm>
    </dsp:sp>
    <dsp:sp modelId="{5EE3B87D-7C7D-4C3A-B9D0-49D99878280E}">
      <dsp:nvSpPr>
        <dsp:cNvPr id="0" name=""/>
        <dsp:cNvSpPr/>
      </dsp:nvSpPr>
      <dsp:spPr>
        <a:xfrm>
          <a:off x="9274746" y="143565"/>
          <a:ext cx="799716" cy="79971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2D5FDE-9C9A-42E9-AAEE-99910F6BA2C1}">
      <dsp:nvSpPr>
        <dsp:cNvPr id="0" name=""/>
        <dsp:cNvSpPr/>
      </dsp:nvSpPr>
      <dsp:spPr>
        <a:xfrm>
          <a:off x="8786030" y="1646875"/>
          <a:ext cx="1777148" cy="3186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elimistön lämpötila: neste- ja suolatasapainon häiriöt aiheuttavat lievää alilämpöisyyttä (nestevaje) ja lämmönnousua (hypernatremia)</a:t>
          </a:r>
          <a:endParaRPr lang="en-US" sz="1600" kern="1200"/>
        </a:p>
      </dsp:txBody>
      <dsp:txXfrm>
        <a:off x="8786030" y="1646875"/>
        <a:ext cx="1777148" cy="31863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656BAD-E16D-473D-9D11-F5FA12BBD271}">
      <dsp:nvSpPr>
        <dsp:cNvPr id="0" name=""/>
        <dsp:cNvSpPr/>
      </dsp:nvSpPr>
      <dsp:spPr>
        <a:xfrm>
          <a:off x="0" y="570"/>
          <a:ext cx="10515600" cy="133594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B3349-AE83-4DB5-A869-79501A927BD9}">
      <dsp:nvSpPr>
        <dsp:cNvPr id="0" name=""/>
        <dsp:cNvSpPr/>
      </dsp:nvSpPr>
      <dsp:spPr>
        <a:xfrm>
          <a:off x="404122" y="301157"/>
          <a:ext cx="734767" cy="73476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89EEAA-E855-4640-85BC-E06076F0D35F}">
      <dsp:nvSpPr>
        <dsp:cNvPr id="0" name=""/>
        <dsp:cNvSpPr/>
      </dsp:nvSpPr>
      <dsp:spPr>
        <a:xfrm>
          <a:off x="1543011" y="570"/>
          <a:ext cx="8972588" cy="1335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387" tIns="141387" rIns="141387" bIns="14138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paino</a:t>
          </a:r>
          <a:endParaRPr lang="en-US" sz="2500" kern="1200"/>
        </a:p>
      </dsp:txBody>
      <dsp:txXfrm>
        <a:off x="1543011" y="570"/>
        <a:ext cx="8972588" cy="1335940"/>
      </dsp:txXfrm>
    </dsp:sp>
    <dsp:sp modelId="{3CB3EEE9-01E1-458B-A54B-86A860C80D34}">
      <dsp:nvSpPr>
        <dsp:cNvPr id="0" name=""/>
        <dsp:cNvSpPr/>
      </dsp:nvSpPr>
      <dsp:spPr>
        <a:xfrm>
          <a:off x="0" y="1670497"/>
          <a:ext cx="10515600" cy="133594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3B53F6-C2C0-4FF5-8B63-B88CEB9F3E52}">
      <dsp:nvSpPr>
        <dsp:cNvPr id="0" name=""/>
        <dsp:cNvSpPr/>
      </dsp:nvSpPr>
      <dsp:spPr>
        <a:xfrm>
          <a:off x="404122" y="1971083"/>
          <a:ext cx="734767" cy="73476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308757-4E0E-49FD-BE56-B1180E5CC645}">
      <dsp:nvSpPr>
        <dsp:cNvPr id="0" name=""/>
        <dsp:cNvSpPr/>
      </dsp:nvSpPr>
      <dsp:spPr>
        <a:xfrm>
          <a:off x="1543011" y="1670497"/>
          <a:ext cx="4732020" cy="1335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387" tIns="141387" rIns="141387" bIns="14138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Saadut (eli nestelista) ja menetetyt nesteet </a:t>
          </a:r>
          <a:endParaRPr lang="en-US" sz="2500" kern="1200"/>
        </a:p>
      </dsp:txBody>
      <dsp:txXfrm>
        <a:off x="1543011" y="1670497"/>
        <a:ext cx="4732020" cy="1335940"/>
      </dsp:txXfrm>
    </dsp:sp>
    <dsp:sp modelId="{7629D5BD-9B15-47D7-92E6-059236E250EB}">
      <dsp:nvSpPr>
        <dsp:cNvPr id="0" name=""/>
        <dsp:cNvSpPr/>
      </dsp:nvSpPr>
      <dsp:spPr>
        <a:xfrm>
          <a:off x="6275031" y="1670497"/>
          <a:ext cx="4240568" cy="1335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387" tIns="141387" rIns="141387" bIns="141387" numCol="1" spcCol="1270" anchor="ctr" anchorCtr="0">
          <a:noAutofit/>
        </a:bodyPr>
        <a:lstStyle/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Ruoka, juoma</a:t>
          </a:r>
          <a:endParaRPr lang="en-US" sz="1300" kern="1200"/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infuusiot</a:t>
          </a:r>
          <a:endParaRPr lang="en-US" sz="1300" kern="1200"/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erityslista</a:t>
          </a:r>
          <a:endParaRPr lang="en-US" sz="1300" kern="1200"/>
        </a:p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/>
            <a:t>VM, dreenit, NML jne. </a:t>
          </a:r>
          <a:endParaRPr lang="en-US" sz="1300" kern="1200"/>
        </a:p>
      </dsp:txBody>
      <dsp:txXfrm>
        <a:off x="6275031" y="1670497"/>
        <a:ext cx="4240568" cy="1335940"/>
      </dsp:txXfrm>
    </dsp:sp>
    <dsp:sp modelId="{E2467807-F3D2-41C8-AB35-61BEBBB521A0}">
      <dsp:nvSpPr>
        <dsp:cNvPr id="0" name=""/>
        <dsp:cNvSpPr/>
      </dsp:nvSpPr>
      <dsp:spPr>
        <a:xfrm>
          <a:off x="0" y="3340423"/>
          <a:ext cx="10515600" cy="133594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88A4BF-3B4C-4CA5-87B9-D4744B7A0D27}">
      <dsp:nvSpPr>
        <dsp:cNvPr id="0" name=""/>
        <dsp:cNvSpPr/>
      </dsp:nvSpPr>
      <dsp:spPr>
        <a:xfrm>
          <a:off x="404122" y="3641009"/>
          <a:ext cx="734767" cy="73476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522EE8-3D88-4F41-A15C-D6A89025B4C3}">
      <dsp:nvSpPr>
        <dsp:cNvPr id="0" name=""/>
        <dsp:cNvSpPr/>
      </dsp:nvSpPr>
      <dsp:spPr>
        <a:xfrm>
          <a:off x="1543011" y="3340423"/>
          <a:ext cx="8972588" cy="1335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387" tIns="141387" rIns="141387" bIns="14138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nestetasapainoarvojen laskeminen yleensä kerran tai kaksi / vrk, tehostetussa hoidossa useammin</a:t>
          </a:r>
          <a:endParaRPr lang="en-US" sz="2500" kern="1200"/>
        </a:p>
      </dsp:txBody>
      <dsp:txXfrm>
        <a:off x="1543011" y="3340423"/>
        <a:ext cx="8972588" cy="1335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B01E8-E2C6-4346-BE94-7CBBD316DFBD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B89A6-E169-4B3B-8119-C32DDC67A7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539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8B89A6-E169-4B3B-8119-C32DDC67A7C4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3922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8B89A6-E169-4B3B-8119-C32DDC67A7C4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6675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8B89A6-E169-4B3B-8119-C32DDC67A7C4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5539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8B89A6-E169-4B3B-8119-C32DDC67A7C4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863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Kirja s. 333 t. 3 (a, b, c) ja s. 334 t. 4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8B89A6-E169-4B3B-8119-C32DDC67A7C4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501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41C91F-2964-479D-BCDA-1512DE7EE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A0B919D-BCCB-4CCF-A111-4F0F08806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E88CBC-EEC9-4C64-8070-BA30C2006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95FE18-DB4F-4C5A-8777-4D5A8CE37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3186C8-F08E-46D8-A920-C711EF9C1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174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45E13A-01C6-4EB5-95D8-EA344AC88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36A398F-777D-4D2E-97F9-9EDC4A72AF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517A8D-CDF1-42AB-B3FD-10E6AA6AD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6FC288-EB6E-4D6D-8BA7-25C8DD635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4B8783-714E-4162-9A04-EF76BCE46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369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70867E8-B771-4EF0-9B22-DEEA3892C8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0FD006D-6311-4D55-A9D3-FB6984CACC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D71720F-2A92-4B18-A704-606F6187D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0DAD03-29A1-475F-AD88-FF38952E8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545554-9129-4CF0-B6A4-EAA50376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1530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450185-A995-4170-8A75-B2B3CDF8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D20A54-0A48-429B-AF2F-0455950B3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569D6F-4F44-465D-801B-910592DA1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A421DB-E469-4A13-B20A-57A27F8AE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96A54E-9D93-4446-BE42-258F51773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102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57F923-9B98-4C3A-AE00-4B0919C22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243B50-5AB0-46CB-BDB4-C57F608ED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31D55D-03B9-4F30-89FF-52CD98A17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CFC194-B36F-403B-847F-6C3C890B0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3BA24B-E0D9-4E22-B371-CA913F85A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9914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1B09D7-5048-485E-8AC1-6C86615BE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3590AC-86AE-46AC-BFB5-1FFD8BBD98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D0C3901-3C03-4A89-9495-831566FB3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54DD93D-CF36-42A6-8088-201F16084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28BC77-D797-4995-922F-B0F0ADD94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F61D6FF-19FD-4DAE-A63A-F05B689EC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77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2475B8-B2E5-4C4C-9FB2-3CBDE1E95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2BD5C4-185A-45B2-A08B-54283BA7C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563CF2-94F2-44DE-AF30-BBA5FC131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90111FB-3DB9-4149-99B9-51BE7BC9C0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5845373-4A70-4F57-9A0C-65A6B2846F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BB99532-05AE-4985-B210-7B2CF77C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37AAEF7-B331-45D5-87DA-005D6C57F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43996E1-7FB8-4B9A-9EC8-59BB6CFFB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46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EDE14-0BB8-4DF6-8C05-10087F803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30D8228-CB5D-45A5-BBEC-E9B51616D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B8A100B-54F6-4162-939E-A419258D6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5A55C9F-4D57-4916-87A1-390E657A5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96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FE33D41-9C43-4E4D-8871-5604D145F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2E6FBF8-D8AD-4794-A1CD-A496398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6694C58-083D-4E97-83E7-1F4293831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896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B0856-D899-418F-8026-EA8CA35C4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EB99C0-19DB-40E9-9A97-BDA29073B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01A163B-2F66-4D68-9526-41FD5C9EE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9AC0D0B-B5CA-4B1A-9ACC-D7E341B3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B04E2BC-24B0-4A03-AEBA-DDDFC8A57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37393F0-6A74-457B-B6FE-31801F0D9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211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90C369-40F1-4811-904D-395975028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15B5F19-68A3-408D-81F3-5EC126DCD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8675984-F4BE-4D7C-AFA4-3647E39D4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E02FD1-1965-4F60-A892-5B3E7D69E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32F07A3-221D-43FC-98D1-8F6FAE57F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338D5B5-2DD7-4931-8CE8-C45A1521E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5773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3830219-41A1-4DE8-87AD-C9E0E1287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9114CE4-4461-4DC9-8612-95D2CC4BF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446FF24-C70A-4F2B-B6D2-06D7795212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6B54E-0575-4DBE-830C-5E65C776023A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4156C9-2A9A-48A3-9F70-53DFEBA9BE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8F561E-1102-4FB8-85E9-103A43D90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D67BD-5525-43F1-99A2-1E353BF80C9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5700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7000" b="-7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B39237-4A07-4FBC-9528-70D1599CD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2320" y="1041400"/>
            <a:ext cx="9144000" cy="2387600"/>
          </a:xfrm>
        </p:spPr>
        <p:txBody>
          <a:bodyPr/>
          <a:lstStyle/>
          <a:p>
            <a:r>
              <a:rPr lang="fi-FI" b="1" dirty="0"/>
              <a:t>NESTETASAPAINO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80723FE-B9A7-4A5F-BF29-F59AC1872C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1280" y="6335078"/>
            <a:ext cx="3698240" cy="522922"/>
          </a:xfrm>
        </p:spPr>
        <p:txBody>
          <a:bodyPr/>
          <a:lstStyle/>
          <a:p>
            <a:r>
              <a:rPr lang="fi-FI" dirty="0"/>
              <a:t>Riina Lindström</a:t>
            </a:r>
          </a:p>
        </p:txBody>
      </p:sp>
    </p:spTree>
    <p:extLst>
      <p:ext uri="{BB962C8B-B14F-4D97-AF65-F5344CB8AC3E}">
        <p14:creationId xmlns:p14="http://schemas.microsoft.com/office/powerpoint/2010/main" val="567796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9400EB2-B7BD-40F5-B750-C80227B47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/>
              <a:t>Nestetasapainon arviointi 2/5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82CCD855-BFC8-4CFD-B3F5-A582925F41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7318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9451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F6C87A-11FC-4C67-9785-22EF2FCE5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Nestetasapainon arviointi 3/5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A98ADD37-7428-4742-80A0-06890E9A84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8592508"/>
              </p:ext>
            </p:extLst>
          </p:nvPr>
        </p:nvGraphicFramePr>
        <p:xfrm>
          <a:off x="357188" y="1200150"/>
          <a:ext cx="10996612" cy="4976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6261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B2A73BA-B3EA-42B3-8DAD-8A28697DD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Nestetasapainon arviointi 4/5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029A37-3D18-47DA-93F3-054336E3D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fi-FI" altLang="fi-FI" sz="2400"/>
              <a:t>kaulalaskimoiden täyteläisyys: kun laskimotäyttö nestevajauksen seurauksena pienenee, kaulasuonet eivät täyty selkeästi makuuasennossa. Liiallinen nesteytys lisää laskimotäyttöä -&gt; kaulasuonet pullottavat puoli-istuvassa asennossa</a:t>
            </a:r>
          </a:p>
          <a:p>
            <a:pPr eaLnBrk="1" hangingPunct="1"/>
            <a:r>
              <a:rPr lang="fi-FI" altLang="fi-FI" sz="2400"/>
              <a:t>verenpaine: nestevaje -&gt; RR laskee, nestekertymät -&gt; RR nousee</a:t>
            </a:r>
          </a:p>
          <a:p>
            <a:pPr eaLnBrk="1" hangingPunct="1"/>
            <a:r>
              <a:rPr lang="fi-FI" altLang="fi-FI" sz="2400"/>
              <a:t>kapillaaritäyttö: jos kynnen värin palautuminen kestää yli 1-2 sekuntia, ääreisverenkierto on huonontunut esim. kuivumisen, sydämen vajaatoiminnan tai alentuneen lämpötilan takia</a:t>
            </a:r>
          </a:p>
          <a:p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1093097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2FB2550-235F-4A3D-925C-9DE763386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Nestetasapainon arviointi 5/5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BAB7E4-D1A6-475C-8560-A9AE0256B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fi-FI" altLang="fi-FI" sz="1900"/>
              <a:t>pulssi: syketason nousu ensimmäisiä merkkejä verivolyymin vähenemisestä mm. nestevajauksessa. Syketason nousu voi olla merkki liian nopeasta tai liiallisesta nesteytyksestä</a:t>
            </a:r>
          </a:p>
          <a:p>
            <a:pPr eaLnBrk="1" hangingPunct="1"/>
            <a:r>
              <a:rPr lang="fi-FI" altLang="fi-FI" sz="1900"/>
              <a:t>hengitys: nopeutunut hengitys voi merkitä liiallista tai liian nopeaa nesteytystä. Vakava hypokalemia, hyperkalemia ja hypermagnesemia aiheuttavat hengityslihasten heikkoutta ja halvaantumista</a:t>
            </a:r>
          </a:p>
          <a:p>
            <a:pPr eaLnBrk="1" hangingPunct="1"/>
            <a:r>
              <a:rPr lang="fi-FI" altLang="fi-FI" sz="1900"/>
              <a:t>virtsan määrä: normaali virtsaneritys 1 ml/kg/tunti (vaihteluväli 0,5-2ml/kg/tunti). Nestevajaus vähentää ja runsas nesteytys lisää virtsaneritystä</a:t>
            </a:r>
          </a:p>
          <a:p>
            <a:pPr eaLnBrk="1" hangingPunct="1"/>
            <a:endParaRPr lang="fi-FI" altLang="fi-FI" sz="1900"/>
          </a:p>
          <a:p>
            <a:pPr eaLnBrk="1" hangingPunct="1"/>
            <a:r>
              <a:rPr lang="fi-FI" altLang="fi-FI" sz="1900"/>
              <a:t>laboratoriokokeet: elektrolyytit, kreatiniini, hematokriitti, verikaasuanalyysi, virtsanäytteet (mm. pH) </a:t>
            </a:r>
          </a:p>
          <a:p>
            <a:pPr eaLnBrk="1" hangingPunct="1"/>
            <a:endParaRPr lang="fi-FI" altLang="fi-FI" sz="1900"/>
          </a:p>
          <a:p>
            <a:pPr eaLnBrk="1" hangingPunct="1"/>
            <a:endParaRPr lang="fi-FI" altLang="fi-FI" sz="1900"/>
          </a:p>
        </p:txBody>
      </p:sp>
    </p:spTree>
    <p:extLst>
      <p:ext uri="{BB962C8B-B14F-4D97-AF65-F5344CB8AC3E}">
        <p14:creationId xmlns:p14="http://schemas.microsoft.com/office/powerpoint/2010/main" val="4141932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A57A66-2CB4-4845-907F-EC1F55009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ECD3ED-562F-4337-AD83-BC2FDAE3B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fi-FI" dirty="0"/>
              <a:t>KUIVUMINEN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fi-FI" dirty="0"/>
              <a:t>- oireina virtsamäärän väheneminen ja virtsan väkevöityminen (konsentroituminen), painon lasku, ihon kimmoisuuden väheneminen ja suun, kielen ja limakalvojen kuivuminen, janontunne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fi-FI" altLang="fi-FI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fi-FI" dirty="0"/>
              <a:t>LIIKANESTEYTYS / munuaisten vajaatoiminta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fi-FI" dirty="0"/>
              <a:t>- oireina turvotukset, painonnousu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1279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3A595A-FE4D-44B7-A801-8FC48DBD2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4902"/>
          </a:xfrm>
        </p:spPr>
        <p:txBody>
          <a:bodyPr>
            <a:normAutofit fontScale="90000"/>
          </a:bodyPr>
          <a:lstStyle/>
          <a:p>
            <a:br>
              <a:rPr lang="fi-FI" altLang="fi-FI" dirty="0"/>
            </a:br>
            <a:r>
              <a:rPr lang="fi-FI" altLang="fi-FI" dirty="0"/>
              <a:t>Nestetasapainon seurantaan kuuluvat mittaukset</a:t>
            </a:r>
            <a:br>
              <a:rPr lang="fi-FI" altLang="fi-FI" dirty="0"/>
            </a:br>
            <a:endParaRPr lang="fi-FI" dirty="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75CB4ABC-D435-47E3-950C-9DF91281A6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500028"/>
          <a:ext cx="10515600" cy="4676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0185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07C22D-25A8-4F70-BC42-B3221716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Nestetasapainon seuranta</a:t>
            </a:r>
          </a:p>
        </p:txBody>
      </p:sp>
      <p:graphicFrame>
        <p:nvGraphicFramePr>
          <p:cNvPr id="7" name="Taulukko 7">
            <a:extLst>
              <a:ext uri="{FF2B5EF4-FFF2-40B4-BE49-F238E27FC236}">
                <a16:creationId xmlns:a16="http://schemas.microsoft.com/office/drawing/2014/main" id="{5AA94838-E214-436E-841B-664C698011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8907425"/>
              </p:ext>
            </p:extLst>
          </p:nvPr>
        </p:nvGraphicFramePr>
        <p:xfrm>
          <a:off x="838200" y="1825625"/>
          <a:ext cx="5257800" cy="185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60440288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8756624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Nesteen saanti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88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Juoma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1 400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971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Ruoka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900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1659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Aineenvaihdunta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300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364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2600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498717"/>
                  </a:ext>
                </a:extLst>
              </a:tr>
            </a:tbl>
          </a:graphicData>
        </a:graphic>
      </p:graphicFrame>
      <p:graphicFrame>
        <p:nvGraphicFramePr>
          <p:cNvPr id="8" name="Taulukko 8">
            <a:extLst>
              <a:ext uri="{FF2B5EF4-FFF2-40B4-BE49-F238E27FC236}">
                <a16:creationId xmlns:a16="http://schemas.microsoft.com/office/drawing/2014/main" id="{69497B5E-D4B4-45A9-8F69-7AA3C6BE6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019070"/>
              </p:ext>
            </p:extLst>
          </p:nvPr>
        </p:nvGraphicFramePr>
        <p:xfrm>
          <a:off x="6174769" y="1825625"/>
          <a:ext cx="5096838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48419">
                  <a:extLst>
                    <a:ext uri="{9D8B030D-6E8A-4147-A177-3AD203B41FA5}">
                      <a16:colId xmlns:a16="http://schemas.microsoft.com/office/drawing/2014/main" val="3036372428"/>
                    </a:ext>
                  </a:extLst>
                </a:gridCol>
                <a:gridCol w="2548419">
                  <a:extLst>
                    <a:ext uri="{9D8B030D-6E8A-4147-A177-3AD203B41FA5}">
                      <a16:colId xmlns:a16="http://schemas.microsoft.com/office/drawing/2014/main" val="17172667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Nesteen menetys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186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Virtsa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1 500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630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Uloste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332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Hengitys + iho </a:t>
                      </a:r>
                      <a:r>
                        <a:rPr lang="fi-FI" dirty="0" err="1"/>
                        <a:t>haihtumi</a:t>
                      </a:r>
                      <a:r>
                        <a:rPr lang="fi-FI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1 000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56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2 600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942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251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894F77-F61C-4CF5-884A-4B081BA4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1591" y="-8899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dirty="0"/>
              <a:t>Nestetasapaino 1/3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2D1DA8-7514-4998-8771-3D3D6596B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1593" y="1536290"/>
            <a:ext cx="6586489" cy="49980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800" dirty="0"/>
              <a:t>= elimistön kykyä säilyttää elimistön nestetila vakiona</a:t>
            </a:r>
          </a:p>
          <a:p>
            <a:pPr marL="0" indent="0">
              <a:buNone/>
            </a:pPr>
            <a:endParaRPr lang="fi-FI" altLang="fi-FI" sz="1800" dirty="0"/>
          </a:p>
          <a:p>
            <a:r>
              <a:rPr lang="fi-FI" altLang="fi-FI" sz="1800" dirty="0"/>
              <a:t>Vesi on elimistön suurin yksittäinen aineosa (aikuisella miehellä 60%, naisella n. 55%, pienten lasten painosta vettä vieläkin suurempi osuus)</a:t>
            </a:r>
          </a:p>
          <a:p>
            <a:r>
              <a:rPr lang="fi-FI" altLang="fi-FI" sz="1800" dirty="0"/>
              <a:t>vesi elimistössä kahdessa nestetilassa: solunsisäinen (2/3) ja solunulkoinen (1/3)</a:t>
            </a:r>
          </a:p>
          <a:p>
            <a:pPr lvl="1"/>
            <a:r>
              <a:rPr lang="fi-FI" altLang="fi-FI" sz="1800" dirty="0"/>
              <a:t>solunulkoisia nesteitä mm. kudosneste, plasma ja </a:t>
            </a:r>
            <a:r>
              <a:rPr lang="fi-FI" altLang="fi-FI" sz="1800" dirty="0" err="1"/>
              <a:t>transsellulaarinesteet</a:t>
            </a:r>
            <a:r>
              <a:rPr lang="fi-FI" altLang="fi-FI" sz="1800" dirty="0"/>
              <a:t> (keuhko- ja sydänpussin, vatsa- ja nivelonteloiden nesteet)</a:t>
            </a:r>
          </a:p>
          <a:p>
            <a:r>
              <a:rPr lang="fi-FI" altLang="fi-FI" sz="1800" dirty="0"/>
              <a:t>Veden tehtäviä elimistössä:</a:t>
            </a:r>
          </a:p>
          <a:p>
            <a:pPr lvl="1"/>
            <a:r>
              <a:rPr lang="fi-FI" altLang="fi-FI" sz="1800" dirty="0"/>
              <a:t>solun rakenneosa</a:t>
            </a:r>
          </a:p>
          <a:p>
            <a:pPr lvl="1"/>
            <a:r>
              <a:rPr lang="fi-FI" altLang="fi-FI" sz="1800" dirty="0"/>
              <a:t>liuotin ja siksi aktiivinen aineenvaihdunnassa</a:t>
            </a:r>
          </a:p>
          <a:p>
            <a:pPr lvl="1"/>
            <a:r>
              <a:rPr lang="fi-FI" altLang="fi-FI" sz="1800" dirty="0"/>
              <a:t>ruoansulatuksessa aineiden kuljettaminen ja imeytyminen</a:t>
            </a:r>
          </a:p>
          <a:p>
            <a:pPr lvl="1"/>
            <a:r>
              <a:rPr lang="fi-FI" altLang="fi-FI" sz="1800" dirty="0"/>
              <a:t>sitoo ja poistaa lämpöä (elimistön lämmönsäätely)</a:t>
            </a:r>
          </a:p>
          <a:p>
            <a:pPr lvl="1"/>
            <a:endParaRPr lang="fi-FI" altLang="fi-FI" sz="1800" dirty="0"/>
          </a:p>
          <a:p>
            <a:endParaRPr lang="fi-FI" sz="1800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44CF4697-AA44-4623-A8F3-66C508129A2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94" r="27943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869674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1D567D-AE03-4974-8F59-C29A61013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2160"/>
          </a:xfrm>
        </p:spPr>
        <p:txBody>
          <a:bodyPr/>
          <a:lstStyle/>
          <a:p>
            <a:r>
              <a:rPr lang="fi-FI" dirty="0"/>
              <a:t>Nestetasapaino 2/3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1A900B-52B7-4BC9-AF25-688D850A6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altLang="fi-FI" sz="2800" dirty="0"/>
              <a:t>vesi poistuu elimistöstä</a:t>
            </a:r>
          </a:p>
          <a:p>
            <a:pPr lvl="1"/>
            <a:r>
              <a:rPr lang="fi-FI" altLang="fi-FI" dirty="0"/>
              <a:t>Virtsan (nestettä poistuu 1,5l/ vrk)</a:t>
            </a:r>
          </a:p>
          <a:p>
            <a:pPr lvl="1"/>
            <a:r>
              <a:rPr lang="fi-FI" altLang="fi-FI" dirty="0"/>
              <a:t>Uloste (100-200ml/ vrk)</a:t>
            </a:r>
          </a:p>
          <a:p>
            <a:pPr lvl="1"/>
            <a:r>
              <a:rPr lang="fi-FI" altLang="fi-FI" dirty="0"/>
              <a:t>hikoilun ja hengityksen kautta (haihtuminen 1000 ml/vrk)</a:t>
            </a:r>
          </a:p>
          <a:p>
            <a:pPr eaLnBrk="1" hangingPunct="1"/>
            <a:r>
              <a:rPr lang="fi-FI" altLang="fi-FI" sz="2800" dirty="0"/>
              <a:t>veden poistumista lisäävät oksentelu, ripulointi, avanne- ja </a:t>
            </a:r>
            <a:r>
              <a:rPr lang="fi-FI" altLang="fi-FI" sz="2800" dirty="0" err="1"/>
              <a:t>dreenieritykset</a:t>
            </a:r>
            <a:endParaRPr lang="fi-FI" altLang="fi-FI" sz="2800" dirty="0"/>
          </a:p>
          <a:p>
            <a:pPr eaLnBrk="1" hangingPunct="1"/>
            <a:r>
              <a:rPr lang="fi-FI" altLang="fi-FI" sz="2800" dirty="0"/>
              <a:t>tasapainottaakseen menetetyn nestemäärän elimistö tarvitsee normaaliolosuhteissa noin 2-3l vettä / vrk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7107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797968-B408-4EC8-8182-AA44C5877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dirty="0"/>
              <a:t>Nestetasapaino 3/3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CA7ED-F434-4FEB-88AD-FE5766038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sz="2000"/>
              <a:t>ensisijainen veden korvaustapa on syöminen ja juominen</a:t>
            </a:r>
          </a:p>
          <a:p>
            <a:pPr eaLnBrk="1" hangingPunct="1"/>
            <a:r>
              <a:rPr lang="fi-FI" altLang="fi-FI" sz="2000"/>
              <a:t>jos ravinnon saanti suun kautta alentunut esim. aliravitsemuksen, palovammojen, leikkausten takia, siirrytään parenteraaliseen nestehoitoon</a:t>
            </a:r>
          </a:p>
          <a:p>
            <a:endParaRPr lang="fi-FI" sz="2000"/>
          </a:p>
        </p:txBody>
      </p:sp>
      <p:pic>
        <p:nvPicPr>
          <p:cNvPr id="5" name="Kuva 4" descr="Kuva, joka sisältää kohteen lasi&#10;&#10;Kuvaus luotu automaattisesti">
            <a:extLst>
              <a:ext uri="{FF2B5EF4-FFF2-40B4-BE49-F238E27FC236}">
                <a16:creationId xmlns:a16="http://schemas.microsoft.com/office/drawing/2014/main" id="{099477D8-3034-46D3-B2A4-0260D3A17B0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5" r="42580" b="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345716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06527717-5397-4B06-99EE-20E30DF32179}"/>
              </a:ext>
            </a:extLst>
          </p:cNvPr>
          <p:cNvSpPr txBox="1"/>
          <p:nvPr/>
        </p:nvSpPr>
        <p:spPr>
          <a:xfrm>
            <a:off x="667820" y="667820"/>
            <a:ext cx="37500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Vesitasapaino</a:t>
            </a:r>
          </a:p>
          <a:p>
            <a:r>
              <a:rPr lang="fi-FI" sz="2800" dirty="0"/>
              <a:t>Elektrolyyttitasapaino</a:t>
            </a:r>
          </a:p>
          <a:p>
            <a:r>
              <a:rPr lang="fi-FI" sz="2800" dirty="0"/>
              <a:t>Happo-emästasapaino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A38FEFE4-6E74-4BF6-ACD0-526A5A6517B1}"/>
              </a:ext>
            </a:extLst>
          </p:cNvPr>
          <p:cNvSpPr txBox="1"/>
          <p:nvPr/>
        </p:nvSpPr>
        <p:spPr>
          <a:xfrm>
            <a:off x="5897366" y="852486"/>
            <a:ext cx="2969231" cy="2308324"/>
          </a:xfrm>
          <a:prstGeom prst="rect">
            <a:avLst/>
          </a:prstGeom>
          <a:solidFill>
            <a:srgbClr val="0070C0"/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dirty="0"/>
              <a:t>Vesitasapaino = elimistön nestetasapainotila, tuleva ja menevä nestemäärä yhtä suuret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B1A584A-136D-4ACB-8E92-EA25396081A0}"/>
              </a:ext>
            </a:extLst>
          </p:cNvPr>
          <p:cNvSpPr txBox="1"/>
          <p:nvPr/>
        </p:nvSpPr>
        <p:spPr>
          <a:xfrm>
            <a:off x="986319" y="3151597"/>
            <a:ext cx="3832261" cy="26776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dirty="0"/>
              <a:t>Elektrolyyttitasapaino = ravinnosta saatujen elektrolyyttien (esim. natrium eli Na ja kalium eli K) määrä on yhtä suuri kuin poistuvien elektrolyyttien määrä. 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FB78837A-AC65-4AB4-A62A-265B90FE61DF}"/>
              </a:ext>
            </a:extLst>
          </p:cNvPr>
          <p:cNvSpPr txBox="1"/>
          <p:nvPr/>
        </p:nvSpPr>
        <p:spPr>
          <a:xfrm>
            <a:off x="6441897" y="4037744"/>
            <a:ext cx="3750067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Happo-emästasapaino = elimistön happamuutta kuvaava pH-arvo, joka kertoo aineenvaihduntareaktioiden toimivuudesta (aineenvaihdunta tapahtuu tehokkaimmin tietyssä happamuudessa).</a:t>
            </a:r>
          </a:p>
        </p:txBody>
      </p:sp>
    </p:spTree>
    <p:extLst>
      <p:ext uri="{BB962C8B-B14F-4D97-AF65-F5344CB8AC3E}">
        <p14:creationId xmlns:p14="http://schemas.microsoft.com/office/powerpoint/2010/main" val="24827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FA73D0-7612-4191-BA7A-846D60E6A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fi-FI" dirty="0"/>
              <a:t>Nestetasapainon seurantatilanteita 1/2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ED58F2-14D7-4D31-B0E7-24E46ED37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78172"/>
            <a:ext cx="8286749" cy="4408377"/>
          </a:xfrm>
        </p:spPr>
        <p:txBody>
          <a:bodyPr anchor="ctr">
            <a:noAutofit/>
          </a:bodyPr>
          <a:lstStyle/>
          <a:p>
            <a:pPr eaLnBrk="1" hangingPunct="1"/>
            <a:r>
              <a:rPr lang="fi-FI" altLang="fi-FI" sz="2400" dirty="0"/>
              <a:t>normaalisti elimistöön tuleva ja siitä poistuva vesimäärä ovat tasapainossa (balanssi) – terveen ihmisen elimistö huolehtii nestetasapainon säilymisestä autonomisesti munuaisten säätelyjärjestelmän avulla</a:t>
            </a:r>
          </a:p>
          <a:p>
            <a:pPr eaLnBrk="1" hangingPunct="1"/>
            <a:r>
              <a:rPr lang="fi-FI" altLang="fi-FI" sz="2400" dirty="0"/>
              <a:t>erilaiset poikkeavat olosuhteet voivat saada aikaan häiriötiloja</a:t>
            </a:r>
          </a:p>
          <a:p>
            <a:pPr eaLnBrk="1" hangingPunct="1"/>
            <a:r>
              <a:rPr lang="fi-FI" altLang="fi-FI" sz="2400" dirty="0"/>
              <a:t>esim. kuivumisvaara ripuloinnin tai oksentelun takia – myös elektrolyyttitasapaino vaarassa</a:t>
            </a:r>
          </a:p>
          <a:p>
            <a:pPr eaLnBrk="1" hangingPunct="1"/>
            <a:r>
              <a:rPr lang="fi-FI" altLang="fi-FI" sz="2400" dirty="0"/>
              <a:t>kirurgisissa toimenpiteissä aiheutunut verenvuoto ja potilaalle laitetut imut ja </a:t>
            </a:r>
            <a:r>
              <a:rPr lang="fi-FI" altLang="fi-FI" sz="2400" dirty="0" err="1"/>
              <a:t>dreenit</a:t>
            </a:r>
            <a:r>
              <a:rPr lang="fi-FI" altLang="fi-FI" sz="2400" dirty="0"/>
              <a:t> poistavat myös elimistöstä nestettä enemmän kuin normaalisti</a:t>
            </a:r>
          </a:p>
          <a:p>
            <a:endParaRPr lang="fi-FI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Luuranko">
            <a:extLst>
              <a:ext uri="{FF2B5EF4-FFF2-40B4-BE49-F238E27FC236}">
                <a16:creationId xmlns:a16="http://schemas.microsoft.com/office/drawing/2014/main" id="{C6A843D1-6528-47A4-A423-E0A7B1562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73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B246C7-6845-4B11-A818-A7E1EEBAA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Nestetasapainon seurantatilanteita 2/2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0F9461-EBD5-4207-AC1D-AB37F9CFA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erityksen aiheuttama tasapainohäiriö korvataan joko suonensisäisellä nestehoidolla tai </a:t>
            </a:r>
            <a:r>
              <a:rPr lang="fi-FI" altLang="fi-FI" dirty="0" err="1"/>
              <a:t>p.o</a:t>
            </a:r>
            <a:r>
              <a:rPr lang="fi-FI" altLang="fi-FI" dirty="0"/>
              <a:t>. nesteytyksellä (huomioitava, milloin esim. leikkauksen jälkeen saa ottaa </a:t>
            </a:r>
            <a:r>
              <a:rPr lang="fi-FI" altLang="fi-FI" dirty="0" err="1"/>
              <a:t>p.o</a:t>
            </a:r>
            <a:r>
              <a:rPr lang="fi-FI" altLang="fi-FI" dirty="0"/>
              <a:t>. nesteitä / ruokaa)</a:t>
            </a:r>
          </a:p>
          <a:p>
            <a:pPr eaLnBrk="1" hangingPunct="1"/>
            <a:r>
              <a:rPr lang="fi-FI" altLang="fi-FI" dirty="0"/>
              <a:t>kuume haihduttaa nestettä ihon kautta runsaammin – arvio 250 ml/kohonnut lämpöaste / vrk</a:t>
            </a:r>
          </a:p>
          <a:p>
            <a:r>
              <a:rPr lang="fi-FI" altLang="fi-FI" dirty="0"/>
              <a:t>munuaisten ja sydämen vajaatoiminta – nesteytys!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0476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F32EBA-ED97-466E-8CFA-838258415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2A38935-BB53-4DF7-A56E-48DD25B68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1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4 h 5154967"/>
              <a:gd name="connsiteX37" fmla="*/ 1625714 w 6184806"/>
              <a:gd name="connsiteY37" fmla="*/ 109244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1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1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4"/>
                  <a:pt x="2445216" y="109244"/>
                </a:cubicBezTo>
                <a:cubicBezTo>
                  <a:pt x="1625714" y="109244"/>
                  <a:pt x="1625714" y="109244"/>
                  <a:pt x="1625714" y="109244"/>
                </a:cubicBezTo>
                <a:cubicBezTo>
                  <a:pt x="1572615" y="109244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8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1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310C77D-333A-4C9C-944D-A9F6A82BD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24" y="422301"/>
            <a:ext cx="5130795" cy="1461778"/>
          </a:xfrm>
        </p:spPr>
        <p:txBody>
          <a:bodyPr>
            <a:normAutofit/>
          </a:bodyPr>
          <a:lstStyle/>
          <a:p>
            <a:r>
              <a:rPr lang="fi-FI" altLang="fi-FI" sz="4000" dirty="0"/>
              <a:t>Elektrolyyttitasapaino</a:t>
            </a:r>
            <a:endParaRPr lang="fi-FI" sz="4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30093F-6715-4AF3-B987-BF9AF18C9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24" y="1850410"/>
            <a:ext cx="6557088" cy="4310370"/>
          </a:xfrm>
        </p:spPr>
        <p:txBody>
          <a:bodyPr>
            <a:noAutofit/>
          </a:bodyPr>
          <a:lstStyle/>
          <a:p>
            <a:pPr eaLnBrk="1" hangingPunct="1"/>
            <a:r>
              <a:rPr lang="fi-FI" altLang="fi-FI" sz="2400" dirty="0"/>
              <a:t>elektrolyytit (mm. Na, K) säätelevät elimistön nestetasapainoa ja happo-emästasapainoa</a:t>
            </a:r>
          </a:p>
          <a:p>
            <a:pPr eaLnBrk="1" hangingPunct="1"/>
            <a:r>
              <a:rPr lang="fi-FI" altLang="fi-FI" sz="2400" dirty="0"/>
              <a:t>elektrolyyttien tasapainoinen suhde elimistössä ylläpitää nesteen normaalia kiertoa ja elintoimintoja</a:t>
            </a:r>
          </a:p>
          <a:p>
            <a:pPr eaLnBrk="1" hangingPunct="1"/>
            <a:r>
              <a:rPr lang="fi-FI" altLang="fi-FI" sz="2400" dirty="0"/>
              <a:t>elektrolyyttitasapainon seuranta laboratoriotutkimuksin</a:t>
            </a:r>
          </a:p>
          <a:p>
            <a:pPr eaLnBrk="1" hangingPunct="1"/>
            <a:r>
              <a:rPr lang="fi-FI" altLang="fi-FI" sz="2400" dirty="0"/>
              <a:t>liian matala tai korkea arvo merkkinä häiriötilasta</a:t>
            </a:r>
          </a:p>
          <a:p>
            <a:pPr eaLnBrk="1" hangingPunct="1"/>
            <a:r>
              <a:rPr lang="fi-FI" altLang="fi-FI" sz="2400" dirty="0" err="1"/>
              <a:t>hypo</a:t>
            </a:r>
            <a:r>
              <a:rPr lang="fi-FI" altLang="fi-FI" sz="2400" dirty="0"/>
              <a:t>- ja </a:t>
            </a:r>
            <a:r>
              <a:rPr lang="fi-FI" altLang="fi-FI" sz="2400" dirty="0" err="1"/>
              <a:t>hyperkalemia</a:t>
            </a:r>
            <a:r>
              <a:rPr lang="fi-FI" altLang="fi-FI" sz="2400" dirty="0"/>
              <a:t> (mm. rytmihäiriöt, muutokset sydämen toiminnassa)</a:t>
            </a:r>
          </a:p>
          <a:p>
            <a:pPr eaLnBrk="1" hangingPunct="1"/>
            <a:r>
              <a:rPr lang="fi-FI" altLang="fi-FI" sz="2400" dirty="0" err="1"/>
              <a:t>hypo</a:t>
            </a:r>
            <a:r>
              <a:rPr lang="fi-FI" altLang="fi-FI" sz="2400" dirty="0"/>
              <a:t>- ja </a:t>
            </a:r>
            <a:r>
              <a:rPr lang="fi-FI" altLang="fi-FI" sz="2400" dirty="0" err="1"/>
              <a:t>hypernatremia</a:t>
            </a:r>
            <a:r>
              <a:rPr lang="fi-FI" altLang="fi-FI" sz="2400" dirty="0"/>
              <a:t> (mm. neurologiset oireet; sekavuus, levottomuus)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fi-FI" alt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668602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04FF775-9F50-42F2-9987-36CE49CEA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fi-FI" sz="3400">
                <a:solidFill>
                  <a:srgbClr val="FFFFFF"/>
                </a:solidFill>
              </a:rPr>
              <a:t>Nestetasapainon arviointi 1/5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82B96A-9972-4AB0-8A70-D02D0AB53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/>
          </a:bodyPr>
          <a:lstStyle/>
          <a:p>
            <a:r>
              <a:rPr lang="fi-FI" altLang="fi-FI" sz="2400"/>
              <a:t>potilaan fyysisen tilan tarkkailu on nestetasapainon seurannan perusta (iho, limakalvot, nivelet, lämpö, subjektiivinen vointi)</a:t>
            </a:r>
          </a:p>
          <a:p>
            <a:pPr eaLnBrk="1" hangingPunct="1"/>
            <a:r>
              <a:rPr lang="fi-FI" altLang="fi-FI" sz="2400"/>
              <a:t>nestetasapainon seurannan tavoitteena on tarkkailla potilaan saaman ja erittämän nesteen määrää, jotta balanssi säilyy</a:t>
            </a:r>
          </a:p>
          <a:p>
            <a:pPr eaLnBrk="1" hangingPunct="1"/>
            <a:r>
              <a:rPr lang="fi-FI" altLang="fi-FI" sz="2400"/>
              <a:t>seuranta mittauksilla ja laboratorionäytteillä</a:t>
            </a:r>
          </a:p>
          <a:p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1665667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908</Words>
  <Application>Microsoft Office PowerPoint</Application>
  <PresentationFormat>Laajakuva</PresentationFormat>
  <Paragraphs>110</Paragraphs>
  <Slides>16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Office-teema</vt:lpstr>
      <vt:lpstr>NESTETASAPAINO</vt:lpstr>
      <vt:lpstr>Nestetasapaino 1/3</vt:lpstr>
      <vt:lpstr>Nestetasapaino 2/3 </vt:lpstr>
      <vt:lpstr>Nestetasapaino 3/3</vt:lpstr>
      <vt:lpstr>PowerPoint-esitys</vt:lpstr>
      <vt:lpstr>Nestetasapainon seurantatilanteita 1/2</vt:lpstr>
      <vt:lpstr>Nestetasapainon seurantatilanteita 2/2</vt:lpstr>
      <vt:lpstr>Elektrolyyttitasapaino</vt:lpstr>
      <vt:lpstr>Nestetasapainon arviointi 1/5</vt:lpstr>
      <vt:lpstr>Nestetasapainon arviointi 2/5</vt:lpstr>
      <vt:lpstr>Nestetasapainon arviointi 3/5</vt:lpstr>
      <vt:lpstr>Nestetasapainon arviointi 4/5</vt:lpstr>
      <vt:lpstr>Nestetasapainon arviointi 5/5</vt:lpstr>
      <vt:lpstr>PowerPoint-esitys</vt:lpstr>
      <vt:lpstr> Nestetasapainon seurantaan kuuluvat mittaukset </vt:lpstr>
      <vt:lpstr>Nestetasapainon seuranta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NESTETASAPAINO</dc:title>
  <dc:creator>Lindström Riina</dc:creator>
  <cp:lastModifiedBy>Lindström Riina</cp:lastModifiedBy>
  <cp:revision>6</cp:revision>
  <dcterms:created xsi:type="dcterms:W3CDTF">2021-01-26T12:01:36Z</dcterms:created>
  <dcterms:modified xsi:type="dcterms:W3CDTF">2021-01-29T07:44:26Z</dcterms:modified>
</cp:coreProperties>
</file>