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16" r:id="rId2"/>
    <p:sldId id="318" r:id="rId3"/>
    <p:sldId id="320" r:id="rId4"/>
    <p:sldId id="321" r:id="rId5"/>
    <p:sldId id="319" r:id="rId6"/>
    <p:sldId id="322" r:id="rId7"/>
    <p:sldId id="323" r:id="rId8"/>
    <p:sldId id="324" r:id="rId9"/>
    <p:sldId id="325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9" autoAdjust="0"/>
    <p:restoredTop sz="94660"/>
  </p:normalViewPr>
  <p:slideViewPr>
    <p:cSldViewPr snapToGrid="0">
      <p:cViewPr varScale="1">
        <p:scale>
          <a:sx n="62" d="100"/>
          <a:sy n="62" d="100"/>
        </p:scale>
        <p:origin x="10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B3124A-865C-4CD8-8C4E-E2D2D787BA9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82BA159-EC9C-4A32-8C25-94456AE25CCB}">
      <dgm:prSet/>
      <dgm:spPr/>
      <dgm:t>
        <a:bodyPr/>
        <a:lstStyle/>
        <a:p>
          <a:r>
            <a:rPr lang="fi-FI"/>
            <a:t>Vieras aine</a:t>
          </a:r>
          <a:endParaRPr lang="en-US"/>
        </a:p>
      </dgm:t>
    </dgm:pt>
    <dgm:pt modelId="{560E7164-5CC3-4E0F-A327-D185939E3161}" type="parTrans" cxnId="{2A50CA1B-2174-4616-A6D1-C1CFB2D8AD69}">
      <dgm:prSet/>
      <dgm:spPr/>
      <dgm:t>
        <a:bodyPr/>
        <a:lstStyle/>
        <a:p>
          <a:endParaRPr lang="en-US"/>
        </a:p>
      </dgm:t>
    </dgm:pt>
    <dgm:pt modelId="{7BD404C1-3EEB-4DA4-B471-1C248E9DC66F}" type="sibTrans" cxnId="{2A50CA1B-2174-4616-A6D1-C1CFB2D8AD69}">
      <dgm:prSet/>
      <dgm:spPr/>
      <dgm:t>
        <a:bodyPr/>
        <a:lstStyle/>
        <a:p>
          <a:endParaRPr lang="en-US"/>
        </a:p>
      </dgm:t>
    </dgm:pt>
    <dgm:pt modelId="{D3B3F6ED-8C2C-4228-BD79-AFE1A31279D8}">
      <dgm:prSet/>
      <dgm:spPr/>
      <dgm:t>
        <a:bodyPr/>
        <a:lstStyle/>
        <a:p>
          <a:r>
            <a:rPr lang="fi-FI"/>
            <a:t>-&gt; elimistö muodostaa vasta-aineita</a:t>
          </a:r>
          <a:endParaRPr lang="en-US"/>
        </a:p>
      </dgm:t>
    </dgm:pt>
    <dgm:pt modelId="{B6265CB9-4751-47A8-9977-E091FCCD61A5}" type="parTrans" cxnId="{6A6826DE-6AC8-4FBA-9EB6-6DA86C5C3825}">
      <dgm:prSet/>
      <dgm:spPr/>
      <dgm:t>
        <a:bodyPr/>
        <a:lstStyle/>
        <a:p>
          <a:endParaRPr lang="en-US"/>
        </a:p>
      </dgm:t>
    </dgm:pt>
    <dgm:pt modelId="{1BF384F7-2EED-4338-BD5D-28C1F6466815}" type="sibTrans" cxnId="{6A6826DE-6AC8-4FBA-9EB6-6DA86C5C3825}">
      <dgm:prSet/>
      <dgm:spPr/>
      <dgm:t>
        <a:bodyPr/>
        <a:lstStyle/>
        <a:p>
          <a:endParaRPr lang="en-US"/>
        </a:p>
      </dgm:t>
    </dgm:pt>
    <dgm:pt modelId="{0A332302-6AB3-4B97-A984-0CF3D0DA6A01}">
      <dgm:prSet/>
      <dgm:spPr/>
      <dgm:t>
        <a:bodyPr/>
        <a:lstStyle/>
        <a:p>
          <a:r>
            <a:rPr lang="fi-FI"/>
            <a:t>-&gt; vasta-aineet vapauttavat erilaisia välittäjäaineita</a:t>
          </a:r>
          <a:endParaRPr lang="en-US"/>
        </a:p>
      </dgm:t>
    </dgm:pt>
    <dgm:pt modelId="{00F3D0D2-339D-4D79-B459-1E8177645686}" type="parTrans" cxnId="{FBFED463-783D-42E6-B3C9-31AA29A654ED}">
      <dgm:prSet/>
      <dgm:spPr/>
      <dgm:t>
        <a:bodyPr/>
        <a:lstStyle/>
        <a:p>
          <a:endParaRPr lang="en-US"/>
        </a:p>
      </dgm:t>
    </dgm:pt>
    <dgm:pt modelId="{3B87C895-8CD6-4105-AF39-52EB35E588E6}" type="sibTrans" cxnId="{FBFED463-783D-42E6-B3C9-31AA29A654ED}">
      <dgm:prSet/>
      <dgm:spPr/>
      <dgm:t>
        <a:bodyPr/>
        <a:lstStyle/>
        <a:p>
          <a:endParaRPr lang="en-US"/>
        </a:p>
      </dgm:t>
    </dgm:pt>
    <dgm:pt modelId="{9F515EE9-CAFD-41A0-96A6-F453DC9483EA}">
      <dgm:prSet/>
      <dgm:spPr/>
      <dgm:t>
        <a:bodyPr/>
        <a:lstStyle/>
        <a:p>
          <a:r>
            <a:rPr lang="fi-FI"/>
            <a:t>-&gt; välittäjäaineet aiheuttavat allergiaoireita</a:t>
          </a:r>
          <a:endParaRPr lang="en-US"/>
        </a:p>
      </dgm:t>
    </dgm:pt>
    <dgm:pt modelId="{31D646B4-281D-4F35-B2F7-BAB5A31CD86F}" type="parTrans" cxnId="{62F672F2-704A-4900-A9BD-536A437090AB}">
      <dgm:prSet/>
      <dgm:spPr/>
      <dgm:t>
        <a:bodyPr/>
        <a:lstStyle/>
        <a:p>
          <a:endParaRPr lang="en-US"/>
        </a:p>
      </dgm:t>
    </dgm:pt>
    <dgm:pt modelId="{11B1907D-A2F4-4A50-A5E7-7CEA5B5A2A91}" type="sibTrans" cxnId="{62F672F2-704A-4900-A9BD-536A437090AB}">
      <dgm:prSet/>
      <dgm:spPr/>
      <dgm:t>
        <a:bodyPr/>
        <a:lstStyle/>
        <a:p>
          <a:endParaRPr lang="en-US"/>
        </a:p>
      </dgm:t>
    </dgm:pt>
    <dgm:pt modelId="{16678C81-60EA-4985-8BEA-1556C5060B3B}" type="pres">
      <dgm:prSet presAssocID="{8CB3124A-865C-4CD8-8C4E-E2D2D787BA92}" presName="linear" presStyleCnt="0">
        <dgm:presLayoutVars>
          <dgm:animLvl val="lvl"/>
          <dgm:resizeHandles val="exact"/>
        </dgm:presLayoutVars>
      </dgm:prSet>
      <dgm:spPr/>
    </dgm:pt>
    <dgm:pt modelId="{540DE8D9-6499-42FE-A9EE-599C11965B0C}" type="pres">
      <dgm:prSet presAssocID="{E82BA159-EC9C-4A32-8C25-94456AE25CC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BDD3BA17-5CD1-4612-AA58-8D79DD4FABA7}" type="pres">
      <dgm:prSet presAssocID="{7BD404C1-3EEB-4DA4-B471-1C248E9DC66F}" presName="spacer" presStyleCnt="0"/>
      <dgm:spPr/>
    </dgm:pt>
    <dgm:pt modelId="{D098608E-B9AB-4463-9D74-7F082B162C2E}" type="pres">
      <dgm:prSet presAssocID="{D3B3F6ED-8C2C-4228-BD79-AFE1A31279D8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26CE269A-7249-4FA9-B446-049EE5B8E651}" type="pres">
      <dgm:prSet presAssocID="{1BF384F7-2EED-4338-BD5D-28C1F6466815}" presName="spacer" presStyleCnt="0"/>
      <dgm:spPr/>
    </dgm:pt>
    <dgm:pt modelId="{C433AF32-C8DC-4615-AD8C-9A1BFB11D81B}" type="pres">
      <dgm:prSet presAssocID="{0A332302-6AB3-4B97-A984-0CF3D0DA6A0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82BAA345-F3A3-4FB0-922F-2AABF3D21D12}" type="pres">
      <dgm:prSet presAssocID="{3B87C895-8CD6-4105-AF39-52EB35E588E6}" presName="spacer" presStyleCnt="0"/>
      <dgm:spPr/>
    </dgm:pt>
    <dgm:pt modelId="{21AB0F2D-2551-4D5C-B022-2380580BFF0A}" type="pres">
      <dgm:prSet presAssocID="{9F515EE9-CAFD-41A0-96A6-F453DC9483EA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2A50CA1B-2174-4616-A6D1-C1CFB2D8AD69}" srcId="{8CB3124A-865C-4CD8-8C4E-E2D2D787BA92}" destId="{E82BA159-EC9C-4A32-8C25-94456AE25CCB}" srcOrd="0" destOrd="0" parTransId="{560E7164-5CC3-4E0F-A327-D185939E3161}" sibTransId="{7BD404C1-3EEB-4DA4-B471-1C248E9DC66F}"/>
    <dgm:cxn modelId="{FBFED463-783D-42E6-B3C9-31AA29A654ED}" srcId="{8CB3124A-865C-4CD8-8C4E-E2D2D787BA92}" destId="{0A332302-6AB3-4B97-A984-0CF3D0DA6A01}" srcOrd="2" destOrd="0" parTransId="{00F3D0D2-339D-4D79-B459-1E8177645686}" sibTransId="{3B87C895-8CD6-4105-AF39-52EB35E588E6}"/>
    <dgm:cxn modelId="{62392C4A-FE18-4AF6-A0BA-99C7FA380238}" type="presOf" srcId="{D3B3F6ED-8C2C-4228-BD79-AFE1A31279D8}" destId="{D098608E-B9AB-4463-9D74-7F082B162C2E}" srcOrd="0" destOrd="0" presId="urn:microsoft.com/office/officeart/2005/8/layout/vList2"/>
    <dgm:cxn modelId="{900BF46C-1439-4F06-9AEF-D80A4EFAF22D}" type="presOf" srcId="{9F515EE9-CAFD-41A0-96A6-F453DC9483EA}" destId="{21AB0F2D-2551-4D5C-B022-2380580BFF0A}" srcOrd="0" destOrd="0" presId="urn:microsoft.com/office/officeart/2005/8/layout/vList2"/>
    <dgm:cxn modelId="{FFA55573-B76B-41F9-8C9A-3D74A8916418}" type="presOf" srcId="{E82BA159-EC9C-4A32-8C25-94456AE25CCB}" destId="{540DE8D9-6499-42FE-A9EE-599C11965B0C}" srcOrd="0" destOrd="0" presId="urn:microsoft.com/office/officeart/2005/8/layout/vList2"/>
    <dgm:cxn modelId="{D047E675-0EFF-4BBC-855D-4B370E6AC3E2}" type="presOf" srcId="{8CB3124A-865C-4CD8-8C4E-E2D2D787BA92}" destId="{16678C81-60EA-4985-8BEA-1556C5060B3B}" srcOrd="0" destOrd="0" presId="urn:microsoft.com/office/officeart/2005/8/layout/vList2"/>
    <dgm:cxn modelId="{5D866388-9BD9-4642-B999-643E20B43756}" type="presOf" srcId="{0A332302-6AB3-4B97-A984-0CF3D0DA6A01}" destId="{C433AF32-C8DC-4615-AD8C-9A1BFB11D81B}" srcOrd="0" destOrd="0" presId="urn:microsoft.com/office/officeart/2005/8/layout/vList2"/>
    <dgm:cxn modelId="{6A6826DE-6AC8-4FBA-9EB6-6DA86C5C3825}" srcId="{8CB3124A-865C-4CD8-8C4E-E2D2D787BA92}" destId="{D3B3F6ED-8C2C-4228-BD79-AFE1A31279D8}" srcOrd="1" destOrd="0" parTransId="{B6265CB9-4751-47A8-9977-E091FCCD61A5}" sibTransId="{1BF384F7-2EED-4338-BD5D-28C1F6466815}"/>
    <dgm:cxn modelId="{62F672F2-704A-4900-A9BD-536A437090AB}" srcId="{8CB3124A-865C-4CD8-8C4E-E2D2D787BA92}" destId="{9F515EE9-CAFD-41A0-96A6-F453DC9483EA}" srcOrd="3" destOrd="0" parTransId="{31D646B4-281D-4F35-B2F7-BAB5A31CD86F}" sibTransId="{11B1907D-A2F4-4A50-A5E7-7CEA5B5A2A91}"/>
    <dgm:cxn modelId="{E89CDF55-B037-46D1-A27A-36588FD64A8C}" type="presParOf" srcId="{16678C81-60EA-4985-8BEA-1556C5060B3B}" destId="{540DE8D9-6499-42FE-A9EE-599C11965B0C}" srcOrd="0" destOrd="0" presId="urn:microsoft.com/office/officeart/2005/8/layout/vList2"/>
    <dgm:cxn modelId="{9CB9D631-D1F3-44F7-9511-597AC1E3F661}" type="presParOf" srcId="{16678C81-60EA-4985-8BEA-1556C5060B3B}" destId="{BDD3BA17-5CD1-4612-AA58-8D79DD4FABA7}" srcOrd="1" destOrd="0" presId="urn:microsoft.com/office/officeart/2005/8/layout/vList2"/>
    <dgm:cxn modelId="{F1495D13-E41C-4AAA-A2DF-9C2366224C4F}" type="presParOf" srcId="{16678C81-60EA-4985-8BEA-1556C5060B3B}" destId="{D098608E-B9AB-4463-9D74-7F082B162C2E}" srcOrd="2" destOrd="0" presId="urn:microsoft.com/office/officeart/2005/8/layout/vList2"/>
    <dgm:cxn modelId="{261EB4E5-0CC2-4CD5-849A-24FACDF5A2EB}" type="presParOf" srcId="{16678C81-60EA-4985-8BEA-1556C5060B3B}" destId="{26CE269A-7249-4FA9-B446-049EE5B8E651}" srcOrd="3" destOrd="0" presId="urn:microsoft.com/office/officeart/2005/8/layout/vList2"/>
    <dgm:cxn modelId="{8FE4047F-D9D9-4F77-A6DD-032D18F5D092}" type="presParOf" srcId="{16678C81-60EA-4985-8BEA-1556C5060B3B}" destId="{C433AF32-C8DC-4615-AD8C-9A1BFB11D81B}" srcOrd="4" destOrd="0" presId="urn:microsoft.com/office/officeart/2005/8/layout/vList2"/>
    <dgm:cxn modelId="{F0C8AA0D-47AD-4A75-AE06-4863FEE5275C}" type="presParOf" srcId="{16678C81-60EA-4985-8BEA-1556C5060B3B}" destId="{82BAA345-F3A3-4FB0-922F-2AABF3D21D12}" srcOrd="5" destOrd="0" presId="urn:microsoft.com/office/officeart/2005/8/layout/vList2"/>
    <dgm:cxn modelId="{9B1568A0-F4DE-437D-868F-12A23C1B7AC6}" type="presParOf" srcId="{16678C81-60EA-4985-8BEA-1556C5060B3B}" destId="{21AB0F2D-2551-4D5C-B022-2380580BFF0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3810529-399B-4F57-A747-82A96013F2EB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428C070-5257-4C91-B0F3-6BB731B34FCB}">
      <dgm:prSet/>
      <dgm:spPr/>
      <dgm:t>
        <a:bodyPr/>
        <a:lstStyle/>
        <a:p>
          <a:r>
            <a:rPr lang="fi-FI"/>
            <a:t>Välttäminen </a:t>
          </a:r>
          <a:endParaRPr lang="en-US"/>
        </a:p>
      </dgm:t>
    </dgm:pt>
    <dgm:pt modelId="{CC084B2B-0328-42F5-942C-10ACAC3F08AD}" type="parTrans" cxnId="{E69C038B-8C81-46E7-8627-1B55C9C8CF6D}">
      <dgm:prSet/>
      <dgm:spPr/>
      <dgm:t>
        <a:bodyPr/>
        <a:lstStyle/>
        <a:p>
          <a:endParaRPr lang="en-US"/>
        </a:p>
      </dgm:t>
    </dgm:pt>
    <dgm:pt modelId="{0EE6A31E-D11F-4AAE-8AB5-C9CD620CF47C}" type="sibTrans" cxnId="{E69C038B-8C81-46E7-8627-1B55C9C8CF6D}">
      <dgm:prSet/>
      <dgm:spPr/>
      <dgm:t>
        <a:bodyPr/>
        <a:lstStyle/>
        <a:p>
          <a:endParaRPr lang="en-US"/>
        </a:p>
      </dgm:t>
    </dgm:pt>
    <dgm:pt modelId="{67C22111-8206-483D-B6B3-C4CCF6F60D22}">
      <dgm:prSet/>
      <dgm:spPr/>
      <dgm:t>
        <a:bodyPr/>
        <a:lstStyle/>
        <a:p>
          <a:r>
            <a:rPr lang="fi-FI"/>
            <a:t>Siedätys</a:t>
          </a:r>
          <a:endParaRPr lang="en-US"/>
        </a:p>
      </dgm:t>
    </dgm:pt>
    <dgm:pt modelId="{AECA3E39-68E2-47BC-B8EF-60C152821217}" type="parTrans" cxnId="{23BE0090-7E1D-4119-9BD3-D4E2474499AA}">
      <dgm:prSet/>
      <dgm:spPr/>
      <dgm:t>
        <a:bodyPr/>
        <a:lstStyle/>
        <a:p>
          <a:endParaRPr lang="en-US"/>
        </a:p>
      </dgm:t>
    </dgm:pt>
    <dgm:pt modelId="{832E1203-9431-48F5-A70D-6820E859AC4E}" type="sibTrans" cxnId="{23BE0090-7E1D-4119-9BD3-D4E2474499AA}">
      <dgm:prSet/>
      <dgm:spPr/>
      <dgm:t>
        <a:bodyPr/>
        <a:lstStyle/>
        <a:p>
          <a:endParaRPr lang="en-US"/>
        </a:p>
      </dgm:t>
    </dgm:pt>
    <dgm:pt modelId="{D394C439-4E61-472E-A2A9-609F9F3A9FC9}">
      <dgm:prSet/>
      <dgm:spPr/>
      <dgm:t>
        <a:bodyPr/>
        <a:lstStyle/>
        <a:p>
          <a:r>
            <a:rPr lang="fi-FI"/>
            <a:t>Anti-histamiinit</a:t>
          </a:r>
          <a:endParaRPr lang="en-US"/>
        </a:p>
      </dgm:t>
    </dgm:pt>
    <dgm:pt modelId="{63EEDFE1-0BAD-4402-8D90-85407EC156BF}" type="parTrans" cxnId="{6DD6155B-BE3E-4DFE-B517-BA6A8F6713A8}">
      <dgm:prSet/>
      <dgm:spPr/>
      <dgm:t>
        <a:bodyPr/>
        <a:lstStyle/>
        <a:p>
          <a:endParaRPr lang="en-US"/>
        </a:p>
      </dgm:t>
    </dgm:pt>
    <dgm:pt modelId="{163D4A1B-CF78-458C-B87A-BB5F8D7BF5C4}" type="sibTrans" cxnId="{6DD6155B-BE3E-4DFE-B517-BA6A8F6713A8}">
      <dgm:prSet/>
      <dgm:spPr/>
      <dgm:t>
        <a:bodyPr/>
        <a:lstStyle/>
        <a:p>
          <a:endParaRPr lang="en-US"/>
        </a:p>
      </dgm:t>
    </dgm:pt>
    <dgm:pt modelId="{DC63BF13-DC38-416F-9946-BAFFDABC9950}">
      <dgm:prSet/>
      <dgm:spPr/>
      <dgm:t>
        <a:bodyPr/>
        <a:lstStyle/>
        <a:p>
          <a:r>
            <a:rPr lang="fi-FI"/>
            <a:t>Adrenaliini</a:t>
          </a:r>
          <a:endParaRPr lang="en-US"/>
        </a:p>
      </dgm:t>
    </dgm:pt>
    <dgm:pt modelId="{9176DF66-FEA4-47AC-BEE7-701E360F69F2}" type="parTrans" cxnId="{29D551FF-0430-4411-B343-BE4CC785F88A}">
      <dgm:prSet/>
      <dgm:spPr/>
      <dgm:t>
        <a:bodyPr/>
        <a:lstStyle/>
        <a:p>
          <a:endParaRPr lang="en-US"/>
        </a:p>
      </dgm:t>
    </dgm:pt>
    <dgm:pt modelId="{C997DA79-34A1-4EF4-96E6-9DFDCE41C7AB}" type="sibTrans" cxnId="{29D551FF-0430-4411-B343-BE4CC785F88A}">
      <dgm:prSet/>
      <dgm:spPr/>
      <dgm:t>
        <a:bodyPr/>
        <a:lstStyle/>
        <a:p>
          <a:endParaRPr lang="en-US"/>
        </a:p>
      </dgm:t>
    </dgm:pt>
    <dgm:pt modelId="{6F12A5A4-BE65-41E3-B9DF-CBE562F1A4E0}" type="pres">
      <dgm:prSet presAssocID="{83810529-399B-4F57-A747-82A96013F2EB}" presName="linear" presStyleCnt="0">
        <dgm:presLayoutVars>
          <dgm:animLvl val="lvl"/>
          <dgm:resizeHandles val="exact"/>
        </dgm:presLayoutVars>
      </dgm:prSet>
      <dgm:spPr/>
    </dgm:pt>
    <dgm:pt modelId="{36BC50F3-DCBD-4C40-9D87-066592FC1055}" type="pres">
      <dgm:prSet presAssocID="{D428C070-5257-4C91-B0F3-6BB731B34FC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4A617ED3-A425-43B4-BEDB-BBF60EF907BD}" type="pres">
      <dgm:prSet presAssocID="{0EE6A31E-D11F-4AAE-8AB5-C9CD620CF47C}" presName="spacer" presStyleCnt="0"/>
      <dgm:spPr/>
    </dgm:pt>
    <dgm:pt modelId="{AAFBD3C5-38CB-4F97-ABB8-B3B3EE20DB86}" type="pres">
      <dgm:prSet presAssocID="{67C22111-8206-483D-B6B3-C4CCF6F60D2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90C7E6F7-AFC5-4250-B9FA-55DCADAFE50E}" type="pres">
      <dgm:prSet presAssocID="{832E1203-9431-48F5-A70D-6820E859AC4E}" presName="spacer" presStyleCnt="0"/>
      <dgm:spPr/>
    </dgm:pt>
    <dgm:pt modelId="{895313E1-62DF-415F-AC76-226D7EC459E7}" type="pres">
      <dgm:prSet presAssocID="{D394C439-4E61-472E-A2A9-609F9F3A9FC9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477EAABF-7034-4F73-AEEF-6F266E938ACF}" type="pres">
      <dgm:prSet presAssocID="{163D4A1B-CF78-458C-B87A-BB5F8D7BF5C4}" presName="spacer" presStyleCnt="0"/>
      <dgm:spPr/>
    </dgm:pt>
    <dgm:pt modelId="{2B2F321B-CB33-49C0-B030-FE1534D2548B}" type="pres">
      <dgm:prSet presAssocID="{DC63BF13-DC38-416F-9946-BAFFDABC9950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6B56711-56B9-457C-A6E4-5BA2772F3AF0}" type="presOf" srcId="{67C22111-8206-483D-B6B3-C4CCF6F60D22}" destId="{AAFBD3C5-38CB-4F97-ABB8-B3B3EE20DB86}" srcOrd="0" destOrd="0" presId="urn:microsoft.com/office/officeart/2005/8/layout/vList2"/>
    <dgm:cxn modelId="{5A7A1332-677D-4CC5-9BE5-43D154B948B9}" type="presOf" srcId="{D428C070-5257-4C91-B0F3-6BB731B34FCB}" destId="{36BC50F3-DCBD-4C40-9D87-066592FC1055}" srcOrd="0" destOrd="0" presId="urn:microsoft.com/office/officeart/2005/8/layout/vList2"/>
    <dgm:cxn modelId="{6DD6155B-BE3E-4DFE-B517-BA6A8F6713A8}" srcId="{83810529-399B-4F57-A747-82A96013F2EB}" destId="{D394C439-4E61-472E-A2A9-609F9F3A9FC9}" srcOrd="2" destOrd="0" parTransId="{63EEDFE1-0BAD-4402-8D90-85407EC156BF}" sibTransId="{163D4A1B-CF78-458C-B87A-BB5F8D7BF5C4}"/>
    <dgm:cxn modelId="{2B93CA79-0984-40C4-A662-D2464CA851FA}" type="presOf" srcId="{83810529-399B-4F57-A747-82A96013F2EB}" destId="{6F12A5A4-BE65-41E3-B9DF-CBE562F1A4E0}" srcOrd="0" destOrd="0" presId="urn:microsoft.com/office/officeart/2005/8/layout/vList2"/>
    <dgm:cxn modelId="{E69C038B-8C81-46E7-8627-1B55C9C8CF6D}" srcId="{83810529-399B-4F57-A747-82A96013F2EB}" destId="{D428C070-5257-4C91-B0F3-6BB731B34FCB}" srcOrd="0" destOrd="0" parTransId="{CC084B2B-0328-42F5-942C-10ACAC3F08AD}" sibTransId="{0EE6A31E-D11F-4AAE-8AB5-C9CD620CF47C}"/>
    <dgm:cxn modelId="{23BE0090-7E1D-4119-9BD3-D4E2474499AA}" srcId="{83810529-399B-4F57-A747-82A96013F2EB}" destId="{67C22111-8206-483D-B6B3-C4CCF6F60D22}" srcOrd="1" destOrd="0" parTransId="{AECA3E39-68E2-47BC-B8EF-60C152821217}" sibTransId="{832E1203-9431-48F5-A70D-6820E859AC4E}"/>
    <dgm:cxn modelId="{DCCD7BB9-54A0-48BC-9371-DF7C557A550F}" type="presOf" srcId="{D394C439-4E61-472E-A2A9-609F9F3A9FC9}" destId="{895313E1-62DF-415F-AC76-226D7EC459E7}" srcOrd="0" destOrd="0" presId="urn:microsoft.com/office/officeart/2005/8/layout/vList2"/>
    <dgm:cxn modelId="{584EA0DF-58AB-4A63-85CB-B01ED75E08B1}" type="presOf" srcId="{DC63BF13-DC38-416F-9946-BAFFDABC9950}" destId="{2B2F321B-CB33-49C0-B030-FE1534D2548B}" srcOrd="0" destOrd="0" presId="urn:microsoft.com/office/officeart/2005/8/layout/vList2"/>
    <dgm:cxn modelId="{29D551FF-0430-4411-B343-BE4CC785F88A}" srcId="{83810529-399B-4F57-A747-82A96013F2EB}" destId="{DC63BF13-DC38-416F-9946-BAFFDABC9950}" srcOrd="3" destOrd="0" parTransId="{9176DF66-FEA4-47AC-BEE7-701E360F69F2}" sibTransId="{C997DA79-34A1-4EF4-96E6-9DFDCE41C7AB}"/>
    <dgm:cxn modelId="{5D133482-A22D-4259-A67D-FCF18CFB0B74}" type="presParOf" srcId="{6F12A5A4-BE65-41E3-B9DF-CBE562F1A4E0}" destId="{36BC50F3-DCBD-4C40-9D87-066592FC1055}" srcOrd="0" destOrd="0" presId="urn:microsoft.com/office/officeart/2005/8/layout/vList2"/>
    <dgm:cxn modelId="{208E6144-9C31-4547-B823-BF21B5978A0F}" type="presParOf" srcId="{6F12A5A4-BE65-41E3-B9DF-CBE562F1A4E0}" destId="{4A617ED3-A425-43B4-BEDB-BBF60EF907BD}" srcOrd="1" destOrd="0" presId="urn:microsoft.com/office/officeart/2005/8/layout/vList2"/>
    <dgm:cxn modelId="{ABF1CEEA-6C50-413B-9450-31C8A5591D22}" type="presParOf" srcId="{6F12A5A4-BE65-41E3-B9DF-CBE562F1A4E0}" destId="{AAFBD3C5-38CB-4F97-ABB8-B3B3EE20DB86}" srcOrd="2" destOrd="0" presId="urn:microsoft.com/office/officeart/2005/8/layout/vList2"/>
    <dgm:cxn modelId="{DF935363-80A6-4E2E-9542-4BF101899AFD}" type="presParOf" srcId="{6F12A5A4-BE65-41E3-B9DF-CBE562F1A4E0}" destId="{90C7E6F7-AFC5-4250-B9FA-55DCADAFE50E}" srcOrd="3" destOrd="0" presId="urn:microsoft.com/office/officeart/2005/8/layout/vList2"/>
    <dgm:cxn modelId="{3FEB9786-C52C-4D26-B28E-2AB38B46B98C}" type="presParOf" srcId="{6F12A5A4-BE65-41E3-B9DF-CBE562F1A4E0}" destId="{895313E1-62DF-415F-AC76-226D7EC459E7}" srcOrd="4" destOrd="0" presId="urn:microsoft.com/office/officeart/2005/8/layout/vList2"/>
    <dgm:cxn modelId="{1B477442-B28E-4A1E-92A6-9A4E2FD40E23}" type="presParOf" srcId="{6F12A5A4-BE65-41E3-B9DF-CBE562F1A4E0}" destId="{477EAABF-7034-4F73-AEEF-6F266E938ACF}" srcOrd="5" destOrd="0" presId="urn:microsoft.com/office/officeart/2005/8/layout/vList2"/>
    <dgm:cxn modelId="{1E4A49B8-FD3D-437E-A67A-D64A25C0B014}" type="presParOf" srcId="{6F12A5A4-BE65-41E3-B9DF-CBE562F1A4E0}" destId="{2B2F321B-CB33-49C0-B030-FE1534D2548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0DE8D9-6499-42FE-A9EE-599C11965B0C}">
      <dsp:nvSpPr>
        <dsp:cNvPr id="0" name=""/>
        <dsp:cNvSpPr/>
      </dsp:nvSpPr>
      <dsp:spPr>
        <a:xfrm>
          <a:off x="0" y="188649"/>
          <a:ext cx="10515600" cy="9114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800" kern="1200"/>
            <a:t>Vieras aine</a:t>
          </a:r>
          <a:endParaRPr lang="en-US" sz="3800" kern="1200"/>
        </a:p>
      </dsp:txBody>
      <dsp:txXfrm>
        <a:off x="44492" y="233141"/>
        <a:ext cx="10426616" cy="822446"/>
      </dsp:txXfrm>
    </dsp:sp>
    <dsp:sp modelId="{D098608E-B9AB-4463-9D74-7F082B162C2E}">
      <dsp:nvSpPr>
        <dsp:cNvPr id="0" name=""/>
        <dsp:cNvSpPr/>
      </dsp:nvSpPr>
      <dsp:spPr>
        <a:xfrm>
          <a:off x="0" y="1209519"/>
          <a:ext cx="10515600" cy="9114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800" kern="1200"/>
            <a:t>-&gt; elimistö muodostaa vasta-aineita</a:t>
          </a:r>
          <a:endParaRPr lang="en-US" sz="3800" kern="1200"/>
        </a:p>
      </dsp:txBody>
      <dsp:txXfrm>
        <a:off x="44492" y="1254011"/>
        <a:ext cx="10426616" cy="822446"/>
      </dsp:txXfrm>
    </dsp:sp>
    <dsp:sp modelId="{C433AF32-C8DC-4615-AD8C-9A1BFB11D81B}">
      <dsp:nvSpPr>
        <dsp:cNvPr id="0" name=""/>
        <dsp:cNvSpPr/>
      </dsp:nvSpPr>
      <dsp:spPr>
        <a:xfrm>
          <a:off x="0" y="2230389"/>
          <a:ext cx="10515600" cy="9114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800" kern="1200"/>
            <a:t>-&gt; vasta-aineet vapauttavat erilaisia välittäjäaineita</a:t>
          </a:r>
          <a:endParaRPr lang="en-US" sz="3800" kern="1200"/>
        </a:p>
      </dsp:txBody>
      <dsp:txXfrm>
        <a:off x="44492" y="2274881"/>
        <a:ext cx="10426616" cy="822446"/>
      </dsp:txXfrm>
    </dsp:sp>
    <dsp:sp modelId="{21AB0F2D-2551-4D5C-B022-2380580BFF0A}">
      <dsp:nvSpPr>
        <dsp:cNvPr id="0" name=""/>
        <dsp:cNvSpPr/>
      </dsp:nvSpPr>
      <dsp:spPr>
        <a:xfrm>
          <a:off x="0" y="3251259"/>
          <a:ext cx="10515600" cy="9114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800" kern="1200"/>
            <a:t>-&gt; välittäjäaineet aiheuttavat allergiaoireita</a:t>
          </a:r>
          <a:endParaRPr lang="en-US" sz="3800" kern="1200"/>
        </a:p>
      </dsp:txBody>
      <dsp:txXfrm>
        <a:off x="44492" y="3295751"/>
        <a:ext cx="10426616" cy="8224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BC50F3-DCBD-4C40-9D87-066592FC1055}">
      <dsp:nvSpPr>
        <dsp:cNvPr id="0" name=""/>
        <dsp:cNvSpPr/>
      </dsp:nvSpPr>
      <dsp:spPr>
        <a:xfrm>
          <a:off x="0" y="48990"/>
          <a:ext cx="6900512" cy="12472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5200" kern="1200"/>
            <a:t>Välttäminen </a:t>
          </a:r>
          <a:endParaRPr lang="en-US" sz="5200" kern="1200"/>
        </a:p>
      </dsp:txBody>
      <dsp:txXfrm>
        <a:off x="60884" y="109874"/>
        <a:ext cx="6778744" cy="1125452"/>
      </dsp:txXfrm>
    </dsp:sp>
    <dsp:sp modelId="{AAFBD3C5-38CB-4F97-ABB8-B3B3EE20DB86}">
      <dsp:nvSpPr>
        <dsp:cNvPr id="0" name=""/>
        <dsp:cNvSpPr/>
      </dsp:nvSpPr>
      <dsp:spPr>
        <a:xfrm>
          <a:off x="0" y="1445970"/>
          <a:ext cx="6900512" cy="1247220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5200" kern="1200"/>
            <a:t>Siedätys</a:t>
          </a:r>
          <a:endParaRPr lang="en-US" sz="5200" kern="1200"/>
        </a:p>
      </dsp:txBody>
      <dsp:txXfrm>
        <a:off x="60884" y="1506854"/>
        <a:ext cx="6778744" cy="1125452"/>
      </dsp:txXfrm>
    </dsp:sp>
    <dsp:sp modelId="{895313E1-62DF-415F-AC76-226D7EC459E7}">
      <dsp:nvSpPr>
        <dsp:cNvPr id="0" name=""/>
        <dsp:cNvSpPr/>
      </dsp:nvSpPr>
      <dsp:spPr>
        <a:xfrm>
          <a:off x="0" y="2842950"/>
          <a:ext cx="6900512" cy="1247220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5200" kern="1200"/>
            <a:t>Anti-histamiinit</a:t>
          </a:r>
          <a:endParaRPr lang="en-US" sz="5200" kern="1200"/>
        </a:p>
      </dsp:txBody>
      <dsp:txXfrm>
        <a:off x="60884" y="2903834"/>
        <a:ext cx="6778744" cy="1125452"/>
      </dsp:txXfrm>
    </dsp:sp>
    <dsp:sp modelId="{2B2F321B-CB33-49C0-B030-FE1534D2548B}">
      <dsp:nvSpPr>
        <dsp:cNvPr id="0" name=""/>
        <dsp:cNvSpPr/>
      </dsp:nvSpPr>
      <dsp:spPr>
        <a:xfrm>
          <a:off x="0" y="4239930"/>
          <a:ext cx="6900512" cy="124722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5200" kern="1200"/>
            <a:t>Adrenaliini</a:t>
          </a:r>
          <a:endParaRPr lang="en-US" sz="5200" kern="1200"/>
        </a:p>
      </dsp:txBody>
      <dsp:txXfrm>
        <a:off x="60884" y="4300814"/>
        <a:ext cx="6778744" cy="11254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EBED5-9ECB-407B-9B3A-D943E428FA53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17625B-DF13-4480-9496-8414481409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6678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Vasta-aine voi saada elimistön tuottamaan esim. histamiinia -&gt; oireita (anti-histamiini).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34F019-98EA-44F8-A44D-94A900FAD7C4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73880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-</a:t>
            </a:r>
            <a:r>
              <a:rPr lang="fi-FI" dirty="0" err="1"/>
              <a:t>laktointo</a:t>
            </a:r>
            <a:r>
              <a:rPr lang="fi-FI" dirty="0"/>
              <a:t> johtuu laktaasientsyymin niukkuudesta ohutsuolessa</a:t>
            </a:r>
          </a:p>
          <a:p>
            <a:r>
              <a:rPr lang="fi-FI" dirty="0"/>
              <a:t>- Aterian yhteydessä juotu maito ei aiheuta oireita niin helposti, kuumennettu maito voi sopia paremmin, laktoosin sietokyky voi vaihdella</a:t>
            </a:r>
          </a:p>
          <a:p>
            <a:r>
              <a:rPr lang="fi-FI" dirty="0"/>
              <a:t>-ei ole juustoissa koska maitohappobakteerikäymisen johdosta laktoosi hajoaa </a:t>
            </a:r>
            <a:r>
              <a:rPr lang="fi-FI" dirty="0" err="1"/>
              <a:t>propionihapoksi</a:t>
            </a:r>
            <a:r>
              <a:rPr lang="fi-FI" dirty="0"/>
              <a:t> ja hiilidioksidiksi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34F019-98EA-44F8-A44D-94A900FAD7C4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055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- Muita haasteita: maitoallergikolla kalsiumin saanti/ hedelmät, marjat </a:t>
            </a:r>
            <a:r>
              <a:rPr lang="fi-FI" dirty="0" err="1"/>
              <a:t>jne</a:t>
            </a:r>
            <a:r>
              <a:rPr lang="fi-FI" dirty="0"/>
              <a:t> C-vitamiinin saanti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34F019-98EA-44F8-A44D-94A900FAD7C4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31129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https://app.skhole.fi/fi-FI/lessons/anafylaksian-hoito-2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17625B-DF13-4480-9496-841448140958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13724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/>
              <a:t>- https://www.terveyskirjasto.fi/terveyskirjasto/tk.koti?p_artikkeli=ldk00401 MYÖS VIDEO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17625B-DF13-4480-9496-841448140958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0541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E0A35D-A799-4C9D-9105-DC246181D5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327FDBB-5D92-4A23-B6EA-895369500A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2A88C45-0EE9-47CE-A004-318B591C3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14FB1-3694-4D14-B955-CB09C3F98129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1D089FC-B4DC-43BB-BBC9-D6C6E23D8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D4C5B7F-8F14-48E4-8C27-9637741AE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1F992-136E-4615-A64B-DE762DFE77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587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DA2F6E-98F7-4704-B1A5-B9AB03DA1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067E399-FC62-4068-B0BF-5023A62F0E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AD32B86-57F2-4E4F-9127-D6D4747EF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14FB1-3694-4D14-B955-CB09C3F98129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603B18F-3D24-475E-883F-59B867CDC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E449262-DE86-49F7-B237-D56AE8A47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1F992-136E-4615-A64B-DE762DFE77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1322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8A6BE45A-3732-41B8-B0F2-4C9253301D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AB93B3D-234F-46E6-B58A-664250A7AF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6D7B867-96A4-4B25-B722-4F387E163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14FB1-3694-4D14-B955-CB09C3F98129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ECF4904-9F30-48C5-96B3-E31D0CACB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51D4DA3-79B6-401B-8DE8-F5E2ADA89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1F992-136E-4615-A64B-DE762DFE77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2597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E3931B-3A01-46FA-AD09-8D66BFD10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FED571-3AAF-44CF-AEE2-B2B675CCEE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86B23B4-018F-48FB-BE38-7351B4A78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14FB1-3694-4D14-B955-CB09C3F98129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3E2871A-112B-4301-BB4E-B97EA4389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EA83B70-FE44-4F4D-B317-138258E5B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1F992-136E-4615-A64B-DE762DFE77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0391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71083D-92AF-46E2-B4CA-1185320C5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4CCADA2-64E3-41F0-8CC6-7B89D3B754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4900B5B-3966-4610-B15C-D8CA71EAE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14FB1-3694-4D14-B955-CB09C3F98129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0A35EB3-3FCB-4ADC-B3D8-E05F4CCC1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3803515-1D28-4E44-8CA4-6CCC1ACE4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1F992-136E-4615-A64B-DE762DFE77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7140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D0735E-A04C-4F3F-95EF-961A916DB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26C9B09-C7A8-4C5D-AB38-D7093C5CC0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C424825-8D1C-4761-B189-19F9444EE5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EBB648D-9560-4957-8DFC-8E34FF8EA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14FB1-3694-4D14-B955-CB09C3F98129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984543F-2243-42D1-9789-10A5FE88C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4469EC9-8802-42C4-95A0-22CF4C48C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1F992-136E-4615-A64B-DE762DFE77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2200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98987D-345F-4558-BBFF-92F8024E7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FFDF14C-4045-4D62-9075-168EF617EC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E3B01FF-AFDB-4547-9E24-17B2137DF1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24F21F5-A587-4058-88FA-2969A42360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8DBB1AB0-B2AE-4F50-91E9-8069FB6848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6B4617E-7BDA-4F51-A670-AA8286967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14FB1-3694-4D14-B955-CB09C3F98129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EF4B30A-C10C-4B35-B790-5DCD0F618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E3277A9-90DA-40E6-A288-CC0C81990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1F992-136E-4615-A64B-DE762DFE77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6028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A84983-CD8A-452B-A2B4-5249EDAF1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A0222AA-786F-4117-9CC4-592112DBA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14FB1-3694-4D14-B955-CB09C3F98129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4726C6B-FB23-4105-8BDD-4A0D953EF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0CDCC9D-2EED-4FA7-93BD-719BC1807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1F992-136E-4615-A64B-DE762DFE77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1771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91540893-A85C-4768-AC9E-F6CD49811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14FB1-3694-4D14-B955-CB09C3F98129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AB9C6F50-F9E5-42F6-B25E-F267C7295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61F315F-C398-43A7-8ACF-F96AAEDDD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1F992-136E-4615-A64B-DE762DFE77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9617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CACDEC-A630-4F41-B006-E0235BB87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7211B78-EA61-41D9-B06F-75BB114E30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DC7EE9B-AEDA-4555-BF47-2B41F7F59C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8436724-3686-4750-B2ED-904F4E35A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14FB1-3694-4D14-B955-CB09C3F98129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C33F62B-7EDA-4D74-9451-C94D29880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D415BBF-ABEF-4414-8153-B57A16DA8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1F992-136E-4615-A64B-DE762DFE77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5283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E6F9E0-115C-478A-B307-5CC4E5025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BF84BEE1-5185-4A09-B733-97B226BF23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A438962-0F56-43A5-821A-E74D6635B4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2132445-D5D0-4BD1-BEEA-53A946553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14FB1-3694-4D14-B955-CB09C3F98129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10435AD-062A-46D3-8FFD-8B5510F77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AA2581C-1734-4B30-8021-697D73E7A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1F992-136E-4615-A64B-DE762DFE77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2560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1378FA0-6D41-4C46-9386-183430D15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90BE8F1-7546-401F-8F78-2DFA2C221D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8E29B3B-0ADA-4E63-945A-EEEC5F7611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14FB1-3694-4D14-B955-CB09C3F98129}" type="datetimeFigureOut">
              <a:rPr lang="fi-FI" smtClean="0"/>
              <a:t>25.1.2021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3C2EDCE-2ED7-4394-8B6F-35D0D397F4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758D0BE-CCFA-4C52-895F-D24A8A0B2C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1F992-136E-4615-A64B-DE762DFE77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6455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sv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jpg"/><Relationship Id="rId9" Type="http://schemas.openxmlformats.org/officeDocument/2006/relationships/image" Target="../media/image9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6EE073-5F62-4056-BB96-AD7D8845E5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34885"/>
            <a:ext cx="9144000" cy="1975077"/>
          </a:xfrm>
          <a:solidFill>
            <a:schemeClr val="bg1">
              <a:alpha val="53000"/>
            </a:schemeClr>
          </a:solidFill>
        </p:spPr>
        <p:txBody>
          <a:bodyPr/>
          <a:lstStyle/>
          <a:p>
            <a:r>
              <a:rPr lang="fi-FI" dirty="0"/>
              <a:t>Ruokayliherkkyydet ja ruoka-aineallergiat</a:t>
            </a:r>
          </a:p>
        </p:txBody>
      </p:sp>
    </p:spTree>
    <p:extLst>
      <p:ext uri="{BB962C8B-B14F-4D97-AF65-F5344CB8AC3E}">
        <p14:creationId xmlns:p14="http://schemas.microsoft.com/office/powerpoint/2010/main" val="1451487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5EAFC6-6857-470B-ABA8-BE18C6A95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7254" y="525439"/>
            <a:ext cx="3336545" cy="1657614"/>
          </a:xfrm>
        </p:spPr>
        <p:txBody>
          <a:bodyPr>
            <a:normAutofit/>
          </a:bodyPr>
          <a:lstStyle/>
          <a:p>
            <a:r>
              <a:rPr lang="fi-FI" sz="3600" dirty="0"/>
              <a:t>Mitä ruoka-aineallergiat ovat?</a:t>
            </a:r>
          </a:p>
        </p:txBody>
      </p:sp>
      <p:pic>
        <p:nvPicPr>
          <p:cNvPr id="17" name="Kuva 16" descr="Kuolleen kalan luuranko tasaisella täytöllä">
            <a:extLst>
              <a:ext uri="{FF2B5EF4-FFF2-40B4-BE49-F238E27FC236}">
                <a16:creationId xmlns:a16="http://schemas.microsoft.com/office/drawing/2014/main" id="{E8FCEDE5-36EF-47D9-A123-F71FFC847D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7261" y="375320"/>
            <a:ext cx="3848658" cy="3848658"/>
          </a:xfrm>
          <a:prstGeom prst="rect">
            <a:avLst/>
          </a:prstGeom>
        </p:spPr>
      </p:pic>
      <p:pic>
        <p:nvPicPr>
          <p:cNvPr id="19" name="Kuva 18" descr="Kuva, joka sisältää kohteen ruoka, lauta, paalu, puolikas&#10;&#10;Kuvaus luotu automaattisesti">
            <a:extLst>
              <a:ext uri="{FF2B5EF4-FFF2-40B4-BE49-F238E27FC236}">
                <a16:creationId xmlns:a16="http://schemas.microsoft.com/office/drawing/2014/main" id="{E8559970-C43F-43CF-8E6F-C17C5E16715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5438" y="375320"/>
            <a:ext cx="2210149" cy="1657612"/>
          </a:xfrm>
          <a:prstGeom prst="rect">
            <a:avLst/>
          </a:prstGeom>
        </p:spPr>
      </p:pic>
      <p:pic>
        <p:nvPicPr>
          <p:cNvPr id="13" name="Kuva 12" descr="Omena ja puoli omena">
            <a:extLst>
              <a:ext uri="{FF2B5EF4-FFF2-40B4-BE49-F238E27FC236}">
                <a16:creationId xmlns:a16="http://schemas.microsoft.com/office/drawing/2014/main" id="{30AC4115-074A-4D3F-AA02-0640A867AA2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317111" y="2424609"/>
            <a:ext cx="1799367" cy="1799367"/>
          </a:xfrm>
          <a:prstGeom prst="rect">
            <a:avLst/>
          </a:prstGeom>
        </p:spPr>
      </p:pic>
      <p:pic>
        <p:nvPicPr>
          <p:cNvPr id="7" name="Kuva 6" descr="Peukalo ylös kana">
            <a:extLst>
              <a:ext uri="{FF2B5EF4-FFF2-40B4-BE49-F238E27FC236}">
                <a16:creationId xmlns:a16="http://schemas.microsoft.com/office/drawing/2014/main" id="{57290D4F-6F7B-4367-B738-5AC4E1B32DB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076" y="4911833"/>
            <a:ext cx="1448019" cy="1448019"/>
          </a:xfrm>
          <a:prstGeom prst="rect">
            <a:avLst/>
          </a:prstGeom>
        </p:spPr>
      </p:pic>
      <p:pic>
        <p:nvPicPr>
          <p:cNvPr id="15" name="Kuva 14" descr="Rikki tomaatti tunteilevat ruoat">
            <a:extLst>
              <a:ext uri="{FF2B5EF4-FFF2-40B4-BE49-F238E27FC236}">
                <a16:creationId xmlns:a16="http://schemas.microsoft.com/office/drawing/2014/main" id="{37BA7C2D-D7DB-4177-A983-07ED4EF0C22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1748" y="4911833"/>
            <a:ext cx="1448024" cy="1448024"/>
          </a:xfrm>
          <a:prstGeom prst="rect">
            <a:avLst/>
          </a:prstGeom>
        </p:spPr>
      </p:pic>
      <p:pic>
        <p:nvPicPr>
          <p:cNvPr id="21" name="Kuva 20" descr="Kuva, joka sisältää kohteen henkilö, pitäminen, käsi, hedelmä&#10;&#10;Kuvaus luotu automaattisesti">
            <a:extLst>
              <a:ext uri="{FF2B5EF4-FFF2-40B4-BE49-F238E27FC236}">
                <a16:creationId xmlns:a16="http://schemas.microsoft.com/office/drawing/2014/main" id="{E653B49A-57F0-4516-A409-CEDB0127EAB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5789" y="4912224"/>
            <a:ext cx="2176884" cy="1447628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70EA9B-74D9-419A-8ABB-00497825A6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17254" y="2274491"/>
            <a:ext cx="3336546" cy="3902472"/>
          </a:xfrm>
        </p:spPr>
        <p:txBody>
          <a:bodyPr>
            <a:normAutofit/>
          </a:bodyPr>
          <a:lstStyle/>
          <a:p>
            <a:r>
              <a:rPr lang="fi-FI" sz="1400"/>
              <a:t>Allergia on yliherkkyyttä jotakin ruuan sisältämää ainetta (yleensä proteiinia) kohtaan.</a:t>
            </a:r>
          </a:p>
          <a:p>
            <a:r>
              <a:rPr lang="fi-FI" sz="1400"/>
              <a:t>Elimistö puolustautuu vieraita aineita vastaan muodostamalla vasta-aineita.</a:t>
            </a:r>
          </a:p>
          <a:p>
            <a:r>
              <a:rPr lang="fi-FI" sz="1400"/>
              <a:t>Tavallisimpia aiheuttajia ovat: </a:t>
            </a:r>
          </a:p>
          <a:p>
            <a:r>
              <a:rPr lang="fi-FI" sz="1400"/>
              <a:t>pavut, kananmuna, kala, porkkana, tomaatti ja omena. </a:t>
            </a:r>
          </a:p>
          <a:p>
            <a:r>
              <a:rPr lang="fi-FI" sz="1400"/>
              <a:t>Lapsilla ruoka-aineallergiat ovat yleisempiä kuin aikuisilla</a:t>
            </a:r>
          </a:p>
          <a:p>
            <a:r>
              <a:rPr lang="fi-FI" sz="1400"/>
              <a:t>Alle kouluikäisistä 10-15 %:lla, kouluikäisistä n. 5 %:lla ja aikuisilla 2-4 %:lla on ruoka-aineallergioita.</a:t>
            </a:r>
          </a:p>
          <a:p>
            <a:r>
              <a:rPr lang="fi-FI" sz="1400"/>
              <a:t>0,1 % väestöstä on allergisia lisäaineille</a:t>
            </a:r>
          </a:p>
          <a:p>
            <a:endParaRPr lang="fi-FI" sz="1400"/>
          </a:p>
          <a:p>
            <a:endParaRPr lang="fi-FI" sz="1400"/>
          </a:p>
        </p:txBody>
      </p:sp>
    </p:spTree>
    <p:extLst>
      <p:ext uri="{BB962C8B-B14F-4D97-AF65-F5344CB8AC3E}">
        <p14:creationId xmlns:p14="http://schemas.microsoft.com/office/powerpoint/2010/main" val="891828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905C86-2C38-4E34-83CC-5B8A45638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Allerginen reaktio 1/2:</a:t>
            </a: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851DE6F8-3BB6-4888-B21D-5F7D2EFDC94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10267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7C1F1D-547D-4D52-A575-E5D95A34F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fi-FI"/>
              <a:t>Allerginen reaktio 2/2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43238FD-E209-4A5B-B227-B5566000E5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6586489" cy="3785419"/>
          </a:xfrm>
        </p:spPr>
        <p:txBody>
          <a:bodyPr>
            <a:normAutofit/>
          </a:bodyPr>
          <a:lstStyle/>
          <a:p>
            <a:r>
              <a:rPr lang="fi-FI" sz="2000" dirty="0"/>
              <a:t>Allergian voimakkuus voi vaihdella vuodenaikojen mukaan</a:t>
            </a:r>
          </a:p>
          <a:p>
            <a:pPr lvl="1"/>
            <a:r>
              <a:rPr lang="fi-FI" sz="2000" dirty="0"/>
              <a:t>Esim. koivun siitepölylle allergiset voivat olla herkkiä jollekin ruoka-aineelle, kuten omenalle, koivunsiitepölyaikana = ristiallergia</a:t>
            </a:r>
          </a:p>
          <a:p>
            <a:r>
              <a:rPr lang="fi-FI" sz="2000" dirty="0"/>
              <a:t>On myös mahdollista saada allergisia oireita muutenkin kuin suun kautta, esim. jauhopölystä hengitysteissä, mutta voi syödä pullaa.</a:t>
            </a:r>
          </a:p>
          <a:p>
            <a:r>
              <a:rPr lang="fi-FI" sz="2000" dirty="0"/>
              <a:t>Kasvis-, marja- ja hedelmäallergioissa kuumentaminen, pakastaminen, raastaminen, soseuttaminen ja mehustaminen usein parantavat siedettävyyttä.</a:t>
            </a:r>
          </a:p>
          <a:p>
            <a:r>
              <a:rPr lang="fi-FI" sz="2000" dirty="0"/>
              <a:t>Jos oireet eivät ole kovin voimakkaita, voi yrittää siedätystä.</a:t>
            </a:r>
          </a:p>
        </p:txBody>
      </p:sp>
      <p:pic>
        <p:nvPicPr>
          <p:cNvPr id="5" name="Kuva 4" descr="Kuva, joka sisältää kohteen ruoka, lauta, paalu, puolikas&#10;&#10;Kuvaus luotu automaattisesti">
            <a:extLst>
              <a:ext uri="{FF2B5EF4-FFF2-40B4-BE49-F238E27FC236}">
                <a16:creationId xmlns:a16="http://schemas.microsoft.com/office/drawing/2014/main" id="{416740A0-9CAE-4713-A2C4-64F6ECF3F7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56" r="34949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FFA21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1238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D7AD7C-351B-4910-912E-739B2969C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11705"/>
            <a:ext cx="4802312" cy="949967"/>
          </a:xfrm>
        </p:spPr>
        <p:txBody>
          <a:bodyPr/>
          <a:lstStyle/>
          <a:p>
            <a:r>
              <a:rPr lang="fi-FI" dirty="0"/>
              <a:t>Laktoosi-intoleranssi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3F9377A-59B0-481D-9ABB-23752D3943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146"/>
            <a:ext cx="4802312" cy="50998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= maitosokerin imeytymishäiriö</a:t>
            </a:r>
          </a:p>
          <a:p>
            <a:r>
              <a:rPr lang="fi-FI" dirty="0"/>
              <a:t>Laktoosia on maidossa ja siitä valmistetuissa ruuissa, tuotteissa</a:t>
            </a:r>
          </a:p>
          <a:p>
            <a:r>
              <a:rPr lang="fi-FI" dirty="0"/>
              <a:t>Paitsi: kypsytetyt juustot, useimmat sulatejuustot</a:t>
            </a:r>
          </a:p>
          <a:p>
            <a:r>
              <a:rPr lang="fi-FI" dirty="0"/>
              <a:t>Margariinit ja voi sekä hapanmaitotuotteet sopii useimmille</a:t>
            </a:r>
          </a:p>
          <a:p>
            <a:r>
              <a:rPr lang="fi-FI" dirty="0"/>
              <a:t>Jotkin lääkkeet sisältävät laktoosia</a:t>
            </a:r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04560CD6-9C37-4ADC-9D38-EA0B8EE1BBE7}"/>
              </a:ext>
            </a:extLst>
          </p:cNvPr>
          <p:cNvSpPr txBox="1"/>
          <p:nvPr/>
        </p:nvSpPr>
        <p:spPr>
          <a:xfrm>
            <a:off x="5910942" y="3218171"/>
            <a:ext cx="426634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4400" dirty="0">
                <a:latin typeface="+mj-lt"/>
              </a:rPr>
              <a:t>Keliakia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105CA3B5-99E9-4A54-8272-620233EA690D}"/>
              </a:ext>
            </a:extLst>
          </p:cNvPr>
          <p:cNvSpPr txBox="1"/>
          <p:nvPr/>
        </p:nvSpPr>
        <p:spPr>
          <a:xfrm>
            <a:off x="5910942" y="3918853"/>
            <a:ext cx="60960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2800" dirty="0"/>
              <a:t>= sairaus, jossa tiettyjen viljojen proteiini vaurioittaa ohutsuolen limakalvoa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dirty="0"/>
              <a:t>Pitää välttää vehnää, ohraa ja ruista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dirty="0"/>
              <a:t>-&gt; sen sijaan gluteenittomia viljoja, kuten riisiä, maissia, hirssiä, tattaria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dirty="0"/>
              <a:t>Puhdasta kauraa voi myös syödä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E015E9B2-1BCE-4E0B-8C12-D93F3C81FF91}"/>
              </a:ext>
            </a:extLst>
          </p:cNvPr>
          <p:cNvSpPr txBox="1"/>
          <p:nvPr/>
        </p:nvSpPr>
        <p:spPr>
          <a:xfrm>
            <a:off x="5806488" y="609274"/>
            <a:ext cx="426634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4400" dirty="0">
                <a:latin typeface="+mj-lt"/>
              </a:rPr>
              <a:t>Maitoallergia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C49B376E-C92F-41AB-B335-3A6AF70E9150}"/>
              </a:ext>
            </a:extLst>
          </p:cNvPr>
          <p:cNvSpPr txBox="1"/>
          <p:nvPr/>
        </p:nvSpPr>
        <p:spPr>
          <a:xfrm>
            <a:off x="5806488" y="1378715"/>
            <a:ext cx="60960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2800" dirty="0"/>
              <a:t>= maidon proteiini aiheuttaa allergisen reaktion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dirty="0"/>
              <a:t>Vältetään maitoproteiinia</a:t>
            </a:r>
          </a:p>
        </p:txBody>
      </p:sp>
    </p:spTree>
    <p:extLst>
      <p:ext uri="{BB962C8B-B14F-4D97-AF65-F5344CB8AC3E}">
        <p14:creationId xmlns:p14="http://schemas.microsoft.com/office/powerpoint/2010/main" val="868096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E0B4755-6206-4316-AEC8-E560DCD9C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1078992"/>
            <a:ext cx="6268770" cy="1536192"/>
          </a:xfrm>
        </p:spPr>
        <p:txBody>
          <a:bodyPr anchor="b">
            <a:normAutofit/>
          </a:bodyPr>
          <a:lstStyle/>
          <a:p>
            <a:r>
              <a:rPr lang="fi-FI" sz="5200"/>
              <a:t>Allergiaoireet: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D023AA3-1CB9-473B-BB29-20F4432C4E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987" y="3093786"/>
            <a:ext cx="6621819" cy="437576"/>
          </a:xfrm>
        </p:spPr>
        <p:txBody>
          <a:bodyPr>
            <a:noAutofit/>
          </a:bodyPr>
          <a:lstStyle/>
          <a:p>
            <a:r>
              <a:rPr lang="fi-FI" sz="2000" dirty="0"/>
              <a:t>Voivat ilmaantua välittömästi tai viiveellä (2-4 h kuluttua ruokailusta)</a:t>
            </a:r>
          </a:p>
          <a:p>
            <a:endParaRPr lang="fi-FI" sz="1600" dirty="0"/>
          </a:p>
          <a:p>
            <a:endParaRPr lang="fi-FI" sz="1600" dirty="0"/>
          </a:p>
          <a:p>
            <a:endParaRPr lang="fi-FI" sz="1600" dirty="0"/>
          </a:p>
        </p:txBody>
      </p:sp>
      <p:pic>
        <p:nvPicPr>
          <p:cNvPr id="5" name="Kuva 4" descr="Kuva, joka sisältää kohteen housut&#10;&#10;Kuvaus luotu automaattisesti">
            <a:extLst>
              <a:ext uri="{FF2B5EF4-FFF2-40B4-BE49-F238E27FC236}">
                <a16:creationId xmlns:a16="http://schemas.microsoft.com/office/drawing/2014/main" id="{409D5A9D-589F-4DD7-B1E2-481A567622C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603" r="20102" b="-2"/>
          <a:stretch/>
        </p:blipFill>
        <p:spPr>
          <a:xfrm>
            <a:off x="7684007" y="603504"/>
            <a:ext cx="4050792" cy="5577840"/>
          </a:xfrm>
          <a:prstGeom prst="rect">
            <a:avLst/>
          </a:prstGeom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D5F3ACA1-5591-4050-BEF8-3E820D047915}"/>
              </a:ext>
            </a:extLst>
          </p:cNvPr>
          <p:cNvSpPr txBox="1"/>
          <p:nvPr/>
        </p:nvSpPr>
        <p:spPr>
          <a:xfrm>
            <a:off x="612648" y="3948543"/>
            <a:ext cx="5603217" cy="2308324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Ihottuma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Silmäoireet (kutinat, turvotus)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Kutina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Ihotulehdukset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Oksennus, ripuli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Vatsakivut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Päänsärky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Hengitystieoireet</a:t>
            </a:r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135470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8E81103-DE45-4D2A-A60E-3D8025C7E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fi-FI" sz="5400"/>
              <a:t>Ruoka-allergian hoito: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CF0F0CD5-560F-4464-BD05-67591F7F22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6016687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39466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75B1A1F-732B-4BD9-A012-BD525E8629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 sz="5400"/>
              <a:t>Anafylaksia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B233BEB-8DB3-4BF9-A533-2E28F490FB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200"/>
              <a:t>=äkillinen yliherkkyysreaktio</a:t>
            </a:r>
          </a:p>
          <a:p>
            <a:r>
              <a:rPr lang="fi-FI" sz="2200"/>
              <a:t>Tavallisia aiheuttajia ovat ruoka-aineet (esim. vehnä, maapähkinä, muna, kala, maito, äyriäiset, tattari, selleri, kiivi) ja ampiaisen ja mehiläisen pistot</a:t>
            </a:r>
          </a:p>
          <a:p>
            <a:r>
              <a:rPr lang="fi-FI" sz="2200"/>
              <a:t>Lääkeaineista antibiootit ja kipulääkkeet</a:t>
            </a:r>
          </a:p>
          <a:p>
            <a:endParaRPr lang="fi-FI" sz="2200"/>
          </a:p>
          <a:p>
            <a:r>
              <a:rPr lang="fi-FI" sz="2200"/>
              <a:t>Allergisen anafylaksia lisäksi voi olla rasitusanafylaksia</a:t>
            </a:r>
          </a:p>
          <a:p>
            <a:r>
              <a:rPr lang="fi-FI" sz="2200"/>
              <a:t>Rasitusanafylaksia mahdollinen myös ilman allergiaa (taustalla tällöin esim. flunssa, särkylääke, krapula)</a:t>
            </a:r>
          </a:p>
          <a:p>
            <a:endParaRPr lang="fi-FI" sz="2200"/>
          </a:p>
        </p:txBody>
      </p:sp>
    </p:spTree>
    <p:extLst>
      <p:ext uri="{BB962C8B-B14F-4D97-AF65-F5344CB8AC3E}">
        <p14:creationId xmlns:p14="http://schemas.microsoft.com/office/powerpoint/2010/main" val="21479368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8D436F-9ACD-4C92-AFC8-C934C527A6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1">
              <a:alpha val="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90538E0-A884-4E60-A6AB-77D830E2FC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53478" y="0"/>
            <a:ext cx="465738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7677623-C257-46D6-8D3A-58EB98FA6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1162" y="3050434"/>
            <a:ext cx="3722933" cy="757130"/>
          </a:xfrm>
          <a:ln w="25400" cap="sq">
            <a:solidFill>
              <a:srgbClr val="FFFFFF"/>
            </a:solidFill>
            <a:miter lim="800000"/>
          </a:ln>
        </p:spPr>
        <p:txBody>
          <a:bodyPr vert="horz" wrap="square" lIns="91440" tIns="45720" rIns="91440" bIns="45720" rtlCol="0" anchor="ctr">
            <a:normAutofit/>
          </a:bodyPr>
          <a:lstStyle/>
          <a:p>
            <a:pPr algn="ctr"/>
            <a:r>
              <a:rPr lang="en-US" sz="2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Anafylaksian oireet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B0D7DD0-1C67-4D4C-9E06-678233DB84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53478" cy="6858000"/>
          </a:xfrm>
          <a:prstGeom prst="rect">
            <a:avLst/>
          </a:prstGeom>
          <a:solidFill>
            <a:srgbClr val="40404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EF3FA0E-791D-4730-9FEB-8A70FEAE26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4536" y="640080"/>
            <a:ext cx="5053066" cy="254660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/>
              <a:t>Oireet voivat tulla 10 minuutissa tai vasta jopa 4h syömisen jälkeen rasituksen yhteydessä</a:t>
            </a:r>
          </a:p>
          <a:p>
            <a:r>
              <a:rPr lang="en-US" sz="2000"/>
              <a:t>Anafylaktinen reaktio huipussaan 10-30 minuutissa</a:t>
            </a:r>
          </a:p>
          <a:p>
            <a:pPr marL="0"/>
            <a:endParaRPr lang="en-US" sz="2000"/>
          </a:p>
          <a:p>
            <a:endParaRPr lang="en-US" sz="200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D2682941-E00D-46C5-8088-3D16E8C6EC94}"/>
              </a:ext>
            </a:extLst>
          </p:cNvPr>
          <p:cNvSpPr txBox="1"/>
          <p:nvPr/>
        </p:nvSpPr>
        <p:spPr>
          <a:xfrm>
            <a:off x="6570204" y="2794571"/>
            <a:ext cx="5347818" cy="34233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-&gt; </a:t>
            </a:r>
            <a:r>
              <a:rPr lang="en-US" dirty="0" err="1"/>
              <a:t>Alkaa</a:t>
            </a:r>
            <a:r>
              <a:rPr lang="en-US" dirty="0"/>
              <a:t> </a:t>
            </a:r>
            <a:r>
              <a:rPr lang="en-US" dirty="0" err="1"/>
              <a:t>kämmenpohjien</a:t>
            </a:r>
            <a:r>
              <a:rPr lang="en-US" dirty="0"/>
              <a:t>, </a:t>
            </a:r>
            <a:r>
              <a:rPr lang="en-US" dirty="0" err="1"/>
              <a:t>hiuspohjan</a:t>
            </a:r>
            <a:r>
              <a:rPr lang="en-US" dirty="0"/>
              <a:t> ja </a:t>
            </a:r>
            <a:r>
              <a:rPr lang="en-US" dirty="0" err="1"/>
              <a:t>huulten</a:t>
            </a:r>
            <a:r>
              <a:rPr lang="en-US" dirty="0"/>
              <a:t> </a:t>
            </a:r>
            <a:r>
              <a:rPr lang="en-US" dirty="0" err="1"/>
              <a:t>kutinalla</a:t>
            </a:r>
            <a:endParaRPr lang="en-US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-&gt; </a:t>
            </a:r>
            <a:r>
              <a:rPr lang="en-US" dirty="0" err="1"/>
              <a:t>Kihelmöinti</a:t>
            </a:r>
            <a:r>
              <a:rPr lang="en-US" dirty="0"/>
              <a:t> ja </a:t>
            </a:r>
            <a:r>
              <a:rPr lang="en-US" dirty="0" err="1"/>
              <a:t>kutina</a:t>
            </a:r>
            <a:r>
              <a:rPr lang="en-US" dirty="0"/>
              <a:t> </a:t>
            </a:r>
            <a:r>
              <a:rPr lang="en-US" dirty="0" err="1"/>
              <a:t>leviävät</a:t>
            </a:r>
            <a:endParaRPr lang="en-US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-&gt; </a:t>
            </a:r>
            <a:r>
              <a:rPr lang="en-US" dirty="0" err="1"/>
              <a:t>Ihoon</a:t>
            </a:r>
            <a:r>
              <a:rPr lang="en-US" dirty="0"/>
              <a:t> </a:t>
            </a:r>
            <a:r>
              <a:rPr lang="en-US" dirty="0" err="1"/>
              <a:t>nokkospaukamia</a:t>
            </a:r>
            <a:endParaRPr lang="en-US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-&gt; </a:t>
            </a:r>
            <a:r>
              <a:rPr lang="en-US" dirty="0" err="1"/>
              <a:t>Turvotusta</a:t>
            </a:r>
            <a:r>
              <a:rPr lang="en-US" dirty="0"/>
              <a:t> </a:t>
            </a:r>
            <a:r>
              <a:rPr lang="en-US" dirty="0" err="1"/>
              <a:t>huulissa</a:t>
            </a:r>
            <a:r>
              <a:rPr lang="en-US" dirty="0"/>
              <a:t>, </a:t>
            </a:r>
            <a:r>
              <a:rPr lang="en-US" dirty="0" err="1"/>
              <a:t>silmissä</a:t>
            </a:r>
            <a:r>
              <a:rPr lang="en-US" dirty="0"/>
              <a:t> ja </a:t>
            </a:r>
            <a:r>
              <a:rPr lang="en-US" dirty="0" err="1"/>
              <a:t>usein</a:t>
            </a:r>
            <a:r>
              <a:rPr lang="en-US" dirty="0"/>
              <a:t> </a:t>
            </a:r>
            <a:r>
              <a:rPr lang="en-US" dirty="0" err="1"/>
              <a:t>muuallakin</a:t>
            </a:r>
            <a:endParaRPr lang="en-US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-&gt; </a:t>
            </a:r>
            <a:r>
              <a:rPr lang="en-US" dirty="0" err="1"/>
              <a:t>Kurkkua</a:t>
            </a:r>
            <a:r>
              <a:rPr lang="en-US" dirty="0"/>
              <a:t> </a:t>
            </a:r>
            <a:r>
              <a:rPr lang="en-US" dirty="0" err="1"/>
              <a:t>kuristaa</a:t>
            </a:r>
            <a:r>
              <a:rPr lang="en-US" dirty="0"/>
              <a:t>, </a:t>
            </a:r>
            <a:r>
              <a:rPr lang="en-US" dirty="0" err="1"/>
              <a:t>ääni</a:t>
            </a:r>
            <a:r>
              <a:rPr lang="en-US" dirty="0"/>
              <a:t> </a:t>
            </a:r>
            <a:r>
              <a:rPr lang="en-US" dirty="0" err="1"/>
              <a:t>käheä</a:t>
            </a:r>
            <a:r>
              <a:rPr lang="en-US" dirty="0"/>
              <a:t>, </a:t>
            </a:r>
            <a:r>
              <a:rPr lang="en-US" dirty="0" err="1"/>
              <a:t>hengitys</a:t>
            </a:r>
            <a:r>
              <a:rPr lang="en-US" dirty="0"/>
              <a:t> </a:t>
            </a:r>
            <a:r>
              <a:rPr lang="en-US" dirty="0" err="1"/>
              <a:t>vinkuu</a:t>
            </a:r>
            <a:endParaRPr lang="en-US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-&gt; </a:t>
            </a:r>
            <a:r>
              <a:rPr lang="en-US" dirty="0" err="1"/>
              <a:t>Vatsaa</a:t>
            </a:r>
            <a:r>
              <a:rPr lang="en-US" dirty="0"/>
              <a:t> </a:t>
            </a:r>
            <a:r>
              <a:rPr lang="en-US" dirty="0" err="1"/>
              <a:t>kouristaa</a:t>
            </a:r>
            <a:r>
              <a:rPr lang="en-US" dirty="0"/>
              <a:t> (</a:t>
            </a:r>
            <a:r>
              <a:rPr lang="en-US" dirty="0" err="1"/>
              <a:t>saattaa</a:t>
            </a:r>
            <a:r>
              <a:rPr lang="en-US" dirty="0"/>
              <a:t> </a:t>
            </a:r>
            <a:r>
              <a:rPr lang="en-US" dirty="0" err="1"/>
              <a:t>oksentaa</a:t>
            </a:r>
            <a:r>
              <a:rPr lang="en-US" dirty="0"/>
              <a:t>, </a:t>
            </a:r>
            <a:r>
              <a:rPr lang="en-US" dirty="0" err="1"/>
              <a:t>ripuloida</a:t>
            </a:r>
            <a:r>
              <a:rPr lang="en-US" dirty="0"/>
              <a:t>)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-&gt; </a:t>
            </a:r>
            <a:r>
              <a:rPr lang="en-US" dirty="0" err="1"/>
              <a:t>Pulssi</a:t>
            </a:r>
            <a:r>
              <a:rPr lang="en-US" dirty="0"/>
              <a:t> </a:t>
            </a:r>
            <a:r>
              <a:rPr lang="en-US" dirty="0" err="1"/>
              <a:t>kiihtyy</a:t>
            </a:r>
            <a:endParaRPr lang="en-US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-&gt; </a:t>
            </a:r>
            <a:r>
              <a:rPr lang="en-US" dirty="0" err="1"/>
              <a:t>Iho</a:t>
            </a:r>
            <a:r>
              <a:rPr lang="en-US" dirty="0"/>
              <a:t> </a:t>
            </a:r>
            <a:r>
              <a:rPr lang="en-US" dirty="0" err="1"/>
              <a:t>punakka</a:t>
            </a:r>
            <a:endParaRPr lang="en-US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-&gt; RR </a:t>
            </a:r>
            <a:r>
              <a:rPr lang="en-US" dirty="0" err="1"/>
              <a:t>voi</a:t>
            </a:r>
            <a:r>
              <a:rPr lang="en-US" dirty="0"/>
              <a:t> </a:t>
            </a:r>
            <a:r>
              <a:rPr lang="en-US" dirty="0" err="1"/>
              <a:t>laskea</a:t>
            </a:r>
            <a:r>
              <a:rPr lang="en-US" dirty="0"/>
              <a:t> ja </a:t>
            </a:r>
            <a:r>
              <a:rPr lang="en-US" dirty="0" err="1"/>
              <a:t>sydämen</a:t>
            </a:r>
            <a:r>
              <a:rPr lang="en-US" dirty="0"/>
              <a:t> </a:t>
            </a:r>
            <a:r>
              <a:rPr lang="en-US" dirty="0" err="1"/>
              <a:t>rytmihäiriöt</a:t>
            </a:r>
            <a:r>
              <a:rPr lang="en-US" dirty="0"/>
              <a:t> </a:t>
            </a:r>
            <a:r>
              <a:rPr lang="en-US" dirty="0" err="1"/>
              <a:t>mahdollisia</a:t>
            </a:r>
            <a:endParaRPr lang="en-US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760941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525</Words>
  <Application>Microsoft Office PowerPoint</Application>
  <PresentationFormat>Laajakuva</PresentationFormat>
  <Paragraphs>81</Paragraphs>
  <Slides>9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Office-teema</vt:lpstr>
      <vt:lpstr>Ruokayliherkkyydet ja ruoka-aineallergiat</vt:lpstr>
      <vt:lpstr>Mitä ruoka-aineallergiat ovat?</vt:lpstr>
      <vt:lpstr>Allerginen reaktio 1/2:</vt:lpstr>
      <vt:lpstr>Allerginen reaktio 2/2</vt:lpstr>
      <vt:lpstr>Laktoosi-intoleranssi</vt:lpstr>
      <vt:lpstr>Allergiaoireet:</vt:lpstr>
      <vt:lpstr>Ruoka-allergian hoito:</vt:lpstr>
      <vt:lpstr>Anafylaksia</vt:lpstr>
      <vt:lpstr>Anafylaksian oireet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Ruokayliherkkyydet ja ruoka-aineallergiat</dc:title>
  <dc:creator>Lindström Riina</dc:creator>
  <cp:lastModifiedBy>Lindström Riina</cp:lastModifiedBy>
  <cp:revision>3</cp:revision>
  <dcterms:created xsi:type="dcterms:W3CDTF">2021-01-25T14:14:13Z</dcterms:created>
  <dcterms:modified xsi:type="dcterms:W3CDTF">2021-01-25T15:53:19Z</dcterms:modified>
</cp:coreProperties>
</file>