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15" r:id="rId2"/>
    <p:sldId id="324" r:id="rId3"/>
    <p:sldId id="328" r:id="rId4"/>
    <p:sldId id="275" r:id="rId5"/>
    <p:sldId id="325" r:id="rId6"/>
    <p:sldId id="326" r:id="rId7"/>
    <p:sldId id="276" r:id="rId8"/>
    <p:sldId id="278" r:id="rId9"/>
    <p:sldId id="279" r:id="rId10"/>
    <p:sldId id="327" r:id="rId11"/>
    <p:sldId id="329" r:id="rId12"/>
    <p:sldId id="330" r:id="rId13"/>
    <p:sldId id="331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64642" autoAdjust="0"/>
  </p:normalViewPr>
  <p:slideViewPr>
    <p:cSldViewPr snapToGrid="0">
      <p:cViewPr varScale="1">
        <p:scale>
          <a:sx n="43" d="100"/>
          <a:sy n="43" d="100"/>
        </p:scale>
        <p:origin x="1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5E85A-9BA1-44F1-A776-106D83802457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964A4-4B89-42AA-9289-DFA3FD448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43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A964A4-4B89-42AA-9289-DFA3FD448A16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140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BEFD7-FFC0-4868-94E7-0CB3788D786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528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A964A4-4B89-42AA-9289-DFA3FD448A16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676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A964A4-4B89-42AA-9289-DFA3FD448A16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453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A964A4-4B89-42AA-9289-DFA3FD448A16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1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86CD3-EA20-4113-A1A4-05182A173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E5903D-8DCD-412C-81DE-A07C804CB5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898174-175A-42DA-9D2A-4BE671509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5C9EFA-8796-48AB-99FA-57B9F70C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9B76C2-636D-4264-BEE7-8709FD2F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82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8A9E43-59A9-4422-89C9-0DB1C16E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3D5087-948E-43BF-A49D-033F31566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DFD8A7-3AAF-4DD8-B6A9-9EFD7AF73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ADC19-15ED-4CBE-891D-1D54B611A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DC170D-0126-4595-8C6C-B71741691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28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65E5833-B9F2-4521-86F5-A5722F17F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518E785-6625-4939-AC13-823F0E4EE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7061FE-A080-4F2D-B4F7-61316083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387838-7331-4505-9D4B-6C7518C7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C83DC5-9D48-4ABC-9113-AE093C12B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489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09CCE-A19F-4157-9BE0-91A01B32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EF4197-F4C3-4487-A37D-584B5E089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7C3D8F-9005-425C-AD4D-3E1A4691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D92329-55B3-4155-B6AA-3595A059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771421-C01E-429A-AAC8-8590F2F9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24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A17C25-5900-4781-9C8A-015C77548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5FBE1A-686B-4ACF-9E3C-6A06D4D96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730354-5953-44E5-A789-FFF11C1E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10BD4D-8499-4328-80C7-CE3714CE2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16DFF6-AD5F-4AC3-802F-B2B38E64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30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66EA66-B992-4FC9-AF12-5D46F1367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A7A4BC-3229-439C-9087-7D851026D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BA3F625-A6C9-4F48-9239-8DB903E7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B8451A-B79B-494C-95B2-F856B536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A62272-267D-4601-967C-4E838571D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D6EA1A-80AA-4CF8-88F7-5F94F651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67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008D68-ACD6-4BCB-B7DE-B93EE605B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ED073A-3DAA-462F-8EDF-6D93A679E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63D922E-7526-41B8-A8D5-462D8DA06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2712DBD-A044-4BD9-992C-ACE728197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B74659-A854-411C-92EE-F7F2F0301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129F0C5-0938-4902-829B-F0052678F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6CF21E6-3394-49F5-9581-667D419A2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1467184-7A8E-424B-80CF-13888C4D5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56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CB345B-02EF-45C8-8BCC-4FD5C358B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3E99AD-3D2D-4F42-9FF9-1BF8F66C4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A1B01B-98AF-4B60-99E5-96F7BA2E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4B46757-BDF1-4C97-98A8-2F51EDF9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10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13F7371-F674-42E5-9E2D-210AB1BC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4C6A03C-B206-41E4-8724-FCDB611C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336460F-3664-4E2E-8A16-0D79CB6F6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53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DDD21-CDE8-416C-934C-A625452B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9136A7-FFE7-4984-AF3A-08443DA61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366513E-ACB2-461B-865A-1A75AEAC4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4B1019-C822-40ED-AF0E-4A9612CA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E6B16C-C0FB-44BD-988D-C1AB2A7C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985E09-B531-4321-B109-ADE0A13E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1448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95BC7E-E8FF-42AF-95FA-32FC6E563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B51887-E3FA-4DA0-B024-94BBF25D7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555D37-B0C8-4045-9614-51279AFF2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A825CA-DA4F-46BE-B5F3-DD4BDBDE1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C4AD01-3D9C-4767-900D-D25D2CBD1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D68F54-88E7-4DDF-ADF3-85E2A36BC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72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BA5F29D-D5C7-4432-8E36-50B33988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F3DA63-543C-43D4-A34F-BBD611199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317576-8D63-48B2-AAE4-33FE9ED828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2A1C-8C42-4599-BCFE-5E9E72100F7C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F12586-E7C1-4C31-99EE-4BD6E19AB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FBA1C7-EE65-445D-BDBA-9A47E6D2A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77BB8-259A-4EE1-9725-851728AAD9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94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C0724DB-3B16-4640-83DE-2929FA288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3999"/>
            <a:ext cx="9144000" cy="1985963"/>
          </a:xfrm>
          <a:solidFill>
            <a:schemeClr val="bg1">
              <a:alpha val="56000"/>
            </a:schemeClr>
          </a:solidFill>
        </p:spPr>
        <p:txBody>
          <a:bodyPr/>
          <a:lstStyle/>
          <a:p>
            <a:r>
              <a:rPr lang="fi-FI"/>
              <a:t>Ikääntyneiden ravitsemuksen erityispiirteitä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3852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4AAA5E-0921-47C6-9713-5984610F3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b">
            <a:normAutofit/>
          </a:bodyPr>
          <a:lstStyle/>
          <a:p>
            <a:r>
              <a:rPr lang="fi-FI" dirty="0"/>
              <a:t>Ratkaisuita ravitsemukseen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87A092-A66A-468F-84B7-9400DC49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i-FI" altLang="fi-FI"/>
              <a:t>Ruokailu on tärkeä sosiaalinen tapahtuma</a:t>
            </a:r>
          </a:p>
          <a:p>
            <a:r>
              <a:rPr lang="fi-FI" altLang="fi-FI"/>
              <a:t>Perinteiset, kotoisat ruuat usein mieluisia</a:t>
            </a:r>
          </a:p>
          <a:p>
            <a:r>
              <a:rPr lang="fi-FI"/>
              <a:t>Lihaskunnon ja toimintakyvyn ylläpitäminen tärkeää</a:t>
            </a:r>
          </a:p>
          <a:p>
            <a:r>
              <a:rPr lang="fi-FI"/>
              <a:t>Säännöllisen ateriat</a:t>
            </a:r>
          </a:p>
          <a:p>
            <a:r>
              <a:rPr lang="fi-FI"/>
              <a:t>Lempiruokia</a:t>
            </a:r>
          </a:p>
          <a:p>
            <a:r>
              <a:rPr lang="fi-FI"/>
              <a:t>Ruoan värit ja asettelu</a:t>
            </a:r>
          </a:p>
          <a:p>
            <a:r>
              <a:rPr lang="fi-FI"/>
              <a:t>Energia- ja ravintoainetiheyden rikastaminen (esim. rasvaisemmat maitotuotteet käyttöön)</a:t>
            </a:r>
          </a:p>
          <a:p>
            <a:r>
              <a:rPr lang="fi-FI"/>
              <a:t>Täydennysravintovalmisteet tarvittaessa</a:t>
            </a:r>
          </a:p>
          <a:p>
            <a:endParaRPr lang="fi-FI"/>
          </a:p>
        </p:txBody>
      </p:sp>
      <p:pic>
        <p:nvPicPr>
          <p:cNvPr id="9" name="Kuva 8" descr="Hymyilevät kasvot ja sydämenmuotoiset silmät, ääriviiva ääriviiva">
            <a:extLst>
              <a:ext uri="{FF2B5EF4-FFF2-40B4-BE49-F238E27FC236}">
                <a16:creationId xmlns:a16="http://schemas.microsoft.com/office/drawing/2014/main" id="{CA011064-0F89-46B1-8BD1-45285104F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91666" y="425294"/>
            <a:ext cx="2800662" cy="280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867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56E9D7-A2B9-4B3A-A476-C4812B29A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fi-FI" dirty="0"/>
              <a:t>Sappipotilaan ruokavalio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0B124E-ACA4-4B77-B523-2B63E9742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Runsaasti rasvaa sisältävä ruoka saa aikaan sappirakon supistelua -&gt; jos sappirakossa on kiviä, supistelut voivat aiheuttaa kipua ja työntää sappikiviä liikkeelle -&gt; kipua</a:t>
            </a:r>
          </a:p>
          <a:p>
            <a:r>
              <a:rPr lang="fi-FI" dirty="0">
                <a:solidFill>
                  <a:srgbClr val="2A2A2A"/>
                </a:solidFill>
                <a:latin typeface="Lato"/>
              </a:rPr>
              <a:t>Ei ole olemassa yhtä oikeaa ruokavaliota</a:t>
            </a:r>
          </a:p>
          <a:p>
            <a:r>
              <a:rPr lang="fi-FI" dirty="0">
                <a:solidFill>
                  <a:srgbClr val="2A2A2A"/>
                </a:solidFill>
                <a:latin typeface="Lato"/>
              </a:rPr>
              <a:t>Tasainen syöminen, kohtuulliset annoskoot</a:t>
            </a:r>
          </a:p>
          <a:p>
            <a:r>
              <a:rPr lang="fi-FI" dirty="0">
                <a:solidFill>
                  <a:srgbClr val="2A2A2A"/>
                </a:solidFill>
                <a:latin typeface="Lato"/>
              </a:rPr>
              <a:t>Runsaan rasvan välttäminen, mutta pehmeitä rasvoja saatava</a:t>
            </a:r>
          </a:p>
          <a:p>
            <a:r>
              <a:rPr lang="fi-FI" dirty="0">
                <a:solidFill>
                  <a:srgbClr val="2A2A2A"/>
                </a:solidFill>
                <a:latin typeface="Lato"/>
              </a:rPr>
              <a:t>Kuitu sitoo sappihappoja ja vähentää sappikivien muodostumista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0767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1575F1-7A7F-4AF9-9C66-EFD876C53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Sappipotilaan ruokavalio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79160A-2003-45E9-A9F4-4EB2377E0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Jotkut muutkin ruuat voivat aiheuttaa oireita, esim.: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Kaasua muodostavat</a:t>
            </a:r>
          </a:p>
          <a:p>
            <a:pPr marL="1200150" lvl="2" indent="-285750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kaalit, sipulit, lanttu, nauris, selleri, sienet, pavut, herneet ja linssit</a:t>
            </a:r>
          </a:p>
          <a:p>
            <a:pPr marL="1200150" lvl="2" indent="-285750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tuore omena ja päärynä, melonit ja avokado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Hiilihapolliset juomat ja kahvi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Tuore leipä tai pulla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Voimakkaasti maustettu tai savustettu ruoka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Etikka ja etikkasäilykkeet</a:t>
            </a:r>
          </a:p>
          <a:p>
            <a:pPr lvl="1"/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Makeutusaineet Esim. sorbitoli, ksylitoli,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maltitoli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,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laktitoli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 ja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isomaltitoli</a:t>
            </a:r>
            <a:endParaRPr lang="fi-FI" b="0" i="0" dirty="0">
              <a:solidFill>
                <a:srgbClr val="2A2A2A"/>
              </a:solidFill>
              <a:effectLst/>
              <a:latin typeface="Lato"/>
            </a:endParaRPr>
          </a:p>
          <a:p>
            <a:pPr lvl="1"/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Inuliinia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,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oligofruktoosia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,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frukto-oligosakkarideja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 (FOS) </a:t>
            </a:r>
            <a:r>
              <a:rPr lang="fi-FI" b="0" i="0" dirty="0" err="1">
                <a:solidFill>
                  <a:srgbClr val="2A2A2A"/>
                </a:solidFill>
                <a:effectLst/>
                <a:latin typeface="Lato"/>
              </a:rPr>
              <a:t>galakto-oligosakkarideja</a:t>
            </a:r>
            <a:r>
              <a:rPr lang="fi-FI" b="0" i="0" dirty="0">
                <a:solidFill>
                  <a:srgbClr val="2A2A2A"/>
                </a:solidFill>
                <a:effectLst/>
                <a:latin typeface="Lato"/>
              </a:rPr>
              <a:t> (GOS) sisältävät tuotteet, kuten ruoansulatusjogurtit.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968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67B356-39DB-43D6-AE6D-C0C55C4F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525" y="271463"/>
            <a:ext cx="10515600" cy="1325563"/>
          </a:xfrm>
        </p:spPr>
        <p:txBody>
          <a:bodyPr/>
          <a:lstStyle/>
          <a:p>
            <a:r>
              <a:rPr lang="fi-FI" dirty="0"/>
              <a:t>Kihtipotilaan ruokavalio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7B1AB8-57C5-41EC-8D7B-39A826A66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525" y="1334125"/>
            <a:ext cx="11039919" cy="1543495"/>
          </a:xfrm>
        </p:spPr>
        <p:txBody>
          <a:bodyPr>
            <a:normAutofit/>
          </a:bodyPr>
          <a:lstStyle/>
          <a:p>
            <a:r>
              <a:rPr lang="fi-FI" sz="2000" b="0" i="0" dirty="0">
                <a:solidFill>
                  <a:srgbClr val="333333"/>
                </a:solidFill>
                <a:effectLst/>
                <a:latin typeface="FS Emeric"/>
              </a:rPr>
              <a:t>pyritään välttämään runsaasti </a:t>
            </a:r>
            <a:r>
              <a:rPr lang="fi-FI" sz="2000" b="0" i="0" dirty="0" err="1">
                <a:solidFill>
                  <a:srgbClr val="333333"/>
                </a:solidFill>
                <a:effectLst/>
                <a:latin typeface="FS Emeric"/>
              </a:rPr>
              <a:t>puriineja</a:t>
            </a:r>
            <a:r>
              <a:rPr lang="fi-FI" sz="2000" b="0" i="0" dirty="0">
                <a:solidFill>
                  <a:srgbClr val="333333"/>
                </a:solidFill>
                <a:effectLst/>
                <a:latin typeface="FS Emeric"/>
              </a:rPr>
              <a:t> sisältäviä ruoka-aineita</a:t>
            </a:r>
          </a:p>
          <a:p>
            <a:r>
              <a:rPr lang="fi-FI" sz="2000" dirty="0">
                <a:solidFill>
                  <a:srgbClr val="333333"/>
                </a:solidFill>
                <a:latin typeface="FS Emeric"/>
              </a:rPr>
              <a:t>Ylipainon hoito tärkeää myös</a:t>
            </a:r>
          </a:p>
          <a:p>
            <a:r>
              <a:rPr lang="fi-FI" sz="2000" dirty="0">
                <a:solidFill>
                  <a:srgbClr val="333333"/>
                </a:solidFill>
                <a:latin typeface="FS Emeric"/>
              </a:rPr>
              <a:t>Joskus </a:t>
            </a:r>
            <a:r>
              <a:rPr lang="fi-FI" sz="2000" dirty="0" err="1">
                <a:solidFill>
                  <a:srgbClr val="333333"/>
                </a:solidFill>
                <a:latin typeface="FS Emeric"/>
              </a:rPr>
              <a:t>lri</a:t>
            </a:r>
            <a:r>
              <a:rPr lang="fi-FI" sz="2000" dirty="0">
                <a:solidFill>
                  <a:srgbClr val="333333"/>
                </a:solidFill>
                <a:latin typeface="FS Emeric"/>
              </a:rPr>
              <a:t> määrää C-vitamiinilisän</a:t>
            </a:r>
          </a:p>
          <a:p>
            <a:endParaRPr lang="fi-FI" dirty="0">
              <a:solidFill>
                <a:srgbClr val="333333"/>
              </a:solidFill>
              <a:latin typeface="FS Emeric"/>
            </a:endParaRP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5B460CC-8EE7-4024-95C6-F71B2955FA1A}"/>
              </a:ext>
            </a:extLst>
          </p:cNvPr>
          <p:cNvSpPr txBox="1"/>
          <p:nvPr/>
        </p:nvSpPr>
        <p:spPr>
          <a:xfrm>
            <a:off x="1993355" y="3202952"/>
            <a:ext cx="59281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Vältettäviä: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kalan ja siipikarjan nahka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äyriäiset ja simpukat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sisäelimet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palkokasvit, sienet ja parsa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vehnänalkio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hiivavalmisteet (leivinhiiva sopii)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333333"/>
                </a:solidFill>
                <a:effectLst/>
                <a:latin typeface="FS Emeric"/>
              </a:rPr>
              <a:t>olut</a:t>
            </a:r>
          </a:p>
        </p:txBody>
      </p:sp>
      <p:pic>
        <p:nvPicPr>
          <p:cNvPr id="6" name="Kuva 5" descr="Ei merkkiä tasaisella täytöllä">
            <a:extLst>
              <a:ext uri="{FF2B5EF4-FFF2-40B4-BE49-F238E27FC236}">
                <a16:creationId xmlns:a16="http://schemas.microsoft.com/office/drawing/2014/main" id="{7B892D69-F508-47BE-83F2-B342BC2D7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66381" y="3202952"/>
            <a:ext cx="2980544" cy="2980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9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EE4A9-8E85-4ED2-B907-782DBE28F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fi-FI" sz="4800"/>
              <a:t>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67DD68-1212-411E-8B2E-59BA7A2DF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fi-FI" sz="1700"/>
              <a:t>Mitä erityispiirteitä ikääntyneiden ravitsemukseen liittyy?</a:t>
            </a:r>
          </a:p>
          <a:p>
            <a:pPr lvl="1"/>
            <a:r>
              <a:rPr lang="fi-FI" sz="1700"/>
              <a:t>Käytä lähteenä kurssikirjaa JA Valtion ravitsemussuosituksia </a:t>
            </a:r>
          </a:p>
          <a:p>
            <a:r>
              <a:rPr lang="fi-FI" sz="1700"/>
              <a:t>Millaiset ruuat voivat aiheuttaa oireita sappikivitautia sairastavalle?  Miten sappikivitauti vaikuttaa ruokavalioon?</a:t>
            </a:r>
          </a:p>
          <a:p>
            <a:r>
              <a:rPr lang="fi-FI" sz="1700"/>
              <a:t>Millainen ruokavalio suunnitellaan kihtiä sairastavalle?</a:t>
            </a:r>
          </a:p>
          <a:p>
            <a:endParaRPr lang="fi-FI" sz="1700"/>
          </a:p>
          <a:p>
            <a:pPr marL="0" indent="0">
              <a:buNone/>
            </a:pPr>
            <a:r>
              <a:rPr lang="fi-FI" sz="1700"/>
              <a:t>Tämä on kirjallinen tehtävä. Kirjoita vastauksesi Word-tiedostoon (tai vastaavaan) ja palauta se Pedanetiin sille varattuun palautuskansioon tänään. Tehtävän arviointi on hyväksytty tai täydennettävä. Tehtävän pituus on noin yksi A4-sivu (fontti times new roman tai vastaava, kirjasinkoko 12, riviväli 1,5). </a:t>
            </a:r>
          </a:p>
          <a:p>
            <a:pPr lvl="1"/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144938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63C2D82-D4FA-4A37-BB01-1E7B21E4F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5199" y="634058"/>
            <a:ext cx="1128382" cy="847206"/>
            <a:chOff x="5307830" y="325570"/>
            <a:chExt cx="1128382" cy="84720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4E7FEF-0CE9-4AC2-94BB-02230C6DC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EB546CC0-C1BC-48D2-8DA9-4B6028316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DC5E47-FFB3-4DBF-BA7A-E5AD3996D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371190"/>
            <a:ext cx="3363170" cy="1357020"/>
          </a:xfrm>
        </p:spPr>
        <p:txBody>
          <a:bodyPr anchor="b">
            <a:normAutofit/>
          </a:bodyPr>
          <a:lstStyle/>
          <a:p>
            <a:r>
              <a:rPr lang="fi-FI" sz="4000" dirty="0"/>
              <a:t>Ikääntyneiden ravitsemus 1/2</a:t>
            </a:r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BD2BFF02-DF78-4F07-B176-52514E131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62174" y="1653645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DB06EAB-7D8C-403A-86C5-B5FD79A13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42865" y="634058"/>
            <a:ext cx="3154669" cy="2796247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Kuva 6" descr="Suola ja pippuri tasaisella täytöllä">
            <a:extLst>
              <a:ext uri="{FF2B5EF4-FFF2-40B4-BE49-F238E27FC236}">
                <a16:creationId xmlns:a16="http://schemas.microsoft.com/office/drawing/2014/main" id="{04BE8AB8-4842-4CD1-BA3B-A77413F232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96964" y="1108946"/>
            <a:ext cx="1846470" cy="184647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758004-D386-4B61-A460-FF13F5F63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577" y="2980037"/>
            <a:ext cx="8244590" cy="3545372"/>
          </a:xfrm>
        </p:spPr>
        <p:txBody>
          <a:bodyPr>
            <a:normAutofit/>
          </a:bodyPr>
          <a:lstStyle/>
          <a:p>
            <a:r>
              <a:rPr lang="fi-FI" sz="2000" dirty="0"/>
              <a:t>Ravitsemuksella on tärkeä merkitys terveydelle ja toimintakyvylle</a:t>
            </a:r>
          </a:p>
          <a:p>
            <a:r>
              <a:rPr lang="fi-FI" sz="2000" dirty="0"/>
              <a:t>Energiankulutus pienenee ikääntyessä</a:t>
            </a:r>
          </a:p>
          <a:p>
            <a:pPr eaLnBrk="1" hangingPunct="1"/>
            <a:r>
              <a:rPr lang="fi-FI" altLang="fi-FI" sz="2000" dirty="0"/>
              <a:t>Ikääntyvän ruokavalion pitää sisältää monipuolisesti eri ruoka-aineita lautasmallin mukaisesti (huom. vähän syövän vanhuksen aterioissa energiansaannin turvaaminen on etusijalla)</a:t>
            </a:r>
          </a:p>
          <a:p>
            <a:r>
              <a:rPr lang="fi-FI" altLang="fi-FI" sz="2000" dirty="0"/>
              <a:t>Proteiinintarve vanhuksilla suurempi kuin nuoremmilla</a:t>
            </a:r>
          </a:p>
          <a:p>
            <a:r>
              <a:rPr lang="fi-FI" altLang="fi-FI" sz="2000" dirty="0"/>
              <a:t>D-vitamiini ja kalsium osteoporoosiriskin takia erityisen tärkeitä</a:t>
            </a:r>
          </a:p>
          <a:p>
            <a:r>
              <a:rPr lang="fi-FI" altLang="fi-FI" sz="2000" dirty="0"/>
              <a:t>Riittävä neste! 1-1,5 l päivässä</a:t>
            </a:r>
          </a:p>
          <a:p>
            <a:r>
              <a:rPr lang="fi-FI" sz="2000" dirty="0"/>
              <a:t>Suolaa kohtuudella, suositaan pehmeitä rasvoja</a:t>
            </a:r>
          </a:p>
        </p:txBody>
      </p:sp>
      <p:pic>
        <p:nvPicPr>
          <p:cNvPr id="5" name="Kuva 4" descr="Vesipullo tasaisella täytöllä">
            <a:extLst>
              <a:ext uri="{FF2B5EF4-FFF2-40B4-BE49-F238E27FC236}">
                <a16:creationId xmlns:a16="http://schemas.microsoft.com/office/drawing/2014/main" id="{1EA06904-2745-49F6-8441-35452693C0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50038" y="2354401"/>
            <a:ext cx="2713512" cy="271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1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B6FFB3-DBF0-481F-9E08-9FD5E7B0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 dirty="0"/>
              <a:t>Ikääntyneiden ravitsemus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146D89-8ED3-48D0-A8BE-7C4DD53F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2200" dirty="0"/>
              <a:t>tutkimusten mukaan vanhusten  ravitsemuksessa voi olla merkittäviä puutteita, varsinkin laitoshoidossa </a:t>
            </a:r>
          </a:p>
          <a:p>
            <a:pPr eaLnBrk="1" hangingPunct="1"/>
            <a:r>
              <a:rPr lang="fi-FI" altLang="fi-FI" sz="2200" dirty="0"/>
              <a:t>Ravitsemusongelmien riski suurin yli 80-vuotiailla</a:t>
            </a:r>
          </a:p>
          <a:p>
            <a:pPr eaLnBrk="1" hangingPunct="1"/>
            <a:r>
              <a:rPr lang="fi-FI" altLang="fi-FI" sz="2200" dirty="0"/>
              <a:t>Suurimmat ongelmat vähäinen energiansaanti ja laihtuminen</a:t>
            </a:r>
          </a:p>
          <a:p>
            <a:r>
              <a:rPr lang="fi-FI" altLang="fi-FI" sz="2200" dirty="0"/>
              <a:t>ennaltaehkäisy ravitsemukseen liittyvissä asioissa / ongelmissa on tärkeää, koska vanhuksen heikon ravitsemustilan parantaminen on vaikeaa</a:t>
            </a:r>
          </a:p>
          <a:p>
            <a:pPr marL="0" indent="0">
              <a:buNone/>
            </a:pPr>
            <a:endParaRPr lang="fi-FI" altLang="fi-FI" sz="2200" dirty="0"/>
          </a:p>
          <a:p>
            <a:pPr eaLnBrk="1" hangingPunct="1"/>
            <a:endParaRPr lang="fi-FI" altLang="fi-FI" sz="2200" dirty="0"/>
          </a:p>
        </p:txBody>
      </p:sp>
    </p:spTree>
    <p:extLst>
      <p:ext uri="{BB962C8B-B14F-4D97-AF65-F5344CB8AC3E}">
        <p14:creationId xmlns:p14="http://schemas.microsoft.com/office/powerpoint/2010/main" val="290784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977723-99A2-47A4-A2A7-A80054157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Haasteita ikääntyneiden ruokailussa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FF7B97-2B99-44E6-82B2-5E6D2FEC7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sz="2800" dirty="0"/>
              <a:t>ravitsemustilaa heikentäviä tekijöitä ovat esim. </a:t>
            </a:r>
          </a:p>
          <a:p>
            <a:pPr lvl="1"/>
            <a:r>
              <a:rPr lang="fi-FI" altLang="fi-FI" dirty="0"/>
              <a:t>huono ruokahalu </a:t>
            </a:r>
          </a:p>
          <a:p>
            <a:pPr lvl="1"/>
            <a:r>
              <a:rPr lang="fi-FI" altLang="fi-FI" dirty="0"/>
              <a:t>vähäinen liikunta </a:t>
            </a:r>
          </a:p>
          <a:p>
            <a:pPr lvl="1"/>
            <a:r>
              <a:rPr lang="fi-FI" altLang="fi-FI" dirty="0"/>
              <a:t>sairaudet ja lääkehoidon haittavaikutukset </a:t>
            </a:r>
          </a:p>
          <a:p>
            <a:pPr lvl="1"/>
            <a:r>
              <a:rPr lang="fi-FI" altLang="fi-FI" dirty="0"/>
              <a:t>ongelmat itse syömisessä (käsien heikko voima/liikkuvuus, huonot hampaat, proteesien sopimattomuus, nielemisen ongelmat, aistipuutokset jne.)</a:t>
            </a:r>
          </a:p>
          <a:p>
            <a:pPr lvl="1"/>
            <a:r>
              <a:rPr lang="fi-FI" altLang="fi-FI" dirty="0"/>
              <a:t>Suun ongelmat</a:t>
            </a:r>
          </a:p>
          <a:p>
            <a:pPr lvl="1"/>
            <a:r>
              <a:rPr lang="fi-FI" altLang="fi-FI" dirty="0"/>
              <a:t>Yksinäisyys, puolison kuolema ym. sosiaaliset syyt</a:t>
            </a:r>
          </a:p>
          <a:p>
            <a:pPr lvl="1"/>
            <a:r>
              <a:rPr lang="fi-FI" altLang="fi-FI" dirty="0"/>
              <a:t>Mielenterveyden haasteet</a:t>
            </a:r>
          </a:p>
          <a:p>
            <a:endParaRPr lang="fi-FI" alt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874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F6AD93-E3F9-4C5A-B7C6-13F5A1C9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Ikääntyneen ravitsemuksen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2E56D5-F9AD-4803-B0F1-35A7085DF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altLang="fi-FI" sz="2800" dirty="0"/>
              <a:t>paras keino vanhuksen ravitsemustilan arviointiin on painon seuranta.</a:t>
            </a:r>
          </a:p>
          <a:p>
            <a:r>
              <a:rPr lang="fi-FI" altLang="fi-FI" sz="2800" dirty="0"/>
              <a:t>Ravitsemustilan arviointiin käytetään myös erilaisia mittareita. (MNA-mittari eli Mini </a:t>
            </a:r>
            <a:r>
              <a:rPr lang="fi-FI" altLang="fi-FI" sz="2800" dirty="0" err="1"/>
              <a:t>Nutriotional</a:t>
            </a:r>
            <a:r>
              <a:rPr lang="fi-FI" altLang="fi-FI" sz="2800" dirty="0"/>
              <a:t> </a:t>
            </a:r>
            <a:r>
              <a:rPr lang="fi-FI" altLang="fi-FI" sz="2800" dirty="0" err="1"/>
              <a:t>Assessment</a:t>
            </a:r>
            <a:r>
              <a:rPr lang="fi-FI" altLang="fi-FI" sz="2800" dirty="0"/>
              <a:t>) on suunniteltu erityisesti iäkkäiden tarpeet huomioiden</a:t>
            </a:r>
          </a:p>
          <a:p>
            <a:pPr eaLnBrk="1" hangingPunct="1"/>
            <a:r>
              <a:rPr lang="fi-FI" altLang="fi-FI" sz="2800" dirty="0"/>
              <a:t>ruokailun seuranta, energian ja ravinnonsaannin arviointi sekä hoitolaitoksen henkilökunnan havainnot ruokailusta ovat keskeisiä välineitä ravitsemuksen arvioinnissa ja ravitsemushoidon suunnittelussa</a:t>
            </a:r>
          </a:p>
          <a:p>
            <a:pPr eaLnBrk="1" hangingPunct="1"/>
            <a:r>
              <a:rPr lang="fi-FI" altLang="fi-FI" sz="2800" dirty="0"/>
              <a:t>aluksi voidaan määritellä tilanteet, jolloin tarvitaan tehostettua ravitsemushoitoa: esimerkiksi matala BMI, alhaiset MNA-pisteet, leikkaukset, pitkittyneet tai toistuvat infektiot, painehaavat, dementia, toimintakyvyn heikkeneminen ja vähäinen syöminen</a:t>
            </a:r>
          </a:p>
          <a:p>
            <a:endParaRPr lang="fi-FI" alt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8503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B94DEB-0C0D-40F6-B09C-FD3B1855B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 dirty="0"/>
              <a:t>Aliravitsemus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B1EA41-990E-4CAE-B8E5-8484DEC32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= liian vähän energiaa suhteessa kulutukseen tai ravintoaineita saa vähemmän kuin tarvitsee</a:t>
            </a:r>
          </a:p>
          <a:p>
            <a:r>
              <a:rPr lang="fi-FI" sz="3200" dirty="0"/>
              <a:t>Heikentää toimintakykyä</a:t>
            </a:r>
          </a:p>
          <a:p>
            <a:r>
              <a:rPr lang="fi-FI" sz="3200" dirty="0"/>
              <a:t>Aiheuttaa lihaskatoa</a:t>
            </a:r>
          </a:p>
          <a:p>
            <a:endParaRPr lang="fi-FI" sz="3200" dirty="0"/>
          </a:p>
        </p:txBody>
      </p:sp>
      <p:pic>
        <p:nvPicPr>
          <p:cNvPr id="5" name="Kuva 4" descr="Hämmentyneet kasvot, ääriviiva ääriviiva">
            <a:extLst>
              <a:ext uri="{FF2B5EF4-FFF2-40B4-BE49-F238E27FC236}">
                <a16:creationId xmlns:a16="http://schemas.microsoft.com/office/drawing/2014/main" id="{A10E6738-45F5-4B0C-A616-0B9102249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2275" y="3429000"/>
            <a:ext cx="2649511" cy="264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39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386F4D-2ECA-4F23-9F2E-2FA502131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 dirty="0"/>
              <a:t>Virheravitsemus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79038D-AF1B-49CD-B557-E29B3B902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= voi johtua ravintoaineiden puutteesta, niiden epätasapainosta tai liiallisesta saannista</a:t>
            </a:r>
          </a:p>
          <a:p>
            <a:pPr lvl="1"/>
            <a:r>
              <a:rPr lang="fi-FI" sz="3200" dirty="0"/>
              <a:t>Esim. saa liikaa energiaa, mutta ravintoaineköyhää ruokaa</a:t>
            </a:r>
          </a:p>
          <a:p>
            <a:pPr marL="0" indent="0">
              <a:buNone/>
            </a:pPr>
            <a:endParaRPr lang="fi-FI" sz="3200" dirty="0"/>
          </a:p>
        </p:txBody>
      </p:sp>
      <p:pic>
        <p:nvPicPr>
          <p:cNvPr id="5" name="Kuva 4" descr="Uupuneet kasvot, ääriviiva tasaisella täytöllä">
            <a:extLst>
              <a:ext uri="{FF2B5EF4-FFF2-40B4-BE49-F238E27FC236}">
                <a16:creationId xmlns:a16="http://schemas.microsoft.com/office/drawing/2014/main" id="{F25EFCEB-C18B-4648-8FB2-004A5C330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62629" y="3628869"/>
            <a:ext cx="2791171" cy="279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829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39D447-4A01-499D-9035-FA93A8E1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/>
              <a:t>Rakennemuunneltu ruoka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5A3EFA-8CC4-4F5A-AF6A-F9AE985C5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011710" cy="4217231"/>
          </a:xfrm>
        </p:spPr>
        <p:txBody>
          <a:bodyPr>
            <a:noAutofit/>
          </a:bodyPr>
          <a:lstStyle/>
          <a:p>
            <a:r>
              <a:rPr lang="fi-FI" sz="2000" dirty="0"/>
              <a:t>Tarvitaan mm., jos heikentynyt purentakyky, nielemishäiriöitä tai pään, suun ja ruuansulatuskanavan alueen leikkauksia</a:t>
            </a:r>
          </a:p>
          <a:p>
            <a:endParaRPr lang="fi-FI" sz="2000" dirty="0"/>
          </a:p>
          <a:p>
            <a:r>
              <a:rPr lang="fi-FI" sz="2000" dirty="0"/>
              <a:t>Pehmeä</a:t>
            </a:r>
          </a:p>
          <a:p>
            <a:r>
              <a:rPr lang="fi-FI" sz="2000" dirty="0"/>
              <a:t>Karkea sosemainen</a:t>
            </a:r>
          </a:p>
          <a:p>
            <a:r>
              <a:rPr lang="fi-FI" sz="2000" dirty="0"/>
              <a:t>Sileä sosemainen</a:t>
            </a:r>
          </a:p>
          <a:p>
            <a:r>
              <a:rPr lang="fi-FI" sz="2000" dirty="0"/>
              <a:t>Nestemäinen</a:t>
            </a:r>
          </a:p>
          <a:p>
            <a:endParaRPr lang="fi-FI" sz="2000" dirty="0"/>
          </a:p>
          <a:p>
            <a:r>
              <a:rPr lang="fi-FI" sz="2000" dirty="0"/>
              <a:t>Sakeuttaminen esim. mehu tai muu juoma, jos hörppii muuten ”väärään kurkkuun”</a:t>
            </a:r>
          </a:p>
        </p:txBody>
      </p:sp>
      <p:pic>
        <p:nvPicPr>
          <p:cNvPr id="5" name="Kuva 4" descr="Kuva, joka sisältää kohteen pöytä, lautanen, ruoka, hedelmä&#10;&#10;Kuvaus luotu automaattisesti">
            <a:extLst>
              <a:ext uri="{FF2B5EF4-FFF2-40B4-BE49-F238E27FC236}">
                <a16:creationId xmlns:a16="http://schemas.microsoft.com/office/drawing/2014/main" id="{92BCB610-D13B-4950-8763-902396C1A3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07" r="35473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67B9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938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615</Words>
  <Application>Microsoft Office PowerPoint</Application>
  <PresentationFormat>Laajakuva</PresentationFormat>
  <Paragraphs>94</Paragraphs>
  <Slides>13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FS Emeric</vt:lpstr>
      <vt:lpstr>Lato</vt:lpstr>
      <vt:lpstr>Office-teema</vt:lpstr>
      <vt:lpstr>Ikääntyneiden ravitsemuksen erityispiirteitä</vt:lpstr>
      <vt:lpstr>Tehtävä:</vt:lpstr>
      <vt:lpstr>Ikääntyneiden ravitsemus 1/2</vt:lpstr>
      <vt:lpstr>Ikääntyneiden ravitsemus 2/2</vt:lpstr>
      <vt:lpstr>Haasteita ikääntyneiden ruokailussa</vt:lpstr>
      <vt:lpstr>Ikääntyneen ravitsemuksen arviointi</vt:lpstr>
      <vt:lpstr>Aliravitsemus</vt:lpstr>
      <vt:lpstr>Virheravitsemus</vt:lpstr>
      <vt:lpstr>Rakennemuunneltu ruoka</vt:lpstr>
      <vt:lpstr>Ratkaisuita ravitsemukseen</vt:lpstr>
      <vt:lpstr>Sappipotilaan ruokavalio 1/2</vt:lpstr>
      <vt:lpstr>Sappipotilaan ruokavalio 1/2</vt:lpstr>
      <vt:lpstr>Kihtipotilaan ruokavalio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Ikääntyneiden ravitsemuksen erityispiirteitä</dc:title>
  <dc:creator>Lindström Riina</dc:creator>
  <cp:lastModifiedBy>Lindström Riina</cp:lastModifiedBy>
  <cp:revision>4</cp:revision>
  <dcterms:created xsi:type="dcterms:W3CDTF">2021-01-25T16:47:01Z</dcterms:created>
  <dcterms:modified xsi:type="dcterms:W3CDTF">2021-01-25T16:55:32Z</dcterms:modified>
</cp:coreProperties>
</file>