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4" r:id="rId2"/>
    <p:sldId id="263" r:id="rId3"/>
    <p:sldId id="270" r:id="rId4"/>
    <p:sldId id="277" r:id="rId5"/>
    <p:sldId id="315" r:id="rId6"/>
    <p:sldId id="313" r:id="rId7"/>
    <p:sldId id="316" r:id="rId8"/>
    <p:sldId id="317" r:id="rId9"/>
    <p:sldId id="318" r:id="rId10"/>
    <p:sldId id="319" r:id="rId11"/>
    <p:sldId id="320" r:id="rId12"/>
    <p:sldId id="321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0DC"/>
    <a:srgbClr val="EAD2DB"/>
    <a:srgbClr val="F3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709" autoAdjust="0"/>
  </p:normalViewPr>
  <p:slideViewPr>
    <p:cSldViewPr snapToGrid="0">
      <p:cViewPr varScale="1">
        <p:scale>
          <a:sx n="50" d="100"/>
          <a:sy n="50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F3831-F7A7-4AC1-89F6-AAA7AF34F38B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F1B8-D0C2-4D11-9F07-AB0216E5CB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71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EFD7-FFC0-4868-94E7-0CB3788D786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46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fi-FI" b="0" i="0" dirty="0">
              <a:solidFill>
                <a:srgbClr val="343841"/>
              </a:solidFill>
              <a:effectLst/>
              <a:latin typeface="Roboto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F1B8-D0C2-4D11-9F07-AB0216E5CB2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39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F1B8-D0C2-4D11-9F07-AB0216E5CB2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9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F1B8-D0C2-4D11-9F07-AB0216E5CB2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F1B8-D0C2-4D11-9F07-AB0216E5CB2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61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F1B8-D0C2-4D11-9F07-AB0216E5CB2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36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EFD7-FFC0-4868-94E7-0CB3788D786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93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EFD7-FFC0-4868-94E7-0CB3788D786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10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EFD7-FFC0-4868-94E7-0CB3788D786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8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74CF98-671B-4639-B1E9-C782700F8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FB553D-D0DD-4AA4-863A-8CB62B25B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3D7B5B-150C-47A6-97A7-75D21CA1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73AE33-CC53-4CE4-A7D2-B10E2C3C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1FDB79-3566-4D78-BDC5-30801D07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9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F8052A-F5DF-4591-AE45-378DA9C2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C0ABC75-8B60-4832-97A9-77E3D6FB2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8BA36C-DF7E-4EE7-8FB6-E3C18F1B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B8411F-9524-4B94-8874-7320B9BD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1820B3-9A42-411A-8B47-120659F3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5FF4FC9-EA7A-4611-9035-6A75D3EB8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F4A662-AB52-4DDE-95CD-106E6F438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8BA305-2FE3-4B6B-B30A-69845958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DF61D6-7AA0-4AC3-B606-647C9BD6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91656B-5F5E-440D-9441-4BE21B4D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08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45D0B0-F7F0-4D06-953C-30E70509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4E4A5D-488E-4A51-BE3F-709AFF5A3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0FB7D1-FD71-43C6-B6BF-32DD80DC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FC9261-482E-4651-AC62-D90F9837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DCD864-303D-4139-BCE4-5C893D18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77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FFB1B-B042-43F0-80F5-EAAE5A2F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00129B-EBDE-413C-A822-C2E14AC53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001F0C-1990-4F16-A7B8-FA9CB3E5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B62EF9-315A-4FAF-8336-28DBED1F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302B21-5F9E-4876-B1D8-7C38F351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25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F80036-F007-495B-BC6E-15427F66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BFE6A7-7054-42B9-8D69-94EF2C197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DFF7EF-849B-44FB-BFFE-54E7BDE13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7D0093-C811-487A-B304-6CE78632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884EB2-7FB5-456A-8670-EFC57DD8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D91DBB-F3E7-4191-8C54-F0CBF53C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02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7F3716-32CD-4DAA-A3DF-67744F2E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5190C1-0FD8-4915-81E8-C11298CF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649864-5285-4435-B23A-C3458D5A9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94C7F96-822F-4BE7-B440-DB92614C3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1DC6C32-2742-4A45-BBE1-DB45AFBF1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997C40-6F47-4840-BBC9-DFC03045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C504E1-AFA3-4C6B-BFA7-4DEF64CF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18A75AA-1A05-4B85-A6FD-7527DF17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23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3A9510-8966-40CF-9D61-C1D9DE16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FE0B2C-F9ED-48E9-A1E5-AA1DC2C9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AA36E6-D267-4F41-8702-9F320CCE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4F8664-63E2-45FA-BEF6-D4578E37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6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6BC4B6-D73C-4EA6-87FE-EB407D13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6C9EBB1-32E6-4569-B385-57087C5F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FB23AD-E7FC-42E6-ACB0-45638FF0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04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079937-5484-4B73-849A-D540228E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A14150-BC06-4EE8-92AB-B2651E71F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00D391-6A97-45E8-9BFE-E4F739B74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F7D380-055D-4BFB-8F86-9475B0BA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501DC6-9CC9-4A7D-9CCE-94C7CCDE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9AE1ED-9ECE-42B1-8A97-55CF955A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50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D80F5E-390C-45E2-A9C2-36D788B3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DA7A5CA-6B65-4469-9ED4-4C0044B6B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F984C5-6C83-4037-BACB-FAA52F71A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1CCF005-56AF-4E86-87C0-E747F631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822DB9-8D34-49EA-AAFF-32AB1AAD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CD64E-A225-49C7-B692-4C9D2C16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2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A024436-C53B-4375-9100-3D517A9A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1D9E34-6F41-4DCB-AE8F-8B2F6E1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B84816-23F6-453A-BB4B-E7E7FC79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ED27-26A8-477C-BAB7-4725E31B20A8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BE93AE-DF67-4875-8521-03560C230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88C4B6-A3E9-4EC7-9B05-931EDD837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A24-92EF-426B-B8B4-6236F3704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66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7515EC-211E-4D0C-AAD8-C81BB85A1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fi-FI" dirty="0"/>
              <a:t>Ravitsemussuositukset</a:t>
            </a:r>
          </a:p>
        </p:txBody>
      </p:sp>
    </p:spTree>
    <p:extLst>
      <p:ext uri="{BB962C8B-B14F-4D97-AF65-F5344CB8AC3E}">
        <p14:creationId xmlns:p14="http://schemas.microsoft.com/office/powerpoint/2010/main" val="318221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E1B35-D14B-49F9-9BD0-BEEF2E04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Liha, lihavalmisteet ja kananmuna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8A74AA-52A7-44D2-8D3E-4051E8E3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Punaisessa lihassa on rautaa ja seleeniä, hyvä </a:t>
            </a:r>
            <a:r>
              <a:rPr lang="fi-FI" b="0" i="0" dirty="0" err="1">
                <a:solidFill>
                  <a:srgbClr val="343841"/>
                </a:solidFill>
                <a:effectLst/>
                <a:latin typeface="Roboto"/>
              </a:rPr>
              <a:t>prot.lähde</a:t>
            </a:r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. 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Punaista lihaa valitessa (naudan-, lampaan- ja sianliha) olisi hyvä suosia mahdollisimman vähärasvaisia lihatuotteita.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Lihavalmisteet (kuten erilaiset leikkeleet, makkarat ja pekoni) sisältävät useimmiten rasvan lisäksi runsaasi suolaa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Punaista lihaa ja  lihavalmisteita tulisi syödä korkeintaan 500 g (kypsäpaino) viikossa</a:t>
            </a:r>
            <a:endParaRPr lang="fi-FI" dirty="0">
              <a:solidFill>
                <a:srgbClr val="343841"/>
              </a:solidFill>
              <a:latin typeface="Roboto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Roboto"/>
              </a:rPr>
              <a:t>Kananmuna sisältää monia ravintoaineita ja se on hyvä proteiinin lähde. Huom. keltuaisen kolesteroli.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BAE29E-2FE4-43A5-B9B5-7D5F3537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Maito ja maitovalmisteet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020357-B6E2-4385-9011-032240293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tärkeitä proteiinin, kalsiumin, jodin sekä monien vitamiinien lähteitä. 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D-vitaminoidut maitovalmisteet (huom. luomu)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Rasvaton maito tai piimä ovat hyviä ruokajuomia</a:t>
            </a:r>
            <a:endParaRPr lang="fi-FI" dirty="0">
              <a:solidFill>
                <a:srgbClr val="343841"/>
              </a:solidFill>
              <a:latin typeface="Roboto"/>
            </a:endParaRPr>
          </a:p>
          <a:p>
            <a:r>
              <a:rPr lang="fi-FI" dirty="0">
                <a:solidFill>
                  <a:srgbClr val="343841"/>
                </a:solidFill>
                <a:latin typeface="Roboto"/>
              </a:rPr>
              <a:t>Nestemäisiä maitovalmisteita n. puoli litraa päivässä</a:t>
            </a:r>
          </a:p>
          <a:p>
            <a:r>
              <a:rPr lang="fi-FI" dirty="0">
                <a:solidFill>
                  <a:srgbClr val="343841"/>
                </a:solidFill>
                <a:latin typeface="Roboto"/>
              </a:rPr>
              <a:t>Vähärasvaisia tai rasvattomia</a:t>
            </a:r>
          </a:p>
          <a:p>
            <a:r>
              <a:rPr lang="fi-FI" dirty="0">
                <a:solidFill>
                  <a:srgbClr val="343841"/>
                </a:solidFill>
                <a:latin typeface="Roboto"/>
              </a:rPr>
              <a:t>Tarkkana esim. jogurttien sokerin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F075C5-601A-4E44-A6BE-D06E0A90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Sattumat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DF0ECE-2FDC-4B2E-B208-0EC1DD505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makeiset, suklaa, kakut, keksit, perunalastut, suolaiset ja rasvaiset juustot, suolakeksit, makkarat ja alkoholijuomat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Eivät kuulu päivittäiseen terveyttä edistävään ruokavalioon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6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0325DE-FFF2-45DD-875F-BB567963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altLang="fi-FI" sz="4400" dirty="0"/>
            </a:br>
            <a:r>
              <a:rPr lang="fi-FI" altLang="fi-FI" sz="4400" dirty="0"/>
              <a:t>BMI = painoindeksi</a:t>
            </a:r>
            <a:br>
              <a:rPr lang="fi-FI" altLang="fi-FI" sz="44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A24C93-3BEC-4CB4-8E69-928D3EBF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/>
              <a:t>Painoindeksi (BMI = </a:t>
            </a:r>
            <a:r>
              <a:rPr lang="fi-FI" altLang="fi-FI" sz="2800" dirty="0" err="1"/>
              <a:t>Body</a:t>
            </a:r>
            <a:r>
              <a:rPr lang="fi-FI" altLang="fi-FI" sz="2800" dirty="0"/>
              <a:t> </a:t>
            </a:r>
            <a:r>
              <a:rPr lang="fi-FI" altLang="fi-FI" sz="2800" dirty="0" err="1"/>
              <a:t>Mass</a:t>
            </a:r>
            <a:r>
              <a:rPr lang="fi-FI" altLang="fi-FI" sz="2800" dirty="0"/>
              <a:t> Index) lasketaan jakamalla paino (kg) pituuden (m) neliöllä. </a:t>
            </a:r>
          </a:p>
          <a:p>
            <a:pPr eaLnBrk="1" hangingPunct="1"/>
            <a:r>
              <a:rPr lang="fi-FI" altLang="fi-FI" sz="2800" dirty="0"/>
              <a:t>Teini-ikäisillä, kasvunsa jo päättäneillä nuorilla </a:t>
            </a:r>
            <a:r>
              <a:rPr lang="fi-FI" altLang="fi-FI" sz="2800" dirty="0" err="1"/>
              <a:t>BMI:n</a:t>
            </a:r>
            <a:r>
              <a:rPr lang="fi-FI" altLang="fi-FI" sz="2800" dirty="0"/>
              <a:t> normaalialue on 18 - 23. </a:t>
            </a:r>
          </a:p>
          <a:p>
            <a:pPr eaLnBrk="1" hangingPunct="1"/>
            <a:r>
              <a:rPr lang="fi-FI" altLang="fi-FI" sz="2800" dirty="0"/>
              <a:t>Aikuisilla </a:t>
            </a:r>
            <a:r>
              <a:rPr lang="fi-FI" altLang="fi-FI" sz="2800" dirty="0" err="1"/>
              <a:t>BMI:n</a:t>
            </a:r>
            <a:r>
              <a:rPr lang="fi-FI" altLang="fi-FI" sz="2800" dirty="0"/>
              <a:t> normaalialue on 20,0-24,9. </a:t>
            </a:r>
          </a:p>
          <a:p>
            <a:pPr lvl="1"/>
            <a:r>
              <a:rPr lang="fi-FI" altLang="fi-FI" dirty="0"/>
              <a:t>Painoindeksi 25,0-29,9 merkitsee lievää ylipainoa. </a:t>
            </a:r>
          </a:p>
          <a:p>
            <a:pPr lvl="1"/>
            <a:r>
              <a:rPr lang="fi-FI" altLang="fi-FI" dirty="0"/>
              <a:t>Merkittävänä lihavuutena pidetään indeksiä 30,0 - 34,9. </a:t>
            </a:r>
          </a:p>
          <a:p>
            <a:pPr lvl="1"/>
            <a:r>
              <a:rPr lang="fi-FI" altLang="fi-FI" dirty="0"/>
              <a:t>Painoindeksi 35,0 - 39,9 merkitsee vaikeata lihavuutta. </a:t>
            </a:r>
          </a:p>
          <a:p>
            <a:pPr lvl="1"/>
            <a:r>
              <a:rPr lang="fi-FI" altLang="fi-FI" dirty="0"/>
              <a:t>Indeksi 40,0 tai yli merkitsee sairaalloista lihavuutta.</a:t>
            </a:r>
            <a:r>
              <a:rPr lang="fi-FI" altLang="fi-FI" sz="28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68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95129-1042-4588-9B36-F3CA2F87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Vyötärölihavuus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FEA037-AAC5-492C-A0BF-8315E5B2F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vyötärölihavuus lisää riskiä sairastua moniin sairauksiin: </a:t>
            </a:r>
          </a:p>
          <a:p>
            <a:pPr lvl="1"/>
            <a:r>
              <a:rPr lang="fi-FI" altLang="fi-FI" dirty="0"/>
              <a:t>kohonnut verenpaine</a:t>
            </a:r>
          </a:p>
          <a:p>
            <a:pPr lvl="1"/>
            <a:r>
              <a:rPr lang="fi-FI" altLang="fi-FI" dirty="0"/>
              <a:t>metabolinen oireyhtymä</a:t>
            </a:r>
          </a:p>
          <a:p>
            <a:pPr lvl="1"/>
            <a:r>
              <a:rPr lang="fi-FI" altLang="fi-FI" dirty="0"/>
              <a:t>sepelvaltimotauti</a:t>
            </a:r>
          </a:p>
          <a:p>
            <a:pPr lvl="1"/>
            <a:r>
              <a:rPr lang="fi-FI" altLang="fi-FI" dirty="0"/>
              <a:t>tyypin 2 diabetes</a:t>
            </a:r>
          </a:p>
          <a:p>
            <a:pPr lvl="1"/>
            <a:r>
              <a:rPr lang="fi-FI" altLang="fi-FI" dirty="0"/>
              <a:t>kihti</a:t>
            </a:r>
          </a:p>
          <a:p>
            <a:pPr lvl="1"/>
            <a:r>
              <a:rPr lang="fi-FI" altLang="fi-FI" dirty="0"/>
              <a:t>uniapnea </a:t>
            </a:r>
          </a:p>
          <a:p>
            <a:pPr lvl="1"/>
            <a:r>
              <a:rPr lang="fi-FI" altLang="fi-FI" dirty="0"/>
              <a:t>sappikivet </a:t>
            </a:r>
          </a:p>
          <a:p>
            <a:pPr lvl="1"/>
            <a:r>
              <a:rPr lang="fi-FI" altLang="fi-FI" dirty="0"/>
              <a:t>nivelrikko  </a:t>
            </a:r>
          </a:p>
          <a:p>
            <a:pPr lvl="1"/>
            <a:r>
              <a:rPr lang="fi-FI" altLang="fi-FI" dirty="0"/>
              <a:t>eräät syöpämuodot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82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66A12-2244-481D-B06C-2F315350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Vyötärölihavuus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B78B72-5A27-45AC-B9A4-4CD31EFC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Vyötärölihavuus diagnosoidaan mittanauhalla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2800" dirty="0">
                <a:solidFill>
                  <a:srgbClr val="000000"/>
                </a:solidFill>
              </a:rPr>
              <a:t>Näin mittaat vyötärön:</a:t>
            </a:r>
          </a:p>
          <a:p>
            <a:pPr eaLnBrk="1" hangingPunct="1"/>
            <a:r>
              <a:rPr lang="fi-FI" altLang="fi-FI" sz="2800" dirty="0"/>
              <a:t>Riisu vaatteet ylävartalolta ja avaa vyö. </a:t>
            </a:r>
          </a:p>
          <a:p>
            <a:pPr eaLnBrk="1" hangingPunct="1"/>
            <a:r>
              <a:rPr lang="fi-FI" altLang="fi-FI" sz="2800" dirty="0"/>
              <a:t>Aseta mittanauha vyötärön ympärille alimman kylkiluun ja suoliluun harjanteen puoliväliin. </a:t>
            </a:r>
          </a:p>
          <a:p>
            <a:pPr eaLnBrk="1" hangingPunct="1"/>
            <a:r>
              <a:rPr lang="fi-FI" altLang="fi-FI" sz="2800" dirty="0"/>
              <a:t>Rentouta vatsalihakset ja hengitä ulos. </a:t>
            </a:r>
          </a:p>
          <a:p>
            <a:pPr eaLnBrk="1" hangingPunct="1"/>
            <a:r>
              <a:rPr lang="fi-FI" altLang="fi-FI" sz="2800" dirty="0"/>
              <a:t>Suorita mittaus ja tarkista lukema.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dirty="0">
                <a:solidFill>
                  <a:srgbClr val="000000"/>
                </a:solidFill>
              </a:rPr>
              <a:t>Vyötärö on terveysriski, jos lukema on: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fi-FI" altLang="fi-FI" dirty="0"/>
              <a:t>≥ 94 cm miehillä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fi-FI" altLang="fi-FI" dirty="0"/>
              <a:t>≥ 80 cm naisilla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04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794D6D-AB64-49BB-BB2B-94B936CD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Ravitsemussuositukset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41116C-21E5-4D7D-9949-EA7E5322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https://www.ruokavirasto.fi/teemat/terveytta-edistava-ruokavalio/ravitsemus--ja-ruokasuositukset/</a:t>
            </a:r>
          </a:p>
          <a:p>
            <a:pPr marL="0" indent="0" eaLnBrk="1" hangingPunct="1">
              <a:buNone/>
            </a:pPr>
            <a:endParaRPr lang="fi-FI" altLang="fi-FI" dirty="0"/>
          </a:p>
          <a:p>
            <a:pPr eaLnBrk="1" hangingPunct="1"/>
            <a:r>
              <a:rPr lang="fi-FI" altLang="fi-FI" dirty="0"/>
              <a:t>Ravitsemussuosituksilla halutaan edistää ja tukea ravitsemuksen sekä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dirty="0"/>
              <a:t>   terveyden myönteistä kehitystä</a:t>
            </a:r>
          </a:p>
          <a:p>
            <a:pPr eaLnBrk="1" hangingPunct="1"/>
            <a:r>
              <a:rPr lang="fi-FI" altLang="fi-FI" dirty="0"/>
              <a:t>Suositukset ovat elintarvike- ja ravitsemuspolitiikan perusta.</a:t>
            </a:r>
          </a:p>
          <a:p>
            <a:pPr eaLnBrk="1" hangingPunct="1"/>
            <a:r>
              <a:rPr lang="fi-FI" altLang="fi-FI" dirty="0"/>
              <a:t>Monien kansanterveydellisten ongelmien synnyssä, hoidossa ja ehkäisyssä on ravitsemuksella suuri merkitys. </a:t>
            </a:r>
          </a:p>
          <a:p>
            <a:pPr eaLnBrk="1" hangingPunct="1"/>
            <a:r>
              <a:rPr lang="fi-FI" altLang="fi-FI" b="1" dirty="0"/>
              <a:t>Kansallisten ravitsemussuositusten tavoitteena on parantaa suomalaisten ruokavaliota ja edistää hyvää terveyttä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91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B34CE-11E8-43F1-96B0-F4B861B8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Ravitsemussuositukset 2/3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322376-8C96-45D6-959F-1DEB43A6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Ravitsemussuositukset on laadittu väestötasolle terveille, kohtalaisesti liikkuville ihmisille. Ne sopivat sellaisenaan myös tyypin 2 diabeetikoille ja henkilöille, joilla verenpaine tai veren rasva-arvot ovat koholla.</a:t>
            </a:r>
          </a:p>
          <a:p>
            <a:pPr eaLnBrk="1" hangingPunct="1"/>
            <a:r>
              <a:rPr lang="fi-FI" altLang="fi-FI" sz="2800" dirty="0"/>
              <a:t>Energian saannin ja kulutuksen välinen epätasapaino on suomalaisten ravitsemuksen suurimpia ongelmia, mikä näkyy lihavuuden jatkuvana yleistymisenä. Keskimääräinen painoindeksi on noussut tasaisesti 20 vuoden aikana.</a:t>
            </a:r>
          </a:p>
          <a:p>
            <a:pPr eaLnBrk="1" hangingPunct="1"/>
            <a:r>
              <a:rPr lang="fi-FI" altLang="fi-FI" sz="2800" dirty="0"/>
              <a:t>Erityisen huolestuttavaa on se, että lihavuus lisääntyy myös lapsilla ja nuorilla.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71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8E931-7897-4DAA-8551-1F476266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Ravitsemussuositukset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C559A9-65B4-42EE-B1AB-51516D54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lautasmalli ruoka-annoksen kokoamisessa!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Nykytiedon mukaan säännöllinen ateriarytmi on terveyden kannalta suositeltavaa, vaikka ihanteellista aterioiden lukumäärää ja ajankohtaa niiden nauttimiselle ei ole perusteltua määritellä.</a:t>
            </a:r>
          </a:p>
          <a:p>
            <a:pPr eaLnBrk="1" hangingPunct="1"/>
            <a:r>
              <a:rPr lang="fi-FI" altLang="fi-FI" dirty="0"/>
              <a:t>Päivittäinen nesteen tarve aikuisille on noin 1-1,5 litraa ruoasta tulevan veden lisäksi. Vesi on suositeltava janojuoma.</a:t>
            </a:r>
          </a:p>
          <a:p>
            <a:pPr eaLnBrk="1" hangingPunct="1"/>
            <a:r>
              <a:rPr lang="fi-FI" altLang="fi-FI" dirty="0"/>
              <a:t>Ravitsemussuositukset päivitetään 8 vuoden välein.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084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2A0867-F274-48C5-9D07-4AA3C878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ravitsemussuositukset tehdään?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124F13-63DB-4D6C-B63D-6D0B99A6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569700" cy="4989512"/>
          </a:xfrm>
        </p:spPr>
        <p:txBody>
          <a:bodyPr>
            <a:normAutofit fontScale="92500" lnSpcReduction="20000"/>
          </a:bodyPr>
          <a:lstStyle/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Suomalaiset ravitsemussuositukset pohjautuvat pohjoismaisiin ravitsemussuosituksiin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Yhteispohjoismaisen ravitsemussuosituksen julkaisun jälkeen kukin Pohjoismaa valmistelee omat suosituksensa</a:t>
            </a:r>
            <a:endParaRPr lang="fi-FI" dirty="0">
              <a:solidFill>
                <a:srgbClr val="303030"/>
              </a:solidFill>
              <a:latin typeface="source sans pro" panose="020B0503030403020204" pitchFamily="34" charset="0"/>
            </a:endParaRP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Suomalaiset ravitsemussuositukset laaditaan Valtion ravitsemusneuvottelukunnan johdolla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Jokaista väestöryhmän suositusta varten kootaan erikseen työryhmä asiantuntijoista</a:t>
            </a:r>
          </a:p>
          <a:p>
            <a:pPr lvl="1"/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Tarvittaessa kuullaan myös ulkopuolisia asiantuntijoita ja järjestetään julkinen kommentointikierros.</a:t>
            </a:r>
          </a:p>
          <a:p>
            <a:pPr lvl="1"/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Suositukset ovat avoimesti kaikkien kommentoitavina ennen julkaisua. </a:t>
            </a:r>
            <a:r>
              <a:rPr lang="fi-FI" b="0" i="0" u="sng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Kaupalliset ja yksittäiset intressit eivät kuitenkaan muuta suosituksia.</a:t>
            </a:r>
          </a:p>
          <a:p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Maat huomioivat myös kulttuuriset tekijät ja ruokatottumukset: suositukset poikkeavat toisistaan, vaikka ihmisen ravitsemustarpeet ovat kaikkialla samankaltaiset.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4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C246C81-1221-4DF0-8B81-A60CAF88D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04" b="53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D5AB00C-F82F-4221-98CB-F1FD5BA588A0}"/>
              </a:ext>
            </a:extLst>
          </p:cNvPr>
          <p:cNvSpPr txBox="1"/>
          <p:nvPr/>
        </p:nvSpPr>
        <p:spPr>
          <a:xfrm>
            <a:off x="10713133" y="6329493"/>
            <a:ext cx="138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evira.fi</a:t>
            </a:r>
          </a:p>
        </p:txBody>
      </p:sp>
    </p:spTree>
    <p:extLst>
      <p:ext uri="{BB962C8B-B14F-4D97-AF65-F5344CB8AC3E}">
        <p14:creationId xmlns:p14="http://schemas.microsoft.com/office/powerpoint/2010/main" val="6820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D78927-6ADB-442C-ADEF-6CDE92CA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Kasvikset, hedelmät ja marjat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415C5F-D6EC-4743-808D-7784B13A3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Kasviksista, perunoista, marjoista ja hedelmistä saadaan paljon vitamiineja ja kivennäisaineita sekä muita terveyttä edistäviä aineita</a:t>
            </a:r>
          </a:p>
          <a:p>
            <a:r>
              <a:rPr lang="fi-FI" dirty="0">
                <a:solidFill>
                  <a:srgbClr val="343841"/>
                </a:solidFill>
                <a:latin typeface="Roboto"/>
              </a:rPr>
              <a:t>Ainakin 5 omaa kourallista päivässä.</a:t>
            </a:r>
          </a:p>
          <a:p>
            <a:r>
              <a:rPr lang="fi-FI" dirty="0">
                <a:solidFill>
                  <a:srgbClr val="343841"/>
                </a:solidFill>
                <a:latin typeface="Roboto"/>
              </a:rPr>
              <a:t>Eri värejä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7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D7C7A-61D8-4999-BE26-4EA2C4E6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Täysjyvävalmisteet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0ED40-B0A2-45A5-B566-2501D30B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tärkeitä energian, hiilihydraattien ja proteiinin lähteitä + kuitua, B-vitamiineja, kivennäisaineista</a:t>
            </a:r>
          </a:p>
          <a:p>
            <a:pPr algn="l"/>
            <a:r>
              <a:rPr lang="fi-FI" dirty="0">
                <a:solidFill>
                  <a:srgbClr val="343841"/>
                </a:solidFill>
                <a:latin typeface="Roboto"/>
              </a:rPr>
              <a:t>Esim.</a:t>
            </a:r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 vähäsuolaista täysjyväleipää, erityisesti ruisleipää tai muita viljavalmisteita, kuten puuroa tai mysliä</a:t>
            </a:r>
          </a:p>
          <a:p>
            <a:r>
              <a:rPr lang="fi-FI" dirty="0">
                <a:solidFill>
                  <a:srgbClr val="343841"/>
                </a:solidFill>
                <a:latin typeface="Roboto"/>
              </a:rPr>
              <a:t>Varo piilorasvaa esim. leivonnaisista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9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D698B-D9A8-4875-9973-B28E6901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FC3C73-559A-4540-8DBD-3965FA4E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runsaasti hyvänlaatuista proteiinia ja A- ja B-vitamiineja. 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erittäin tärkeä D-vitamiinin lähde </a:t>
            </a:r>
            <a:endParaRPr lang="fi-FI" dirty="0">
              <a:solidFill>
                <a:srgbClr val="343841"/>
              </a:solidFill>
              <a:latin typeface="Roboto"/>
            </a:endParaRP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sisältää terveydelle hyödyllisiä n-3 rasvahappoja (osoitettu vähentävän sydän- ja verisuonitautiriskiä) 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/>
              </a:rPr>
              <a:t>hyvin imeytyvää rautaa.</a:t>
            </a:r>
          </a:p>
          <a:p>
            <a:r>
              <a:rPr lang="fi-FI" dirty="0">
                <a:solidFill>
                  <a:srgbClr val="343841"/>
                </a:solidFill>
                <a:latin typeface="Roboto"/>
              </a:rPr>
              <a:t>Ainakin 2 x viikossa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4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689</Words>
  <Application>Microsoft Office PowerPoint</Application>
  <PresentationFormat>Laajakuva</PresentationFormat>
  <Paragraphs>96</Paragraphs>
  <Slides>15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source sans pro</vt:lpstr>
      <vt:lpstr>Wingdings</vt:lpstr>
      <vt:lpstr>Office-teema</vt:lpstr>
      <vt:lpstr>Ravitsemussuositukset</vt:lpstr>
      <vt:lpstr>Ravitsemussuositukset 1/3</vt:lpstr>
      <vt:lpstr>Ravitsemussuositukset 2/3</vt:lpstr>
      <vt:lpstr>Ravitsemussuositukset 3/3</vt:lpstr>
      <vt:lpstr>Miten ravitsemussuositukset tehdään?</vt:lpstr>
      <vt:lpstr>PowerPoint-esitys</vt:lpstr>
      <vt:lpstr> Kasvikset, hedelmät ja marjat </vt:lpstr>
      <vt:lpstr> Täysjyvävalmisteet </vt:lpstr>
      <vt:lpstr>Kala</vt:lpstr>
      <vt:lpstr> Liha, lihavalmisteet ja kananmuna </vt:lpstr>
      <vt:lpstr> Maito ja maitovalmisteet </vt:lpstr>
      <vt:lpstr> Sattumat </vt:lpstr>
      <vt:lpstr> BMI = painoindeksi </vt:lpstr>
      <vt:lpstr>Vyötärölihavuus 1/2</vt:lpstr>
      <vt:lpstr>Vyötärölihavuus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Ravitsemussuositukset</dc:title>
  <dc:creator>Lindström Riina</dc:creator>
  <cp:lastModifiedBy>Lindström Riina</cp:lastModifiedBy>
  <cp:revision>14</cp:revision>
  <dcterms:created xsi:type="dcterms:W3CDTF">2021-01-22T14:03:41Z</dcterms:created>
  <dcterms:modified xsi:type="dcterms:W3CDTF">2021-01-25T09:54:58Z</dcterms:modified>
</cp:coreProperties>
</file>