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327" r:id="rId10"/>
    <p:sldId id="265" r:id="rId11"/>
    <p:sldId id="266" r:id="rId12"/>
    <p:sldId id="267" r:id="rId13"/>
    <p:sldId id="268" r:id="rId14"/>
    <p:sldId id="272" r:id="rId15"/>
    <p:sldId id="325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A0"/>
    <a:srgbClr val="D4EBEC"/>
    <a:srgbClr val="DBE6F9"/>
    <a:srgbClr val="F6E6F0"/>
    <a:srgbClr val="F6CAD4"/>
    <a:srgbClr val="FAD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72065" autoAdjust="0"/>
  </p:normalViewPr>
  <p:slideViewPr>
    <p:cSldViewPr snapToGrid="0">
      <p:cViewPr varScale="1">
        <p:scale>
          <a:sx n="48" d="100"/>
          <a:sy n="48" d="100"/>
        </p:scale>
        <p:origin x="11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50873-E12C-42CE-B2AA-4684FE948179}" type="doc">
      <dgm:prSet loTypeId="urn:microsoft.com/office/officeart/2005/8/layout/hProcess9" loCatId="process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fi-FI"/>
        </a:p>
      </dgm:t>
    </dgm:pt>
    <dgm:pt modelId="{F2D614C1-2B3A-4720-AF06-D66BCDEB2E38}">
      <dgm:prSet/>
      <dgm:spPr/>
      <dgm:t>
        <a:bodyPr/>
        <a:lstStyle/>
        <a:p>
          <a:r>
            <a:rPr lang="fi-FI" dirty="0"/>
            <a:t>suu (</a:t>
          </a:r>
          <a:r>
            <a:rPr lang="fi-FI" dirty="0" err="1"/>
            <a:t>os</a:t>
          </a:r>
          <a:r>
            <a:rPr lang="fi-FI" dirty="0"/>
            <a:t>), hampaat (</a:t>
          </a:r>
          <a:r>
            <a:rPr lang="fi-FI" dirty="0" err="1"/>
            <a:t>dentes</a:t>
          </a:r>
          <a:r>
            <a:rPr lang="fi-FI" dirty="0"/>
            <a:t>), kieli (</a:t>
          </a:r>
          <a:r>
            <a:rPr lang="fi-FI" dirty="0" err="1"/>
            <a:t>lingua</a:t>
          </a:r>
          <a:r>
            <a:rPr lang="fi-FI" dirty="0"/>
            <a:t>)</a:t>
          </a:r>
        </a:p>
      </dgm:t>
    </dgm:pt>
    <dgm:pt modelId="{E40492ED-02AF-40D0-BBE2-4A790AAAB6A9}" type="parTrans" cxnId="{35312B85-CDAD-489B-A80F-F819399CE786}">
      <dgm:prSet/>
      <dgm:spPr/>
      <dgm:t>
        <a:bodyPr/>
        <a:lstStyle/>
        <a:p>
          <a:endParaRPr lang="fi-FI"/>
        </a:p>
      </dgm:t>
    </dgm:pt>
    <dgm:pt modelId="{19172A32-B36B-4019-94E6-1DFDC32096AE}" type="sibTrans" cxnId="{35312B85-CDAD-489B-A80F-F819399CE786}">
      <dgm:prSet/>
      <dgm:spPr/>
      <dgm:t>
        <a:bodyPr/>
        <a:lstStyle/>
        <a:p>
          <a:endParaRPr lang="fi-FI"/>
        </a:p>
      </dgm:t>
    </dgm:pt>
    <dgm:pt modelId="{ADA880A7-F125-4EAF-A8CE-1879BFD18CDE}">
      <dgm:prSet/>
      <dgm:spPr/>
      <dgm:t>
        <a:bodyPr/>
        <a:lstStyle/>
        <a:p>
          <a:r>
            <a:rPr lang="fi-FI"/>
            <a:t>nielu (pharynx)</a:t>
          </a:r>
        </a:p>
      </dgm:t>
    </dgm:pt>
    <dgm:pt modelId="{F6480CC6-6567-4C2F-958D-AC87BF9FB2F3}" type="parTrans" cxnId="{9AE5F8EC-4014-4C08-A7E0-D82E51E97E17}">
      <dgm:prSet/>
      <dgm:spPr/>
      <dgm:t>
        <a:bodyPr/>
        <a:lstStyle/>
        <a:p>
          <a:endParaRPr lang="fi-FI"/>
        </a:p>
      </dgm:t>
    </dgm:pt>
    <dgm:pt modelId="{ADC0877C-B4DE-47BE-907C-2C34B9C7C71D}" type="sibTrans" cxnId="{9AE5F8EC-4014-4C08-A7E0-D82E51E97E17}">
      <dgm:prSet/>
      <dgm:spPr/>
      <dgm:t>
        <a:bodyPr/>
        <a:lstStyle/>
        <a:p>
          <a:endParaRPr lang="fi-FI"/>
        </a:p>
      </dgm:t>
    </dgm:pt>
    <dgm:pt modelId="{EAB9DB94-3455-4497-9F84-227B4BE7F1B8}">
      <dgm:prSet/>
      <dgm:spPr/>
      <dgm:t>
        <a:bodyPr/>
        <a:lstStyle/>
        <a:p>
          <a:r>
            <a:rPr lang="fi-FI"/>
            <a:t>ruokatorvi (oesophagus)</a:t>
          </a:r>
        </a:p>
      </dgm:t>
    </dgm:pt>
    <dgm:pt modelId="{B0BD43BA-C44D-42EA-AAED-C2BC5BE6A448}" type="parTrans" cxnId="{63C5AA23-110A-4B5B-B863-978BFE388719}">
      <dgm:prSet/>
      <dgm:spPr/>
      <dgm:t>
        <a:bodyPr/>
        <a:lstStyle/>
        <a:p>
          <a:endParaRPr lang="fi-FI"/>
        </a:p>
      </dgm:t>
    </dgm:pt>
    <dgm:pt modelId="{AFF0E15E-02C5-4796-81F8-0D78C4CBE90D}" type="sibTrans" cxnId="{63C5AA23-110A-4B5B-B863-978BFE388719}">
      <dgm:prSet/>
      <dgm:spPr/>
      <dgm:t>
        <a:bodyPr/>
        <a:lstStyle/>
        <a:p>
          <a:endParaRPr lang="fi-FI"/>
        </a:p>
      </dgm:t>
    </dgm:pt>
    <dgm:pt modelId="{8900B5D2-57CE-4794-98EB-D59163E2FD3F}">
      <dgm:prSet/>
      <dgm:spPr/>
      <dgm:t>
        <a:bodyPr/>
        <a:lstStyle/>
        <a:p>
          <a:r>
            <a:rPr lang="fi-FI"/>
            <a:t>mahalaukku (ventriculus)</a:t>
          </a:r>
        </a:p>
      </dgm:t>
    </dgm:pt>
    <dgm:pt modelId="{30064FB2-1F77-4ECD-85A4-AB1475E701FA}" type="parTrans" cxnId="{C3302C56-9ED5-4092-BF5D-F5F1817A130B}">
      <dgm:prSet/>
      <dgm:spPr/>
      <dgm:t>
        <a:bodyPr/>
        <a:lstStyle/>
        <a:p>
          <a:endParaRPr lang="fi-FI"/>
        </a:p>
      </dgm:t>
    </dgm:pt>
    <dgm:pt modelId="{A3653947-D71C-41AE-8629-49EDCF5DB2C9}" type="sibTrans" cxnId="{C3302C56-9ED5-4092-BF5D-F5F1817A130B}">
      <dgm:prSet/>
      <dgm:spPr/>
      <dgm:t>
        <a:bodyPr/>
        <a:lstStyle/>
        <a:p>
          <a:endParaRPr lang="fi-FI"/>
        </a:p>
      </dgm:t>
    </dgm:pt>
    <dgm:pt modelId="{3484CBE8-F297-4269-BF29-8020728514B9}">
      <dgm:prSet/>
      <dgm:spPr/>
      <dgm:t>
        <a:bodyPr/>
        <a:lstStyle/>
        <a:p>
          <a:r>
            <a:rPr lang="fi-FI"/>
            <a:t>pohjukaissuoli (duodenum)</a:t>
          </a:r>
        </a:p>
      </dgm:t>
    </dgm:pt>
    <dgm:pt modelId="{25D87188-42E8-4963-BAE2-60B04900683F}" type="parTrans" cxnId="{2F1282E5-B4CB-4A77-8E18-93E685800407}">
      <dgm:prSet/>
      <dgm:spPr/>
      <dgm:t>
        <a:bodyPr/>
        <a:lstStyle/>
        <a:p>
          <a:endParaRPr lang="fi-FI"/>
        </a:p>
      </dgm:t>
    </dgm:pt>
    <dgm:pt modelId="{BE2B2181-0B40-4E07-9802-ED35AFC5C6BA}" type="sibTrans" cxnId="{2F1282E5-B4CB-4A77-8E18-93E685800407}">
      <dgm:prSet/>
      <dgm:spPr/>
      <dgm:t>
        <a:bodyPr/>
        <a:lstStyle/>
        <a:p>
          <a:endParaRPr lang="fi-FI"/>
        </a:p>
      </dgm:t>
    </dgm:pt>
    <dgm:pt modelId="{25AD4CFD-9DCE-4649-9E84-DDBC27E7A1B2}">
      <dgm:prSet/>
      <dgm:spPr/>
      <dgm:t>
        <a:bodyPr/>
        <a:lstStyle/>
        <a:p>
          <a:r>
            <a:rPr lang="fi-FI"/>
            <a:t>ohutsuoli (intestinum tenue)</a:t>
          </a:r>
        </a:p>
      </dgm:t>
    </dgm:pt>
    <dgm:pt modelId="{66149AC5-C398-4967-B0A1-DF1883786B56}" type="parTrans" cxnId="{3DD4CF2B-82E0-4068-BD99-5359310DFE3B}">
      <dgm:prSet/>
      <dgm:spPr/>
      <dgm:t>
        <a:bodyPr/>
        <a:lstStyle/>
        <a:p>
          <a:endParaRPr lang="fi-FI"/>
        </a:p>
      </dgm:t>
    </dgm:pt>
    <dgm:pt modelId="{A7467049-EDAF-40FE-86A8-E2B33EDF3AD6}" type="sibTrans" cxnId="{3DD4CF2B-82E0-4068-BD99-5359310DFE3B}">
      <dgm:prSet/>
      <dgm:spPr/>
      <dgm:t>
        <a:bodyPr/>
        <a:lstStyle/>
        <a:p>
          <a:endParaRPr lang="fi-FI"/>
        </a:p>
      </dgm:t>
    </dgm:pt>
    <dgm:pt modelId="{E92922E0-F523-48B1-9B84-6150C572DE39}">
      <dgm:prSet/>
      <dgm:spPr/>
      <dgm:t>
        <a:bodyPr/>
        <a:lstStyle/>
        <a:p>
          <a:r>
            <a:rPr lang="fi-FI"/>
            <a:t>umpisuoli (caecum)</a:t>
          </a:r>
        </a:p>
      </dgm:t>
    </dgm:pt>
    <dgm:pt modelId="{A4CCC299-67FF-4EB9-9FE3-6ACA80E7EEDF}" type="parTrans" cxnId="{9DA439B9-2929-4223-A773-DE3BA99851D4}">
      <dgm:prSet/>
      <dgm:spPr/>
      <dgm:t>
        <a:bodyPr/>
        <a:lstStyle/>
        <a:p>
          <a:endParaRPr lang="fi-FI"/>
        </a:p>
      </dgm:t>
    </dgm:pt>
    <dgm:pt modelId="{432E9461-A1CE-43B8-9871-048C2A0C52DD}" type="sibTrans" cxnId="{9DA439B9-2929-4223-A773-DE3BA99851D4}">
      <dgm:prSet/>
      <dgm:spPr/>
      <dgm:t>
        <a:bodyPr/>
        <a:lstStyle/>
        <a:p>
          <a:endParaRPr lang="fi-FI"/>
        </a:p>
      </dgm:t>
    </dgm:pt>
    <dgm:pt modelId="{F6021C5B-4649-43ED-B473-10479D3B4117}">
      <dgm:prSet/>
      <dgm:spPr/>
      <dgm:t>
        <a:bodyPr/>
        <a:lstStyle/>
        <a:p>
          <a:r>
            <a:rPr lang="fi-FI"/>
            <a:t>paksusuoli (intestinum crassum)</a:t>
          </a:r>
        </a:p>
      </dgm:t>
    </dgm:pt>
    <dgm:pt modelId="{97013130-02DE-43D9-8F4C-19EF6C5D53FB}" type="parTrans" cxnId="{1934BBCD-E6F2-4E5A-8243-096629BECE45}">
      <dgm:prSet/>
      <dgm:spPr/>
      <dgm:t>
        <a:bodyPr/>
        <a:lstStyle/>
        <a:p>
          <a:endParaRPr lang="fi-FI"/>
        </a:p>
      </dgm:t>
    </dgm:pt>
    <dgm:pt modelId="{28912727-B2F5-4E48-8838-2644AD6C0391}" type="sibTrans" cxnId="{1934BBCD-E6F2-4E5A-8243-096629BECE45}">
      <dgm:prSet/>
      <dgm:spPr/>
      <dgm:t>
        <a:bodyPr/>
        <a:lstStyle/>
        <a:p>
          <a:endParaRPr lang="fi-FI"/>
        </a:p>
      </dgm:t>
    </dgm:pt>
    <dgm:pt modelId="{40AD3180-FE0C-41BC-BF87-92E2BD31CD11}">
      <dgm:prSet/>
      <dgm:spPr/>
      <dgm:t>
        <a:bodyPr/>
        <a:lstStyle/>
        <a:p>
          <a:r>
            <a:rPr lang="fi-FI"/>
            <a:t>peräsuoli (rectum)</a:t>
          </a:r>
        </a:p>
      </dgm:t>
    </dgm:pt>
    <dgm:pt modelId="{3221BF72-86C8-4812-94F6-AE21584D4B69}" type="parTrans" cxnId="{8AD8B84B-B5DE-49E1-B1C9-CA62C2565879}">
      <dgm:prSet/>
      <dgm:spPr/>
      <dgm:t>
        <a:bodyPr/>
        <a:lstStyle/>
        <a:p>
          <a:endParaRPr lang="fi-FI"/>
        </a:p>
      </dgm:t>
    </dgm:pt>
    <dgm:pt modelId="{1A6EC61A-8604-4D50-9EFC-B7E57103FD4D}" type="sibTrans" cxnId="{8AD8B84B-B5DE-49E1-B1C9-CA62C2565879}">
      <dgm:prSet/>
      <dgm:spPr/>
      <dgm:t>
        <a:bodyPr/>
        <a:lstStyle/>
        <a:p>
          <a:endParaRPr lang="fi-FI"/>
        </a:p>
      </dgm:t>
    </dgm:pt>
    <dgm:pt modelId="{D983A603-47A3-49FB-BF3E-3E946240754E}" type="pres">
      <dgm:prSet presAssocID="{97050873-E12C-42CE-B2AA-4684FE948179}" presName="CompostProcess" presStyleCnt="0">
        <dgm:presLayoutVars>
          <dgm:dir/>
          <dgm:resizeHandles val="exact"/>
        </dgm:presLayoutVars>
      </dgm:prSet>
      <dgm:spPr/>
    </dgm:pt>
    <dgm:pt modelId="{DC6DEE78-A217-44DF-AC29-FE9D4EE4EB52}" type="pres">
      <dgm:prSet presAssocID="{97050873-E12C-42CE-B2AA-4684FE948179}" presName="arrow" presStyleLbl="bgShp" presStyleIdx="0" presStyleCnt="1"/>
      <dgm:spPr/>
    </dgm:pt>
    <dgm:pt modelId="{1500EDDD-AE6E-43D6-ABFC-36BCFC9BE3A7}" type="pres">
      <dgm:prSet presAssocID="{97050873-E12C-42CE-B2AA-4684FE948179}" presName="linearProcess" presStyleCnt="0"/>
      <dgm:spPr/>
    </dgm:pt>
    <dgm:pt modelId="{3771B612-0A12-4A6C-AA83-04C17FF8D169}" type="pres">
      <dgm:prSet presAssocID="{F2D614C1-2B3A-4720-AF06-D66BCDEB2E38}" presName="textNode" presStyleLbl="node1" presStyleIdx="0" presStyleCnt="9">
        <dgm:presLayoutVars>
          <dgm:bulletEnabled val="1"/>
        </dgm:presLayoutVars>
      </dgm:prSet>
      <dgm:spPr/>
    </dgm:pt>
    <dgm:pt modelId="{BD098068-429C-4707-8DE7-37424E831C98}" type="pres">
      <dgm:prSet presAssocID="{19172A32-B36B-4019-94E6-1DFDC32096AE}" presName="sibTrans" presStyleCnt="0"/>
      <dgm:spPr/>
    </dgm:pt>
    <dgm:pt modelId="{01DC7BAE-835B-41FE-B92D-ECDB9C68AD36}" type="pres">
      <dgm:prSet presAssocID="{ADA880A7-F125-4EAF-A8CE-1879BFD18CDE}" presName="textNode" presStyleLbl="node1" presStyleIdx="1" presStyleCnt="9">
        <dgm:presLayoutVars>
          <dgm:bulletEnabled val="1"/>
        </dgm:presLayoutVars>
      </dgm:prSet>
      <dgm:spPr/>
    </dgm:pt>
    <dgm:pt modelId="{091A76A8-7553-4CB2-817C-DB8AF6B2B4BD}" type="pres">
      <dgm:prSet presAssocID="{ADC0877C-B4DE-47BE-907C-2C34B9C7C71D}" presName="sibTrans" presStyleCnt="0"/>
      <dgm:spPr/>
    </dgm:pt>
    <dgm:pt modelId="{1B7CB257-C19F-45EF-A661-4C7AA10ECB4C}" type="pres">
      <dgm:prSet presAssocID="{EAB9DB94-3455-4497-9F84-227B4BE7F1B8}" presName="textNode" presStyleLbl="node1" presStyleIdx="2" presStyleCnt="9">
        <dgm:presLayoutVars>
          <dgm:bulletEnabled val="1"/>
        </dgm:presLayoutVars>
      </dgm:prSet>
      <dgm:spPr/>
    </dgm:pt>
    <dgm:pt modelId="{FCF54850-2517-43BB-A293-A32642F50305}" type="pres">
      <dgm:prSet presAssocID="{AFF0E15E-02C5-4796-81F8-0D78C4CBE90D}" presName="sibTrans" presStyleCnt="0"/>
      <dgm:spPr/>
    </dgm:pt>
    <dgm:pt modelId="{AF86B3EA-BB37-48C3-AF94-5839CC7059ED}" type="pres">
      <dgm:prSet presAssocID="{8900B5D2-57CE-4794-98EB-D59163E2FD3F}" presName="textNode" presStyleLbl="node1" presStyleIdx="3" presStyleCnt="9">
        <dgm:presLayoutVars>
          <dgm:bulletEnabled val="1"/>
        </dgm:presLayoutVars>
      </dgm:prSet>
      <dgm:spPr/>
    </dgm:pt>
    <dgm:pt modelId="{066A850D-9D35-4DE4-85A0-FCC04EB21B9F}" type="pres">
      <dgm:prSet presAssocID="{A3653947-D71C-41AE-8629-49EDCF5DB2C9}" presName="sibTrans" presStyleCnt="0"/>
      <dgm:spPr/>
    </dgm:pt>
    <dgm:pt modelId="{83417D36-D3EB-4A5A-B4B5-EA5CE9BBD0D3}" type="pres">
      <dgm:prSet presAssocID="{3484CBE8-F297-4269-BF29-8020728514B9}" presName="textNode" presStyleLbl="node1" presStyleIdx="4" presStyleCnt="9">
        <dgm:presLayoutVars>
          <dgm:bulletEnabled val="1"/>
        </dgm:presLayoutVars>
      </dgm:prSet>
      <dgm:spPr/>
    </dgm:pt>
    <dgm:pt modelId="{B1FEF6D2-31DE-4258-9E41-266C186F96CA}" type="pres">
      <dgm:prSet presAssocID="{BE2B2181-0B40-4E07-9802-ED35AFC5C6BA}" presName="sibTrans" presStyleCnt="0"/>
      <dgm:spPr/>
    </dgm:pt>
    <dgm:pt modelId="{0ADC5AFE-B7DA-4586-9B39-9B5ED585F6A8}" type="pres">
      <dgm:prSet presAssocID="{25AD4CFD-9DCE-4649-9E84-DDBC27E7A1B2}" presName="textNode" presStyleLbl="node1" presStyleIdx="5" presStyleCnt="9">
        <dgm:presLayoutVars>
          <dgm:bulletEnabled val="1"/>
        </dgm:presLayoutVars>
      </dgm:prSet>
      <dgm:spPr/>
    </dgm:pt>
    <dgm:pt modelId="{73043A64-E956-43D7-A45C-FFC16712F081}" type="pres">
      <dgm:prSet presAssocID="{A7467049-EDAF-40FE-86A8-E2B33EDF3AD6}" presName="sibTrans" presStyleCnt="0"/>
      <dgm:spPr/>
    </dgm:pt>
    <dgm:pt modelId="{CE6089A5-B622-4DB8-B342-977998C95071}" type="pres">
      <dgm:prSet presAssocID="{E92922E0-F523-48B1-9B84-6150C572DE39}" presName="textNode" presStyleLbl="node1" presStyleIdx="6" presStyleCnt="9">
        <dgm:presLayoutVars>
          <dgm:bulletEnabled val="1"/>
        </dgm:presLayoutVars>
      </dgm:prSet>
      <dgm:spPr/>
    </dgm:pt>
    <dgm:pt modelId="{AA6EF514-0644-4481-AF9E-66F840A49E70}" type="pres">
      <dgm:prSet presAssocID="{432E9461-A1CE-43B8-9871-048C2A0C52DD}" presName="sibTrans" presStyleCnt="0"/>
      <dgm:spPr/>
    </dgm:pt>
    <dgm:pt modelId="{5283CB1E-DD07-4B61-B76E-63816B2A6664}" type="pres">
      <dgm:prSet presAssocID="{F6021C5B-4649-43ED-B473-10479D3B4117}" presName="textNode" presStyleLbl="node1" presStyleIdx="7" presStyleCnt="9">
        <dgm:presLayoutVars>
          <dgm:bulletEnabled val="1"/>
        </dgm:presLayoutVars>
      </dgm:prSet>
      <dgm:spPr/>
    </dgm:pt>
    <dgm:pt modelId="{65D4D5DD-CE26-4B52-B661-0F7B9F3E985D}" type="pres">
      <dgm:prSet presAssocID="{28912727-B2F5-4E48-8838-2644AD6C0391}" presName="sibTrans" presStyleCnt="0"/>
      <dgm:spPr/>
    </dgm:pt>
    <dgm:pt modelId="{3C1FB1C4-ECF9-4757-8CBF-69FF2728DF58}" type="pres">
      <dgm:prSet presAssocID="{40AD3180-FE0C-41BC-BF87-92E2BD31CD11}" presName="textNode" presStyleLbl="node1" presStyleIdx="8" presStyleCnt="9">
        <dgm:presLayoutVars>
          <dgm:bulletEnabled val="1"/>
        </dgm:presLayoutVars>
      </dgm:prSet>
      <dgm:spPr/>
    </dgm:pt>
  </dgm:ptLst>
  <dgm:cxnLst>
    <dgm:cxn modelId="{5F33860D-10BC-41E0-B158-0AEC797E08BF}" type="presOf" srcId="{F6021C5B-4649-43ED-B473-10479D3B4117}" destId="{5283CB1E-DD07-4B61-B76E-63816B2A6664}" srcOrd="0" destOrd="0" presId="urn:microsoft.com/office/officeart/2005/8/layout/hProcess9"/>
    <dgm:cxn modelId="{E8DA4918-7771-43AE-806E-0515C73C2A24}" type="presOf" srcId="{40AD3180-FE0C-41BC-BF87-92E2BD31CD11}" destId="{3C1FB1C4-ECF9-4757-8CBF-69FF2728DF58}" srcOrd="0" destOrd="0" presId="urn:microsoft.com/office/officeart/2005/8/layout/hProcess9"/>
    <dgm:cxn modelId="{57F0161E-4E87-4026-A0E5-0CEFD6F1BB10}" type="presOf" srcId="{3484CBE8-F297-4269-BF29-8020728514B9}" destId="{83417D36-D3EB-4A5A-B4B5-EA5CE9BBD0D3}" srcOrd="0" destOrd="0" presId="urn:microsoft.com/office/officeart/2005/8/layout/hProcess9"/>
    <dgm:cxn modelId="{48A3E622-A16B-4188-BA7A-AB4E43577601}" type="presOf" srcId="{97050873-E12C-42CE-B2AA-4684FE948179}" destId="{D983A603-47A3-49FB-BF3E-3E946240754E}" srcOrd="0" destOrd="0" presId="urn:microsoft.com/office/officeart/2005/8/layout/hProcess9"/>
    <dgm:cxn modelId="{63C5AA23-110A-4B5B-B863-978BFE388719}" srcId="{97050873-E12C-42CE-B2AA-4684FE948179}" destId="{EAB9DB94-3455-4497-9F84-227B4BE7F1B8}" srcOrd="2" destOrd="0" parTransId="{B0BD43BA-C44D-42EA-AAED-C2BC5BE6A448}" sibTransId="{AFF0E15E-02C5-4796-81F8-0D78C4CBE90D}"/>
    <dgm:cxn modelId="{3DD4CF2B-82E0-4068-BD99-5359310DFE3B}" srcId="{97050873-E12C-42CE-B2AA-4684FE948179}" destId="{25AD4CFD-9DCE-4649-9E84-DDBC27E7A1B2}" srcOrd="5" destOrd="0" parTransId="{66149AC5-C398-4967-B0A1-DF1883786B56}" sibTransId="{A7467049-EDAF-40FE-86A8-E2B33EDF3AD6}"/>
    <dgm:cxn modelId="{136D9F31-D946-4C66-AFFA-487E4800EC84}" type="presOf" srcId="{E92922E0-F523-48B1-9B84-6150C572DE39}" destId="{CE6089A5-B622-4DB8-B342-977998C95071}" srcOrd="0" destOrd="0" presId="urn:microsoft.com/office/officeart/2005/8/layout/hProcess9"/>
    <dgm:cxn modelId="{8AD8B84B-B5DE-49E1-B1C9-CA62C2565879}" srcId="{97050873-E12C-42CE-B2AA-4684FE948179}" destId="{40AD3180-FE0C-41BC-BF87-92E2BD31CD11}" srcOrd="8" destOrd="0" parTransId="{3221BF72-86C8-4812-94F6-AE21584D4B69}" sibTransId="{1A6EC61A-8604-4D50-9EFC-B7E57103FD4D}"/>
    <dgm:cxn modelId="{AA348155-2CAC-415E-A033-943E82EB0EFE}" type="presOf" srcId="{25AD4CFD-9DCE-4649-9E84-DDBC27E7A1B2}" destId="{0ADC5AFE-B7DA-4586-9B39-9B5ED585F6A8}" srcOrd="0" destOrd="0" presId="urn:microsoft.com/office/officeart/2005/8/layout/hProcess9"/>
    <dgm:cxn modelId="{C3302C56-9ED5-4092-BF5D-F5F1817A130B}" srcId="{97050873-E12C-42CE-B2AA-4684FE948179}" destId="{8900B5D2-57CE-4794-98EB-D59163E2FD3F}" srcOrd="3" destOrd="0" parTransId="{30064FB2-1F77-4ECD-85A4-AB1475E701FA}" sibTransId="{A3653947-D71C-41AE-8629-49EDCF5DB2C9}"/>
    <dgm:cxn modelId="{2002C657-A97F-498B-A16B-FCB06B4020A8}" type="presOf" srcId="{8900B5D2-57CE-4794-98EB-D59163E2FD3F}" destId="{AF86B3EA-BB37-48C3-AF94-5839CC7059ED}" srcOrd="0" destOrd="0" presId="urn:microsoft.com/office/officeart/2005/8/layout/hProcess9"/>
    <dgm:cxn modelId="{35312B85-CDAD-489B-A80F-F819399CE786}" srcId="{97050873-E12C-42CE-B2AA-4684FE948179}" destId="{F2D614C1-2B3A-4720-AF06-D66BCDEB2E38}" srcOrd="0" destOrd="0" parTransId="{E40492ED-02AF-40D0-BBE2-4A790AAAB6A9}" sibTransId="{19172A32-B36B-4019-94E6-1DFDC32096AE}"/>
    <dgm:cxn modelId="{61B7A791-7C91-4B50-A762-AD655418B5B1}" type="presOf" srcId="{F2D614C1-2B3A-4720-AF06-D66BCDEB2E38}" destId="{3771B612-0A12-4A6C-AA83-04C17FF8D169}" srcOrd="0" destOrd="0" presId="urn:microsoft.com/office/officeart/2005/8/layout/hProcess9"/>
    <dgm:cxn modelId="{F0DE7AB6-8167-4132-AEB3-CBFD43E88828}" type="presOf" srcId="{ADA880A7-F125-4EAF-A8CE-1879BFD18CDE}" destId="{01DC7BAE-835B-41FE-B92D-ECDB9C68AD36}" srcOrd="0" destOrd="0" presId="urn:microsoft.com/office/officeart/2005/8/layout/hProcess9"/>
    <dgm:cxn modelId="{9DA439B9-2929-4223-A773-DE3BA99851D4}" srcId="{97050873-E12C-42CE-B2AA-4684FE948179}" destId="{E92922E0-F523-48B1-9B84-6150C572DE39}" srcOrd="6" destOrd="0" parTransId="{A4CCC299-67FF-4EB9-9FE3-6ACA80E7EEDF}" sibTransId="{432E9461-A1CE-43B8-9871-048C2A0C52DD}"/>
    <dgm:cxn modelId="{1934BBCD-E6F2-4E5A-8243-096629BECE45}" srcId="{97050873-E12C-42CE-B2AA-4684FE948179}" destId="{F6021C5B-4649-43ED-B473-10479D3B4117}" srcOrd="7" destOrd="0" parTransId="{97013130-02DE-43D9-8F4C-19EF6C5D53FB}" sibTransId="{28912727-B2F5-4E48-8838-2644AD6C0391}"/>
    <dgm:cxn modelId="{2F1282E5-B4CB-4A77-8E18-93E685800407}" srcId="{97050873-E12C-42CE-B2AA-4684FE948179}" destId="{3484CBE8-F297-4269-BF29-8020728514B9}" srcOrd="4" destOrd="0" parTransId="{25D87188-42E8-4963-BAE2-60B04900683F}" sibTransId="{BE2B2181-0B40-4E07-9802-ED35AFC5C6BA}"/>
    <dgm:cxn modelId="{2EACC0EA-B4D4-45D3-931F-DD1FBB73081F}" type="presOf" srcId="{EAB9DB94-3455-4497-9F84-227B4BE7F1B8}" destId="{1B7CB257-C19F-45EF-A661-4C7AA10ECB4C}" srcOrd="0" destOrd="0" presId="urn:microsoft.com/office/officeart/2005/8/layout/hProcess9"/>
    <dgm:cxn modelId="{9AE5F8EC-4014-4C08-A7E0-D82E51E97E17}" srcId="{97050873-E12C-42CE-B2AA-4684FE948179}" destId="{ADA880A7-F125-4EAF-A8CE-1879BFD18CDE}" srcOrd="1" destOrd="0" parTransId="{F6480CC6-6567-4C2F-958D-AC87BF9FB2F3}" sibTransId="{ADC0877C-B4DE-47BE-907C-2C34B9C7C71D}"/>
    <dgm:cxn modelId="{CA25C3BA-749A-4F24-A398-740F53B35542}" type="presParOf" srcId="{D983A603-47A3-49FB-BF3E-3E946240754E}" destId="{DC6DEE78-A217-44DF-AC29-FE9D4EE4EB52}" srcOrd="0" destOrd="0" presId="urn:microsoft.com/office/officeart/2005/8/layout/hProcess9"/>
    <dgm:cxn modelId="{0A08B035-2FC1-42A6-8D88-138CDC8F804B}" type="presParOf" srcId="{D983A603-47A3-49FB-BF3E-3E946240754E}" destId="{1500EDDD-AE6E-43D6-ABFC-36BCFC9BE3A7}" srcOrd="1" destOrd="0" presId="urn:microsoft.com/office/officeart/2005/8/layout/hProcess9"/>
    <dgm:cxn modelId="{DB918BDE-FB7B-4B7F-AF66-B6A573DA59AA}" type="presParOf" srcId="{1500EDDD-AE6E-43D6-ABFC-36BCFC9BE3A7}" destId="{3771B612-0A12-4A6C-AA83-04C17FF8D169}" srcOrd="0" destOrd="0" presId="urn:microsoft.com/office/officeart/2005/8/layout/hProcess9"/>
    <dgm:cxn modelId="{8E9E47B1-0D4E-4C1C-A731-A665175F3493}" type="presParOf" srcId="{1500EDDD-AE6E-43D6-ABFC-36BCFC9BE3A7}" destId="{BD098068-429C-4707-8DE7-37424E831C98}" srcOrd="1" destOrd="0" presId="urn:microsoft.com/office/officeart/2005/8/layout/hProcess9"/>
    <dgm:cxn modelId="{EC43995F-4A4B-4D54-B8F5-CB46E9593F97}" type="presParOf" srcId="{1500EDDD-AE6E-43D6-ABFC-36BCFC9BE3A7}" destId="{01DC7BAE-835B-41FE-B92D-ECDB9C68AD36}" srcOrd="2" destOrd="0" presId="urn:microsoft.com/office/officeart/2005/8/layout/hProcess9"/>
    <dgm:cxn modelId="{F02BDFA2-BF76-46BD-BD94-9B5CC4FF96F2}" type="presParOf" srcId="{1500EDDD-AE6E-43D6-ABFC-36BCFC9BE3A7}" destId="{091A76A8-7553-4CB2-817C-DB8AF6B2B4BD}" srcOrd="3" destOrd="0" presId="urn:microsoft.com/office/officeart/2005/8/layout/hProcess9"/>
    <dgm:cxn modelId="{AD83DD38-4DF1-4EFB-AA2A-1198008863B0}" type="presParOf" srcId="{1500EDDD-AE6E-43D6-ABFC-36BCFC9BE3A7}" destId="{1B7CB257-C19F-45EF-A661-4C7AA10ECB4C}" srcOrd="4" destOrd="0" presId="urn:microsoft.com/office/officeart/2005/8/layout/hProcess9"/>
    <dgm:cxn modelId="{FB2B8702-A53B-42BA-91A4-8C8A5B49A0B7}" type="presParOf" srcId="{1500EDDD-AE6E-43D6-ABFC-36BCFC9BE3A7}" destId="{FCF54850-2517-43BB-A293-A32642F50305}" srcOrd="5" destOrd="0" presId="urn:microsoft.com/office/officeart/2005/8/layout/hProcess9"/>
    <dgm:cxn modelId="{ECAA2787-EC55-4A15-8546-1B31B4EC2CDC}" type="presParOf" srcId="{1500EDDD-AE6E-43D6-ABFC-36BCFC9BE3A7}" destId="{AF86B3EA-BB37-48C3-AF94-5839CC7059ED}" srcOrd="6" destOrd="0" presId="urn:microsoft.com/office/officeart/2005/8/layout/hProcess9"/>
    <dgm:cxn modelId="{FEF47E64-0872-4DF9-B2C7-CA293BAD44E1}" type="presParOf" srcId="{1500EDDD-AE6E-43D6-ABFC-36BCFC9BE3A7}" destId="{066A850D-9D35-4DE4-85A0-FCC04EB21B9F}" srcOrd="7" destOrd="0" presId="urn:microsoft.com/office/officeart/2005/8/layout/hProcess9"/>
    <dgm:cxn modelId="{EB59866F-5688-4FF5-9507-4558B6387D3F}" type="presParOf" srcId="{1500EDDD-AE6E-43D6-ABFC-36BCFC9BE3A7}" destId="{83417D36-D3EB-4A5A-B4B5-EA5CE9BBD0D3}" srcOrd="8" destOrd="0" presId="urn:microsoft.com/office/officeart/2005/8/layout/hProcess9"/>
    <dgm:cxn modelId="{6EB29507-BDBF-4475-98B3-2B4B1607CCF4}" type="presParOf" srcId="{1500EDDD-AE6E-43D6-ABFC-36BCFC9BE3A7}" destId="{B1FEF6D2-31DE-4258-9E41-266C186F96CA}" srcOrd="9" destOrd="0" presId="urn:microsoft.com/office/officeart/2005/8/layout/hProcess9"/>
    <dgm:cxn modelId="{AF1C73F6-6E03-4E68-9413-B0FFD52F7CB4}" type="presParOf" srcId="{1500EDDD-AE6E-43D6-ABFC-36BCFC9BE3A7}" destId="{0ADC5AFE-B7DA-4586-9B39-9B5ED585F6A8}" srcOrd="10" destOrd="0" presId="urn:microsoft.com/office/officeart/2005/8/layout/hProcess9"/>
    <dgm:cxn modelId="{8892C3CC-318E-4023-8721-966867DDB1CB}" type="presParOf" srcId="{1500EDDD-AE6E-43D6-ABFC-36BCFC9BE3A7}" destId="{73043A64-E956-43D7-A45C-FFC16712F081}" srcOrd="11" destOrd="0" presId="urn:microsoft.com/office/officeart/2005/8/layout/hProcess9"/>
    <dgm:cxn modelId="{CCD0B615-5730-4F15-92A3-5B69B4A3ADA1}" type="presParOf" srcId="{1500EDDD-AE6E-43D6-ABFC-36BCFC9BE3A7}" destId="{CE6089A5-B622-4DB8-B342-977998C95071}" srcOrd="12" destOrd="0" presId="urn:microsoft.com/office/officeart/2005/8/layout/hProcess9"/>
    <dgm:cxn modelId="{D74BFFFC-1105-461D-8FB6-78C9770E611B}" type="presParOf" srcId="{1500EDDD-AE6E-43D6-ABFC-36BCFC9BE3A7}" destId="{AA6EF514-0644-4481-AF9E-66F840A49E70}" srcOrd="13" destOrd="0" presId="urn:microsoft.com/office/officeart/2005/8/layout/hProcess9"/>
    <dgm:cxn modelId="{239AEF1D-9062-4CE9-9CED-6A6D81CF86D0}" type="presParOf" srcId="{1500EDDD-AE6E-43D6-ABFC-36BCFC9BE3A7}" destId="{5283CB1E-DD07-4B61-B76E-63816B2A6664}" srcOrd="14" destOrd="0" presId="urn:microsoft.com/office/officeart/2005/8/layout/hProcess9"/>
    <dgm:cxn modelId="{3E1C8B21-4B4D-4EFF-A3D5-9101713E90DF}" type="presParOf" srcId="{1500EDDD-AE6E-43D6-ABFC-36BCFC9BE3A7}" destId="{65D4D5DD-CE26-4B52-B661-0F7B9F3E985D}" srcOrd="15" destOrd="0" presId="urn:microsoft.com/office/officeart/2005/8/layout/hProcess9"/>
    <dgm:cxn modelId="{9F344800-CA4C-4951-850E-F371258937CC}" type="presParOf" srcId="{1500EDDD-AE6E-43D6-ABFC-36BCFC9BE3A7}" destId="{3C1FB1C4-ECF9-4757-8CBF-69FF2728DF58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DEE78-A217-44DF-AC29-FE9D4EE4EB52}">
      <dsp:nvSpPr>
        <dsp:cNvPr id="0" name=""/>
        <dsp:cNvSpPr/>
      </dsp:nvSpPr>
      <dsp:spPr>
        <a:xfrm>
          <a:off x="788669" y="0"/>
          <a:ext cx="8938260" cy="4675967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1B612-0A12-4A6C-AA83-04C17FF8D169}">
      <dsp:nvSpPr>
        <dsp:cNvPr id="0" name=""/>
        <dsp:cNvSpPr/>
      </dsp:nvSpPr>
      <dsp:spPr>
        <a:xfrm>
          <a:off x="2952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suu (</a:t>
          </a:r>
          <a:r>
            <a:rPr lang="fi-FI" sz="1200" kern="1200" dirty="0" err="1"/>
            <a:t>os</a:t>
          </a:r>
          <a:r>
            <a:rPr lang="fi-FI" sz="1200" kern="1200" dirty="0"/>
            <a:t>), hampaat (</a:t>
          </a:r>
          <a:r>
            <a:rPr lang="fi-FI" sz="1200" kern="1200" dirty="0" err="1"/>
            <a:t>dentes</a:t>
          </a:r>
          <a:r>
            <a:rPr lang="fi-FI" sz="1200" kern="1200" dirty="0"/>
            <a:t>), kieli (</a:t>
          </a:r>
          <a:r>
            <a:rPr lang="fi-FI" sz="1200" kern="1200" dirty="0" err="1"/>
            <a:t>lingua</a:t>
          </a:r>
          <a:r>
            <a:rPr lang="fi-FI" sz="1200" kern="1200" dirty="0"/>
            <a:t>)</a:t>
          </a:r>
        </a:p>
      </dsp:txBody>
      <dsp:txXfrm>
        <a:off x="57531" y="1457369"/>
        <a:ext cx="1008894" cy="1761228"/>
      </dsp:txXfrm>
    </dsp:sp>
    <dsp:sp modelId="{01DC7BAE-835B-41FE-B92D-ECDB9C68AD36}">
      <dsp:nvSpPr>
        <dsp:cNvPr id="0" name=""/>
        <dsp:cNvSpPr/>
      </dsp:nvSpPr>
      <dsp:spPr>
        <a:xfrm>
          <a:off x="1176907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nielu (pharynx)</a:t>
          </a:r>
        </a:p>
      </dsp:txBody>
      <dsp:txXfrm>
        <a:off x="1231486" y="1457369"/>
        <a:ext cx="1008894" cy="1761228"/>
      </dsp:txXfrm>
    </dsp:sp>
    <dsp:sp modelId="{1B7CB257-C19F-45EF-A661-4C7AA10ECB4C}">
      <dsp:nvSpPr>
        <dsp:cNvPr id="0" name=""/>
        <dsp:cNvSpPr/>
      </dsp:nvSpPr>
      <dsp:spPr>
        <a:xfrm>
          <a:off x="2350863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ruokatorvi (oesophagus)</a:t>
          </a:r>
        </a:p>
      </dsp:txBody>
      <dsp:txXfrm>
        <a:off x="2405442" y="1457369"/>
        <a:ext cx="1008894" cy="1761228"/>
      </dsp:txXfrm>
    </dsp:sp>
    <dsp:sp modelId="{AF86B3EA-BB37-48C3-AF94-5839CC7059ED}">
      <dsp:nvSpPr>
        <dsp:cNvPr id="0" name=""/>
        <dsp:cNvSpPr/>
      </dsp:nvSpPr>
      <dsp:spPr>
        <a:xfrm>
          <a:off x="3524818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mahalaukku (ventriculus)</a:t>
          </a:r>
        </a:p>
      </dsp:txBody>
      <dsp:txXfrm>
        <a:off x="3579397" y="1457369"/>
        <a:ext cx="1008894" cy="1761228"/>
      </dsp:txXfrm>
    </dsp:sp>
    <dsp:sp modelId="{83417D36-D3EB-4A5A-B4B5-EA5CE9BBD0D3}">
      <dsp:nvSpPr>
        <dsp:cNvPr id="0" name=""/>
        <dsp:cNvSpPr/>
      </dsp:nvSpPr>
      <dsp:spPr>
        <a:xfrm>
          <a:off x="4698773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pohjukaissuoli (duodenum)</a:t>
          </a:r>
        </a:p>
      </dsp:txBody>
      <dsp:txXfrm>
        <a:off x="4753352" y="1457369"/>
        <a:ext cx="1008894" cy="1761228"/>
      </dsp:txXfrm>
    </dsp:sp>
    <dsp:sp modelId="{0ADC5AFE-B7DA-4586-9B39-9B5ED585F6A8}">
      <dsp:nvSpPr>
        <dsp:cNvPr id="0" name=""/>
        <dsp:cNvSpPr/>
      </dsp:nvSpPr>
      <dsp:spPr>
        <a:xfrm>
          <a:off x="5872728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ohutsuoli (intestinum tenue)</a:t>
          </a:r>
        </a:p>
      </dsp:txBody>
      <dsp:txXfrm>
        <a:off x="5927307" y="1457369"/>
        <a:ext cx="1008894" cy="1761228"/>
      </dsp:txXfrm>
    </dsp:sp>
    <dsp:sp modelId="{CE6089A5-B622-4DB8-B342-977998C95071}">
      <dsp:nvSpPr>
        <dsp:cNvPr id="0" name=""/>
        <dsp:cNvSpPr/>
      </dsp:nvSpPr>
      <dsp:spPr>
        <a:xfrm>
          <a:off x="7046684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umpisuoli (caecum)</a:t>
          </a:r>
        </a:p>
      </dsp:txBody>
      <dsp:txXfrm>
        <a:off x="7101263" y="1457369"/>
        <a:ext cx="1008894" cy="1761228"/>
      </dsp:txXfrm>
    </dsp:sp>
    <dsp:sp modelId="{5283CB1E-DD07-4B61-B76E-63816B2A6664}">
      <dsp:nvSpPr>
        <dsp:cNvPr id="0" name=""/>
        <dsp:cNvSpPr/>
      </dsp:nvSpPr>
      <dsp:spPr>
        <a:xfrm>
          <a:off x="8220639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paksusuoli (intestinum crassum)</a:t>
          </a:r>
        </a:p>
      </dsp:txBody>
      <dsp:txXfrm>
        <a:off x="8275218" y="1457369"/>
        <a:ext cx="1008894" cy="1761228"/>
      </dsp:txXfrm>
    </dsp:sp>
    <dsp:sp modelId="{3C1FB1C4-ECF9-4757-8CBF-69FF2728DF58}">
      <dsp:nvSpPr>
        <dsp:cNvPr id="0" name=""/>
        <dsp:cNvSpPr/>
      </dsp:nvSpPr>
      <dsp:spPr>
        <a:xfrm>
          <a:off x="9394594" y="1402790"/>
          <a:ext cx="1118052" cy="1870386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peräsuoli (rectum)</a:t>
          </a:r>
        </a:p>
      </dsp:txBody>
      <dsp:txXfrm>
        <a:off x="9449173" y="1457369"/>
        <a:ext cx="1008894" cy="1761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5E127-4ABF-48D9-98C8-99C6824C9C6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BEFD7-FFC0-4868-94E7-0CB3788D78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693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i-FI" altLang="fi-FI" dirty="0"/>
          </a:p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20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165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2216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i-FI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022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163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711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373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3410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276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F37D9E3-45A9-4FE2-81D2-2208CCA67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16629"/>
            <a:ext cx="9144000" cy="1093334"/>
          </a:xfrm>
          <a:solidFill>
            <a:schemeClr val="bg1">
              <a:alpha val="55000"/>
            </a:schemeClr>
          </a:solidFill>
        </p:spPr>
        <p:txBody>
          <a:bodyPr/>
          <a:lstStyle/>
          <a:p>
            <a:r>
              <a:rPr lang="fi-FI" dirty="0"/>
              <a:t>Ruuansulatuselimistö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EBE8781F-C766-4B79-BBC2-BD41E6483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65771" y="5976256"/>
            <a:ext cx="3004457" cy="566057"/>
          </a:xfrm>
          <a:solidFill>
            <a:schemeClr val="bg1">
              <a:alpha val="50000"/>
            </a:schemeClr>
          </a:solidFill>
        </p:spPr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342436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8D1062-9FC7-4954-83F4-B9B269362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6/7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274F6C-1255-4DAE-BD67-D99CB3F9A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ohutsuolesta ruoka imeytyy joko verenkiertoon tai imusuonistoon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ohutsuoli erittää suolinestettä ja liikkuu peristalttisesti; ruokasulan matka kestää suolen päästä päähän n. 4 tuntia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ennen tutkimuksia, toimenpiteitä ja leikkauksia ravinnotta olo (mahalaukun tyhjeneminen)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992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BB949-793D-4C12-8A66-89F00E5E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7/7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899CB3-78D0-46F7-A7B5-B2DE693A8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sz="2800" dirty="0"/>
              <a:t>paksusuoli (n. 2 m) voidaan jakaa eri osiin: umpisuoli (paksusuolen alkuosa), varsinainen paksusuoli eli </a:t>
            </a:r>
            <a:r>
              <a:rPr lang="fi-FI" altLang="fi-FI" sz="2800" dirty="0" err="1"/>
              <a:t>colon</a:t>
            </a:r>
            <a:r>
              <a:rPr lang="fi-FI" altLang="fi-FI" sz="2800" dirty="0"/>
              <a:t> ja peräsuoli. </a:t>
            </a:r>
          </a:p>
          <a:p>
            <a:pPr lvl="1"/>
            <a:r>
              <a:rPr lang="fi-FI" altLang="fi-FI" sz="2200" dirty="0" err="1"/>
              <a:t>caecum</a:t>
            </a:r>
            <a:r>
              <a:rPr lang="fi-FI" altLang="fi-FI" sz="2200" dirty="0"/>
              <a:t> eli umpisuoli: paksusuolen alkuosa ohutsuolen liittymäkohdan alapuolella oikealla alavatsassa</a:t>
            </a:r>
          </a:p>
          <a:p>
            <a:pPr lvl="1"/>
            <a:r>
              <a:rPr lang="fi-FI" altLang="fi-FI" sz="2200" dirty="0"/>
              <a:t>Colon jaetaan nousevaan </a:t>
            </a:r>
            <a:r>
              <a:rPr lang="fi-FI" altLang="fi-FI" sz="2200" dirty="0" err="1"/>
              <a:t>coloniin</a:t>
            </a:r>
            <a:r>
              <a:rPr lang="fi-FI" altLang="fi-FI" sz="2200" dirty="0"/>
              <a:t> (</a:t>
            </a:r>
            <a:r>
              <a:rPr lang="fi-FI" altLang="fi-FI" sz="2200" dirty="0" err="1"/>
              <a:t>c.ascendens</a:t>
            </a:r>
            <a:r>
              <a:rPr lang="fi-FI" altLang="fi-FI" sz="2200" dirty="0"/>
              <a:t>), poikittaiseen </a:t>
            </a:r>
            <a:r>
              <a:rPr lang="fi-FI" altLang="fi-FI" sz="2200" dirty="0" err="1"/>
              <a:t>coloniin</a:t>
            </a:r>
            <a:r>
              <a:rPr lang="fi-FI" altLang="fi-FI" sz="2200" dirty="0"/>
              <a:t> (</a:t>
            </a:r>
            <a:r>
              <a:rPr lang="fi-FI" altLang="fi-FI" sz="2200" dirty="0" err="1"/>
              <a:t>c.transversum</a:t>
            </a:r>
            <a:r>
              <a:rPr lang="fi-FI" altLang="fi-FI" sz="2200" dirty="0"/>
              <a:t>), laskevaan </a:t>
            </a:r>
            <a:r>
              <a:rPr lang="fi-FI" altLang="fi-FI" sz="2200" dirty="0" err="1"/>
              <a:t>coloniin</a:t>
            </a:r>
            <a:r>
              <a:rPr lang="fi-FI" altLang="fi-FI" sz="2200" dirty="0"/>
              <a:t> (</a:t>
            </a:r>
            <a:r>
              <a:rPr lang="fi-FI" altLang="fi-FI" sz="2200" dirty="0" err="1"/>
              <a:t>c.descendens</a:t>
            </a:r>
            <a:r>
              <a:rPr lang="fi-FI" altLang="fi-FI" sz="2200" dirty="0"/>
              <a:t>) ja sigmasuoleen</a:t>
            </a:r>
          </a:p>
          <a:p>
            <a:pPr lvl="1"/>
            <a:r>
              <a:rPr lang="fi-FI" altLang="fi-FI" sz="2200" dirty="0"/>
              <a:t>Ravinnoksi kelpaamaton massa kulkeutuu peräsuoleen ja siitä ulos</a:t>
            </a:r>
          </a:p>
          <a:p>
            <a:pPr eaLnBrk="1" hangingPunct="1"/>
            <a:r>
              <a:rPr lang="fi-FI" altLang="fi-FI" dirty="0"/>
              <a:t>paksusuolen liike on hidasta; sisältö vaihtuu noin 3 vrk:n kuluessa</a:t>
            </a:r>
          </a:p>
          <a:p>
            <a:pPr eaLnBrk="1" hangingPunct="1"/>
            <a:r>
              <a:rPr lang="fi-FI" altLang="fi-FI" dirty="0"/>
              <a:t>paksusuolen tehtävänä ottaa talteen vettä ja suolaa, valmistaa vitamiineja (lähinnä K-vitamiinia) ja kuljettaa ravinnoksi kelpaamaton massa peräsuoleen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730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3A0556-CD0F-4E1D-A2CD-C18759031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4100"/>
              <a:t>Nälän- ja janontunteen säätely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9998E-5395-4F05-8ED2-59498919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2000"/>
              <a:t>ihmisen nälkä-, kylläisyys- ja janokeskus sijaitsevat hypotalamuksessa (=väliaivoissa sijaitseva aivokeskus)</a:t>
            </a:r>
          </a:p>
          <a:p>
            <a:pPr eaLnBrk="1" hangingPunct="1"/>
            <a:r>
              <a:rPr lang="fi-FI" altLang="fi-FI" sz="2000"/>
              <a:t>näläntunteeseen vaikuttavat veren sokeritaso ja solujen kyky käyttää sokeria, myös elimistön lämpötila, mahalaukun supistusliikkeet, ruumiillinen rasitus ja mieliala</a:t>
            </a:r>
          </a:p>
          <a:p>
            <a:pPr eaLnBrk="1" hangingPunct="1"/>
            <a:r>
              <a:rPr lang="fi-FI" altLang="fi-FI" sz="2000"/>
              <a:t>janokeskus reagoi, kun veriplasman osmoottinen paine muuttuu</a:t>
            </a:r>
          </a:p>
          <a:p>
            <a:pPr eaLnBrk="1" hangingPunct="1"/>
            <a:r>
              <a:rPr lang="fi-FI" altLang="fi-FI" sz="2000"/>
              <a:t>isot aivot muuttavat nälän ruokahaluksi, joka on tahdosta riippuvainen -&gt; lempiruokien valikointi, ruokailuun liittyvät tavat jne.</a:t>
            </a:r>
          </a:p>
          <a:p>
            <a:endParaRPr lang="fi-FI" sz="2000"/>
          </a:p>
        </p:txBody>
      </p:sp>
      <p:pic>
        <p:nvPicPr>
          <p:cNvPr id="5" name="Kuva 4" descr="Kuva, joka sisältää kohteen sisä, seinä, laskuri, pullo&#10;&#10;Kuvaus luotu automaattisesti">
            <a:extLst>
              <a:ext uri="{FF2B5EF4-FFF2-40B4-BE49-F238E27FC236}">
                <a16:creationId xmlns:a16="http://schemas.microsoft.com/office/drawing/2014/main" id="{AB9EA948-CF31-4840-9FD8-0A64CBDA54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067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B3E415-AEE9-4004-BBCC-682723414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>
                <a:cs typeface="Arial" panose="020B0604020202020204" pitchFamily="34" charset="0"/>
              </a:rPr>
              <a:t>Syömisen ja juomisen tarkoitus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FF867-F62B-4A40-9D12-0C7A2D148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biologinen syy: solut tarvitsevat energiaa, suojaravintoaineita ja vettä kasvamiseen ja toiminnan ylläpitoon. Ravitsemuksen kautta tulee solujen tarvitsemat raaka-aineet. </a:t>
            </a:r>
            <a:endParaRPr lang="fi-FI" altLang="fi-FI" dirty="0">
              <a:cs typeface="Times New Roman" panose="02020603050405020304" pitchFamily="18" charset="0"/>
            </a:endParaRPr>
          </a:p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Sosiaalinen ja kulttuurinen merkitys</a:t>
            </a:r>
            <a:r>
              <a:rPr lang="fi-FI" altLang="fi-FI" dirty="0"/>
              <a:t>!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3922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20C6D7-6687-4C03-823F-1F2EB08A9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Perusaineenvaihdunta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9DB5D5-4533-49A3-ABDD-920C05B3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fi-FI" altLang="fi-FI" sz="2800" dirty="0"/>
              <a:t>Ihminen tarvitsee energiaa perusaineenvaihduntaan, ruoan aiheuttamaan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sz="2800" dirty="0"/>
              <a:t>   lämmöntuottoon ja liikkumiseen. </a:t>
            </a:r>
          </a:p>
          <a:p>
            <a:pPr eaLnBrk="1" hangingPunct="1"/>
            <a:r>
              <a:rPr lang="fi-FI" altLang="fi-FI" sz="2800" dirty="0"/>
              <a:t>Perusaineenvaihdunnalla (PAV) tarkoitetaan välttämättömien elintoimintojen tarvitsemaa energiaa levossa. </a:t>
            </a:r>
          </a:p>
          <a:p>
            <a:pPr lvl="1"/>
            <a:r>
              <a:rPr lang="fi-FI" altLang="fi-FI" dirty="0"/>
              <a:t>Sen suuruuteen vaikuttaa eniten rasvattoman kudoksen määrä (lihasmassa), mutta myös mm. ikä, sukupuoli, perintötekijät, hormonit ja fyysinen kunto. </a:t>
            </a:r>
          </a:p>
          <a:p>
            <a:pPr lvl="1"/>
            <a:r>
              <a:rPr lang="fi-FI" altLang="fi-FI" dirty="0"/>
              <a:t>Unen aikana perusaineenvaihdunnan energian kulutus on 10 % alhaisempi kuin valveilla ollessa.</a:t>
            </a:r>
          </a:p>
          <a:p>
            <a:pPr eaLnBrk="1" hangingPunct="1"/>
            <a:r>
              <a:rPr lang="fi-FI" altLang="fi-FI" sz="2800" dirty="0"/>
              <a:t>Suurin osa energian kulutuksesta (aikuisilla 60–80 %) kuluu perusaineenvaihduntaan.</a:t>
            </a:r>
          </a:p>
          <a:p>
            <a:pPr eaLnBrk="1" hangingPunct="1"/>
            <a:r>
              <a:rPr lang="fi-FI" altLang="fi-FI" sz="2800" dirty="0"/>
              <a:t>Ruoan aiheuttaman lämmöntuoton osuus on noin 10 % ja liikunnan osuus keskimäärin 15–20 % energian kulutuksesta.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3433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DD2527-B3AB-4A96-B33A-DB4B22289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fi-FI" sz="4800"/>
              <a:t>Kertaus:</a:t>
            </a:r>
          </a:p>
        </p:txBody>
      </p:sp>
      <p:grpSp>
        <p:nvGrpSpPr>
          <p:cNvPr id="15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59297-7CAD-4A9B-AF11-DA0E59E45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fi-FI" sz="2200"/>
              <a:t>Mitä elimiä kuuluu ruuansulatusjärjestelmään?</a:t>
            </a:r>
          </a:p>
          <a:p>
            <a:r>
              <a:rPr lang="fi-FI" sz="2200"/>
              <a:t>Mikä on suun tehtävä ruuansulatuksessa?</a:t>
            </a:r>
          </a:p>
          <a:p>
            <a:r>
              <a:rPr lang="fi-FI" sz="2200"/>
              <a:t>Mikä on maksan tehtävä?</a:t>
            </a:r>
          </a:p>
          <a:p>
            <a:r>
              <a:rPr lang="fi-FI" sz="2200"/>
              <a:t>Mitä tarkoittaa suolen peristaktiikka?</a:t>
            </a:r>
          </a:p>
          <a:p>
            <a:r>
              <a:rPr lang="fi-FI" altLang="fi-FI" sz="2200"/>
              <a:t>Haimaneste neutraloi mahanesteen happamuuden ja sisältää kaikkia ravinteita pilkkovia entsyymejä. OIKEIN VAI VÄÄRIN?</a:t>
            </a:r>
          </a:p>
          <a:p>
            <a:r>
              <a:rPr lang="fi-FI" altLang="fi-FI" sz="2200"/>
              <a:t>Mikä on paksusuolen tarkoitus?</a:t>
            </a:r>
          </a:p>
          <a:p>
            <a:r>
              <a:rPr lang="fi-FI" altLang="fi-FI" sz="2200"/>
              <a:t>Mikä aivoissa sijaitseva elin säätelee nälän-, janon- ja kylläisyyden tunnetta?</a:t>
            </a:r>
          </a:p>
          <a:p>
            <a:endParaRPr lang="fi-FI" sz="2200"/>
          </a:p>
          <a:p>
            <a:endParaRPr lang="fi-FI" sz="2200"/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220151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0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68086C0-5B8D-4535-BE0D-06EBCBE1D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1228" y="618681"/>
            <a:ext cx="321103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Kuva </a:t>
            </a:r>
            <a:r>
              <a:rPr lang="en-US" sz="2400" b="1" dirty="0" err="1">
                <a:solidFill>
                  <a:srgbClr val="FFFFFF"/>
                </a:solidFill>
              </a:rPr>
              <a:t>ruoansulatuselimistöstä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3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EE581CF-7F70-4969-BE08-EA70D374E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701" b="18327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2897E914-4891-487B-B89B-A121BC3E5281}"/>
              </a:ext>
            </a:extLst>
          </p:cNvPr>
          <p:cNvSpPr txBox="1"/>
          <p:nvPr/>
        </p:nvSpPr>
        <p:spPr>
          <a:xfrm>
            <a:off x="9636498" y="6208776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Kuva: ruokatieto.fi</a:t>
            </a:r>
          </a:p>
        </p:txBody>
      </p:sp>
    </p:spTree>
    <p:extLst>
      <p:ext uri="{BB962C8B-B14F-4D97-AF65-F5344CB8AC3E}">
        <p14:creationId xmlns:p14="http://schemas.microsoft.com/office/powerpoint/2010/main" val="237265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F4D8C2-A2ED-40D3-AE37-CA174BC7D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Ruoansulatuskanava (</a:t>
            </a:r>
            <a:r>
              <a:rPr lang="fi-FI" altLang="fi-FI" dirty="0" err="1"/>
              <a:t>tractus</a:t>
            </a:r>
            <a:r>
              <a:rPr lang="fi-FI" altLang="fi-FI" dirty="0"/>
              <a:t> </a:t>
            </a:r>
            <a:r>
              <a:rPr lang="fi-FI" altLang="fi-FI" dirty="0" err="1"/>
              <a:t>digestorius</a:t>
            </a:r>
            <a:r>
              <a:rPr lang="fi-FI" altLang="fi-FI" dirty="0"/>
              <a:t>)</a:t>
            </a:r>
            <a:br>
              <a:rPr lang="fi-FI" altLang="fi-FI" dirty="0"/>
            </a:br>
            <a:endParaRPr lang="fi-FI" dirty="0"/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0F734577-1247-4EAE-8A6A-96474C67D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0603043"/>
              </p:ext>
            </p:extLst>
          </p:nvPr>
        </p:nvGraphicFramePr>
        <p:xfrm>
          <a:off x="838200" y="1500996"/>
          <a:ext cx="10515600" cy="4675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753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23B975-FD64-428D-8F81-B1236398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/>
              <a:t>Ruuansulatuselimistö 1/7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B08662-D68F-4C60-A398-2E2748BFE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2000" dirty="0">
                <a:latin typeface="Arial" panose="020B0604020202020204" pitchFamily="34" charset="0"/>
              </a:rPr>
              <a:t>alkaa suusta </a:t>
            </a:r>
          </a:p>
          <a:p>
            <a:pPr lvl="1"/>
            <a:r>
              <a:rPr lang="fi-FI" altLang="fi-FI" sz="1600" dirty="0">
                <a:latin typeface="Arial" panose="020B0604020202020204" pitchFamily="34" charset="0"/>
              </a:rPr>
              <a:t>(pureskelu, syljeneritys – tärkkelystä pilkkova ruoansulatustapahtuma alkaa)</a:t>
            </a:r>
          </a:p>
          <a:p>
            <a:pPr eaLnBrk="1" hangingPunct="1"/>
            <a:r>
              <a:rPr lang="fi-FI" altLang="fi-FI" sz="2000" dirty="0">
                <a:latin typeface="Arial" panose="020B0604020202020204" pitchFamily="34" charset="0"/>
              </a:rPr>
              <a:t>ruokatorvi, joka kuljettaa ruoan nielusta mahalaukkuun peristalttisen liikkeen avulla</a:t>
            </a:r>
          </a:p>
          <a:p>
            <a:endParaRPr lang="fi-FI" sz="2000" dirty="0"/>
          </a:p>
        </p:txBody>
      </p:sp>
      <p:pic>
        <p:nvPicPr>
          <p:cNvPr id="5" name="Kuva 4" descr="Kuva, joka sisältää kohteen henkilö, mies, tuijottaminen&#10;&#10;Kuvaus luotu automaattisesti">
            <a:extLst>
              <a:ext uri="{FF2B5EF4-FFF2-40B4-BE49-F238E27FC236}">
                <a16:creationId xmlns:a16="http://schemas.microsoft.com/office/drawing/2014/main" id="{9C71C967-2D59-4E55-B412-07AA0A43AB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25" r="30525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AF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19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70374-3B7A-4BD6-B8F5-DEC4FA12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2/7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08FDAA-6E2A-4357-BDF8-BC78BB9E6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ruokatorvessa pallean kohdalla sulkijalihas eli </a:t>
            </a:r>
            <a:r>
              <a:rPr lang="fi-FI" altLang="fi-FI" dirty="0" err="1"/>
              <a:t>sfinkteri</a:t>
            </a:r>
            <a:r>
              <a:rPr lang="fi-FI" altLang="fi-FI" dirty="0"/>
              <a:t>, joka estää happaman mahanesteen pääsyn takaisin ruokatorveen</a:t>
            </a:r>
          </a:p>
          <a:p>
            <a:pPr eaLnBrk="1" hangingPunct="1"/>
            <a:r>
              <a:rPr lang="fi-FI" altLang="fi-FI" dirty="0"/>
              <a:t>refluksitauti</a:t>
            </a:r>
          </a:p>
          <a:p>
            <a:pPr eaLnBrk="1" hangingPunct="1"/>
            <a:r>
              <a:rPr lang="fi-FI" altLang="fi-FI" dirty="0"/>
              <a:t>ruokatorven jälkeen ruoka kulkeutuu mahalaukkuun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795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39F358-28F5-43F8-B800-D2D7FFFFB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3/7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1FE674-FFF7-417A-B567-3572F6570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mahalaukku on lihaksikas pussi, jonka sisäseinämää peittää paksu limakalvo</a:t>
            </a:r>
          </a:p>
          <a:p>
            <a:pPr eaLnBrk="1" hangingPunct="1"/>
            <a:r>
              <a:rPr lang="fi-FI" altLang="fi-FI" dirty="0"/>
              <a:t>mahalaukun limakalvolta happaman mahanesteen eritys. Mahaneste sisältää suolahappoa ja pepsiiniä sekä limaa. Hapan neste desinfioi ruoan ja mahdollistaa pepsiinin valkuaisaineita pilkkovan vaikutuksen.</a:t>
            </a:r>
          </a:p>
          <a:p>
            <a:r>
              <a:rPr lang="fi-FI" altLang="fi-FI" sz="2800" dirty="0"/>
              <a:t>mahalaukussa tapahtuu sekoittavaa liikettä, jonka seurauksena ruokamassa työntyy ohutsuoleen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619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363024-FB93-4630-8EA6-01F83BC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4/7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93D547-BC38-44E6-B68E-C5504CE0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800" dirty="0"/>
              <a:t>ohutsuoli täyttää suuren osan vatsaontelosta. </a:t>
            </a:r>
            <a:r>
              <a:rPr lang="fi-FI" altLang="fi-FI" sz="2800" dirty="0" err="1"/>
              <a:t>Intestinum</a:t>
            </a:r>
            <a:r>
              <a:rPr lang="fi-FI" altLang="fi-FI" sz="2800" dirty="0"/>
              <a:t> </a:t>
            </a:r>
            <a:r>
              <a:rPr lang="fi-FI" altLang="fi-FI" sz="2800" dirty="0" err="1"/>
              <a:t>tenue</a:t>
            </a:r>
            <a:r>
              <a:rPr lang="fi-FI" altLang="fi-FI" sz="2800" dirty="0"/>
              <a:t>; mahanportista umpisuoleen ulottuva suolen 5–10 m pitkä alkuosa, joka jakautuu pohjukaissuoleen (</a:t>
            </a:r>
            <a:r>
              <a:rPr lang="fi-FI" altLang="fi-FI" sz="2800" dirty="0" err="1"/>
              <a:t>duodenum</a:t>
            </a:r>
            <a:r>
              <a:rPr lang="fi-FI" altLang="fi-FI" sz="2800" dirty="0"/>
              <a:t>), tyhjäsuoleen (</a:t>
            </a:r>
            <a:r>
              <a:rPr lang="fi-FI" altLang="fi-FI" sz="2800" dirty="0" err="1"/>
              <a:t>jejunum</a:t>
            </a:r>
            <a:r>
              <a:rPr lang="fi-FI" altLang="fi-FI" sz="2800" dirty="0"/>
              <a:t>) ja sykkyräsuoleen (</a:t>
            </a:r>
            <a:r>
              <a:rPr lang="fi-FI" altLang="fi-FI" sz="2800" dirty="0" err="1"/>
              <a:t>ileum</a:t>
            </a:r>
            <a:r>
              <a:rPr lang="fi-FI" altLang="fi-FI" sz="2800" dirty="0"/>
              <a:t>)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59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95F9FE-8562-4286-9770-F7D7AAD1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Ruuansulatuselimistö 5/7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F844FD-2376-4EF0-A49C-D73F222E9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pohjukaissuolessa tapahtuu varsinainen ruoansulatustoiminta: sinne avautuvat maksasta tuleva sappitiehyt ja haimasta tuleva haimatiehyt. Haimaneste neutraloi mahanesteen happamuuden ja sisältää kaikkia ravinteita pilkkovia entsyymejä. Sappineste edistää rasvojen imeytymistä.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583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5AD636-EBB3-4E14-A0C3-D910CABA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Haima, maksa ja sappirakko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F3B8ED-97F5-474A-AA3C-3543FD82C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2618"/>
          </a:xfrm>
        </p:spPr>
        <p:txBody>
          <a:bodyPr/>
          <a:lstStyle/>
          <a:p>
            <a:r>
              <a:rPr lang="fi-FI" dirty="0"/>
              <a:t>Haima tuottaa useita ruoansulatusentsyymeitä, jotka siirtyvät aterian yhteydessä pohjukaissuoleen eli ohutsuolen alkuosaan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F300C35-16B1-4CE7-AAC6-5EDD572589CE}"/>
              </a:ext>
            </a:extLst>
          </p:cNvPr>
          <p:cNvSpPr txBox="1"/>
          <p:nvPr/>
        </p:nvSpPr>
        <p:spPr>
          <a:xfrm>
            <a:off x="838200" y="5155096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Sappirakkoon varastoituu maksan tuottamaa sappinestettä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A588F04-D7CA-40C6-868B-00DBE0665D70}"/>
              </a:ext>
            </a:extLst>
          </p:cNvPr>
          <p:cNvSpPr txBox="1"/>
          <p:nvPr/>
        </p:nvSpPr>
        <p:spPr>
          <a:xfrm>
            <a:off x="737152" y="3283578"/>
            <a:ext cx="107176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Maksa erittää sappinestettä, joka pilkkoo rasvaa. Varastoi ravintoaineita, vitamiineja, hivenaineita, sokeria ja rasvaa. Poistaa elimistöstä mm. alkoholia, lääkeaineita.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30409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664</Words>
  <Application>Microsoft Office PowerPoint</Application>
  <PresentationFormat>Laajakuva</PresentationFormat>
  <Paragraphs>79</Paragraphs>
  <Slides>15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1" baseType="lpstr">
      <vt:lpstr>Arial</vt:lpstr>
      <vt:lpstr>Arial</vt:lpstr>
      <vt:lpstr>Calibri</vt:lpstr>
      <vt:lpstr>Calibri Light</vt:lpstr>
      <vt:lpstr>Wingdings</vt:lpstr>
      <vt:lpstr>Office-teema</vt:lpstr>
      <vt:lpstr>Ruuansulatuselimistö</vt:lpstr>
      <vt:lpstr>Kuva ruoansulatuselimistöstä</vt:lpstr>
      <vt:lpstr>Ruoansulatuskanava (tractus digestorius) </vt:lpstr>
      <vt:lpstr>Ruuansulatuselimistö 1/7</vt:lpstr>
      <vt:lpstr>Ruuansulatuselimistö 2/7</vt:lpstr>
      <vt:lpstr>Ruuansulatuselimistö 3/7</vt:lpstr>
      <vt:lpstr>Ruuansulatuselimistö 4/7</vt:lpstr>
      <vt:lpstr>Ruuansulatuselimistö 5/7</vt:lpstr>
      <vt:lpstr>Haima, maksa ja sappirakko</vt:lpstr>
      <vt:lpstr>Ruuansulatuselimistö 6/7</vt:lpstr>
      <vt:lpstr>Ruuansulatuselimistö 7/7</vt:lpstr>
      <vt:lpstr>Nälän- ja janontunteen säätely</vt:lpstr>
      <vt:lpstr>Syömisen ja juomisen tarkoitus</vt:lpstr>
      <vt:lpstr>Perusaineenvaihdunta</vt:lpstr>
      <vt:lpstr>Kertaus: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Perushoito: Ravitsemus ja ruokailussa avustaminen</dc:title>
  <dc:creator>Lindström Riina</dc:creator>
  <cp:lastModifiedBy>Lindström Riina</cp:lastModifiedBy>
  <cp:revision>16</cp:revision>
  <dcterms:created xsi:type="dcterms:W3CDTF">2021-01-20T12:58:53Z</dcterms:created>
  <dcterms:modified xsi:type="dcterms:W3CDTF">2021-01-25T08:39:02Z</dcterms:modified>
</cp:coreProperties>
</file>