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0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8C"/>
    <a:srgbClr val="D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6113" autoAdjust="0"/>
  </p:normalViewPr>
  <p:slideViewPr>
    <p:cSldViewPr snapToGrid="0">
      <p:cViewPr varScale="1">
        <p:scale>
          <a:sx n="51" d="100"/>
          <a:sy n="51" d="100"/>
        </p:scale>
        <p:origin x="12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096B-00F4-468C-A100-68130F95DED8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5AFCB-884B-4450-B4B8-494FCD4DA2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66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12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91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18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Haavan paraneminen monimutkainen biologinen prosessi: 4 vaihetta (verenvuodon tyrehtyminen, tulehdus, korjaus ja kypsymisvaiheet)</a:t>
            </a:r>
          </a:p>
          <a:p>
            <a:pPr marL="171450" indent="-171450">
              <a:buFontTx/>
              <a:buChar char="-"/>
            </a:pPr>
            <a:r>
              <a:rPr lang="fi-FI" dirty="0"/>
              <a:t>DM: hyperglykemia heikentää haavan paranemista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68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58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74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5AFCB-884B-4450-B4B8-494FCD4DA227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1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895242-AEC0-4796-9186-AA42CE0AE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AD3581-4FC3-4003-83C8-89570648C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51B83C-B022-4F03-BC67-9F8B3FAF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2C94BC-5D9E-4663-985D-A7741831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1B8486-BEEE-478E-BED0-8037FD7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01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7BB9A-D847-4C96-ABC2-5A5BF2AA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4C9F5F-6BA6-44CC-9BF7-604DC849F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D75D4-0AED-4C0D-8746-041475E3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80910C-7413-4D7D-8597-1C732274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B7C601-D7ED-4AE9-A051-D5D8894D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79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0704A4D-D34B-42F5-992B-AFF777837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BD5079-52BD-40EC-B15F-E741D7CB5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48FC99-800C-459C-82B2-83319FA6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C8D63A-6F74-4165-B951-274E8D68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2DDF2F-16B1-459D-814F-F40A313F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61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461EE-5F27-4219-ACD9-BFECAC75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06C7E7-AE61-4CF4-9408-291E3235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044599-1920-469E-9B9C-A6786BEE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52E4BB-C227-4380-A080-B49C3F7A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DBF82B-ECE8-4DDD-8789-B3A302C9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3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A2062-4EDE-4864-B2A9-2F15A1F7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D9DC10-2D18-476C-ADA3-A9DC4DB67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447BC0-CA89-4622-9334-76DEFBD9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6BA65D-30A8-49E5-9E51-19A3E10F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5D0A70-B1B1-4D07-ABF9-E5854034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3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81B77-5010-4E7F-BE5A-17BF79C6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4D031D-651B-40BB-BB62-6372022AD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067A89-6971-41ED-974B-7B1C0E63E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AE43D9-C357-4189-9C13-ABC5775A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296D604-2B77-4FD9-9325-C62F33F2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A4B6C0-9AD9-4BB4-836C-D38183D9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7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47A2D-A032-4BA9-A276-C672EAC2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7BF787-6EA3-4F27-93C7-9B6D246A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54BCD7-AC43-4FEF-A5A6-237436A57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55E7DC-86E7-4125-82F8-5868A5258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4C2FADC-DE40-4B69-B986-D76D30B8C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E2D3D4A-480B-428A-996B-B6CD9663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4954C8-E243-4438-85EE-002E7638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B7B437D-AF61-4242-8C96-C7F24C34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37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D0450D-A366-43FB-B1E0-096164F0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80256F-FEEB-4A2C-926D-1BF0D535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D5D1993-2F94-4DC2-899F-D53942FF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F822A3-91BF-416C-A0A6-F3D1EAA2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27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9D9DC1-8B77-428D-A7C3-6FE1E458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E92BC69-7A12-4672-922E-673D7BED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F0C3310-4E8B-4C91-822E-3E44390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3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09BC24-3B3F-4B33-819B-3BE6E6B2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5BF81D-573F-4BAD-B8BD-50067D7E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1FED58-0178-4083-AADD-164C9E484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8EBC6E-EA28-4DE6-B1C6-AB28EE89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F8FE4A-4570-4EB8-8156-EA1B65AB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32E6F9F-69BC-43F4-B5AD-324B4F61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12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1F580D-96E5-442E-8079-BD113517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11C2C51-98C9-446E-8248-DDABC94E2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A8F2335-BD28-43A4-854A-1FBD17770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1E184D-C53B-49C5-BD3D-D6D6C2F6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AD2114-A066-40BA-80B3-B3D1C9A1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863FDF-4FF7-4688-BBB3-424B09CC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89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CB68F93-82D9-45DC-8524-2B26824D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FCB29-AE7D-4578-A043-74AD3CF5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72E72B-52D4-4DA3-B7D0-8D2BBADCC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45FD-3D32-41C6-9FEC-8EB9E927A7CA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C5294A-C1E0-4CA8-A329-51F941C10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C4F407-C847-486D-A755-0007912AA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82A5-753E-49DD-875E-4ED99FB649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1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46F75-6501-44CC-A46E-50502483B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9841"/>
            <a:ext cx="9144000" cy="1180122"/>
          </a:xfrm>
          <a:solidFill>
            <a:schemeClr val="bg1">
              <a:alpha val="29000"/>
            </a:schemeClr>
          </a:solidFill>
        </p:spPr>
        <p:txBody>
          <a:bodyPr/>
          <a:lstStyle/>
          <a:p>
            <a:r>
              <a:rPr lang="fi-FI" b="1" dirty="0"/>
              <a:t>Perushoito: Iho ja haavat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05CA63-E801-41C6-AF2F-93EACCA7C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315891"/>
            <a:ext cx="9144000" cy="542109"/>
          </a:xfrm>
        </p:spPr>
        <p:txBody>
          <a:bodyPr/>
          <a:lstStyle/>
          <a:p>
            <a:r>
              <a:rPr lang="fi-FI" dirty="0"/>
              <a:t>Riina Lindström</a:t>
            </a:r>
          </a:p>
        </p:txBody>
      </p:sp>
    </p:spTree>
    <p:extLst>
      <p:ext uri="{BB962C8B-B14F-4D97-AF65-F5344CB8AC3E}">
        <p14:creationId xmlns:p14="http://schemas.microsoft.com/office/powerpoint/2010/main" val="335351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26E53C-28CB-42E3-84FF-B3D1871A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75194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Ihon rauhaset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3F1BC-0501-4943-8FD2-1C753F355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1853536"/>
            <a:ext cx="9218634" cy="4147213"/>
          </a:xfrm>
        </p:spPr>
        <p:txBody>
          <a:bodyPr anchor="t">
            <a:normAutofit fontScale="92500" lnSpcReduction="10000"/>
          </a:bodyPr>
          <a:lstStyle/>
          <a:p>
            <a:r>
              <a:rPr lang="fi-FI" sz="2000" dirty="0"/>
              <a:t>Talirauhaset</a:t>
            </a:r>
          </a:p>
          <a:p>
            <a:pPr marL="0" indent="0">
              <a:buNone/>
            </a:pPr>
            <a:r>
              <a:rPr lang="fi-FI" sz="2000" dirty="0"/>
              <a:t>	- päästään pussimainen rauhanen, tiehyt </a:t>
            </a:r>
          </a:p>
          <a:p>
            <a:pPr marL="0" indent="0">
              <a:buNone/>
            </a:pPr>
            <a:r>
              <a:rPr lang="fi-FI" sz="2000" dirty="0"/>
              <a:t>	johtaa karvatuppeen -&gt; tali kulkeutuu </a:t>
            </a:r>
          </a:p>
          <a:p>
            <a:pPr marL="0" indent="0">
              <a:buNone/>
            </a:pPr>
            <a:r>
              <a:rPr lang="fi-FI" sz="2000" dirty="0"/>
              <a:t>	samasta huokosesta, josta ihokarva</a:t>
            </a:r>
          </a:p>
          <a:p>
            <a:pPr marL="0" indent="0">
              <a:buNone/>
            </a:pPr>
            <a:r>
              <a:rPr lang="fi-FI" sz="2000" dirty="0"/>
              <a:t>	- voitelee ihoa, pitää ihon pehmeänä ja </a:t>
            </a:r>
          </a:p>
          <a:p>
            <a:pPr marL="0" indent="0">
              <a:buNone/>
            </a:pPr>
            <a:r>
              <a:rPr lang="fi-FI" sz="2000" dirty="0"/>
              <a:t>	suojaa -&gt; vesiliukoiset aineet huonosti läpi</a:t>
            </a:r>
          </a:p>
          <a:p>
            <a:pPr marL="0" indent="0">
              <a:buNone/>
            </a:pPr>
            <a:r>
              <a:rPr lang="fi-FI" sz="2000" dirty="0"/>
              <a:t>	- eniten kasvoissa, selässä ja rinnassa</a:t>
            </a:r>
          </a:p>
          <a:p>
            <a:pPr marL="0" indent="0">
              <a:buNone/>
            </a:pPr>
            <a:r>
              <a:rPr lang="fi-FI" sz="2000" dirty="0"/>
              <a:t>	- jaloissa ja kämmenissä ei lainkaan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	- sukupuolihormonit säätelevät rauhasten </a:t>
            </a:r>
          </a:p>
          <a:p>
            <a:pPr marL="0" indent="0">
              <a:buNone/>
            </a:pPr>
            <a:r>
              <a:rPr lang="fi-FI" sz="2000" dirty="0"/>
              <a:t>	eritystä</a:t>
            </a:r>
          </a:p>
          <a:p>
            <a:endParaRPr lang="fi-FI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4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A1FA41-E1D1-43CF-8B3B-5E6140890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C2D84B-6969-4F00-BEBA-81C2EBCD3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282BE-4461-4794-89A5-394723CD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3354572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E893DF-B725-48B3-8CBE-B9540A0D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115" y="1808855"/>
            <a:ext cx="2552956" cy="3240290"/>
          </a:xfrm>
        </p:spPr>
        <p:txBody>
          <a:bodyPr>
            <a:normAutofit/>
          </a:bodyPr>
          <a:lstStyle/>
          <a:p>
            <a:pPr algn="ctr"/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Ihon läpi imeytyvät aineet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2882B3-7D89-4FE3-8135-4EB783EC1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856" y="871442"/>
            <a:ext cx="4363748" cy="5115116"/>
          </a:xfrm>
        </p:spPr>
        <p:txBody>
          <a:bodyPr anchor="ctr">
            <a:normAutofit/>
          </a:bodyPr>
          <a:lstStyle/>
          <a:p>
            <a:r>
              <a:rPr lang="fi-FI" sz="2000" dirty="0"/>
              <a:t>Yleensä imeytyminen heikkoa -&gt; lääkeaineen molekyylikoko, rasvaliukoisuus</a:t>
            </a:r>
          </a:p>
          <a:p>
            <a:pPr marL="0" indent="0">
              <a:buNone/>
            </a:pPr>
            <a:r>
              <a:rPr lang="fi-FI" sz="2000" dirty="0"/>
              <a:t>-&gt; pienet molekyylit läpäisevät ihon esteen suuria paremmin. Rasvaliukoiset aineet kulkevat vesiliukoisia paremmin ihon sarveistuneen osan solujen välitilojen kautta verinahan kapillaareihin (</a:t>
            </a:r>
            <a:r>
              <a:rPr lang="fi-FI" sz="2000" dirty="0" err="1"/>
              <a:t>rotigotiini</a:t>
            </a:r>
            <a:r>
              <a:rPr lang="fi-FI" sz="2000" dirty="0"/>
              <a:t> -&gt; Parkinson, </a:t>
            </a:r>
            <a:r>
              <a:rPr lang="fi-FI" sz="2000" dirty="0" err="1"/>
              <a:t>fentanyyli</a:t>
            </a:r>
            <a:r>
              <a:rPr lang="fi-FI" sz="2000" dirty="0"/>
              <a:t>). </a:t>
            </a:r>
          </a:p>
          <a:p>
            <a:r>
              <a:rPr lang="fi-FI" sz="2000" dirty="0"/>
              <a:t>Jotkut lääkkeet annostellaan lääkelaastareilla (hormonikorvaushoito, hydrokortisonivoiteet, matkapahoinvointilääkkeet, nitrovalmisteet)</a:t>
            </a:r>
          </a:p>
          <a:p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AB888-C15C-4913-8179-40EAF55D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fi-FI" sz="4000"/>
              <a:t>Ikä vaikuttaa ihoon 1/2</a:t>
            </a:r>
          </a:p>
        </p:txBody>
      </p:sp>
      <p:pic>
        <p:nvPicPr>
          <p:cNvPr id="5" name="Kuva 4" descr="Kuva, joka sisältää kohteen silmät, katsominen, sulje, päällä pitäminen&#10;&#10;Kuvaus luotu automaattisesti">
            <a:extLst>
              <a:ext uri="{FF2B5EF4-FFF2-40B4-BE49-F238E27FC236}">
                <a16:creationId xmlns:a16="http://schemas.microsoft.com/office/drawing/2014/main" id="{AD34073E-B95D-4F3E-B25D-89AA40F78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r="13413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5D53FD-3B2C-48AC-B6D5-C98F39D8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fi-FI" sz="1800"/>
              <a:t>Orvaskeden solut vähenevät</a:t>
            </a:r>
          </a:p>
          <a:p>
            <a:r>
              <a:rPr lang="fi-FI" sz="1800"/>
              <a:t>Verinahan kollageenisyyt rappeutuvat -&gt; iho ohenee</a:t>
            </a:r>
          </a:p>
          <a:p>
            <a:r>
              <a:rPr lang="fi-FI" sz="1800"/>
              <a:t>Talin eritys vähenee -&gt; iho kuivuu</a:t>
            </a:r>
          </a:p>
          <a:p>
            <a:r>
              <a:rPr lang="fi-FI" sz="1800"/>
              <a:t>Arpikudoksen muodostuminen hidastuu</a:t>
            </a:r>
          </a:p>
          <a:p>
            <a:r>
              <a:rPr lang="fi-FI" sz="1800"/>
              <a:t>Hermopäätteet surkastuvat</a:t>
            </a:r>
          </a:p>
          <a:p>
            <a:endParaRPr lang="fi-FI" sz="1800"/>
          </a:p>
          <a:p>
            <a:r>
              <a:rPr lang="fi-FI" sz="1800"/>
              <a:t>Luomet, mustelmat, ihon ”kirjavuus”</a:t>
            </a:r>
          </a:p>
          <a:p>
            <a:r>
              <a:rPr lang="fi-FI" sz="1800"/>
              <a:t>Melaniinin tuotanto vähenee -&gt; hiusten harmaantuminen</a:t>
            </a:r>
          </a:p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1344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4B3980-C9F9-4A83-ADFA-D8E0947F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Ikä vaikuttaa ihoon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87F2F7-74F8-4BEB-8D44-73D321FA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Open sans"/>
              </a:rPr>
              <a:t>Verisuonten määrä vähenee, joten haavat parantuvat hitaasti</a:t>
            </a:r>
            <a:endParaRPr lang="fi-FI" dirty="0"/>
          </a:p>
          <a:p>
            <a:r>
              <a:rPr lang="fi-FI" dirty="0"/>
              <a:t>Suupieliin muodostuvat poimut keräävät kosteutta -&gt; voi altistaa hiivatulehduksille</a:t>
            </a:r>
          </a:p>
          <a:p>
            <a:r>
              <a:rPr lang="fi-FI" dirty="0"/>
              <a:t>Puolustuskyky bakteereita, viruksia ja hiivatulehduksia vastaan heikkenee</a:t>
            </a:r>
          </a:p>
          <a:p>
            <a:r>
              <a:rPr lang="fi-FI" dirty="0"/>
              <a:t>Hikoilu vähenee, kuuman sieto heikkenee</a:t>
            </a:r>
          </a:p>
          <a:p>
            <a:r>
              <a:rPr lang="fi-FI" dirty="0"/>
              <a:t>Ihon kasvaimet: hyvänlaatuisia ja pahanlaatuisia muutoksia</a:t>
            </a:r>
          </a:p>
        </p:txBody>
      </p:sp>
    </p:spTree>
    <p:extLst>
      <p:ext uri="{BB962C8B-B14F-4D97-AF65-F5344CB8AC3E}">
        <p14:creationId xmlns:p14="http://schemas.microsoft.com/office/powerpoint/2010/main" val="23944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8B8E0-2BD8-481B-B2FB-688DF8D5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Ihovauriot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EB2576-2712-48C6-A37E-82A6AF8F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fi-FI" altLang="fi-FI" sz="2000"/>
              <a:t>HAAVAT</a:t>
            </a:r>
          </a:p>
          <a:p>
            <a:pPr eaLnBrk="1" hangingPunct="1"/>
            <a:r>
              <a:rPr lang="fi-FI" altLang="fi-FI" sz="2000"/>
              <a:t>akuutti haava; vammamekanismin mukaan puhdas tai likainen, tuore (&lt;6 tuntia) tai vanha</a:t>
            </a:r>
          </a:p>
          <a:p>
            <a:pPr eaLnBrk="1" hangingPunct="1"/>
            <a:r>
              <a:rPr lang="fi-FI" altLang="fi-FI" sz="2000"/>
              <a:t>krooninen haava; paraneminen pitkittynyt tai haava uusiutunut samaan paikkaan. Tavallinen krooninen haava verenkierron heikkoudesta johtuva säärihaava tai painehaava, valtimokovettumataudin aiheuttama jalkahaava (diabetes!!!)</a:t>
            </a:r>
          </a:p>
          <a:p>
            <a:r>
              <a:rPr lang="fi-FI" altLang="fi-FI" sz="2000"/>
              <a:t>kroonisen haavan hoidossa ehdoton edellytys perussairauden huolellinen hoito, mutta ENNALTAEHKÄISY ja varhainen toteaminen TÄRKEÄÄ</a:t>
            </a:r>
          </a:p>
          <a:p>
            <a:endParaRPr lang="fi-FI" sz="2000"/>
          </a:p>
        </p:txBody>
      </p:sp>
      <p:pic>
        <p:nvPicPr>
          <p:cNvPr id="5" name="Kuva 4" descr="Kuva, joka sisältää kohteen varuste&#10;&#10;Kuvaus luotu automaattisesti">
            <a:extLst>
              <a:ext uri="{FF2B5EF4-FFF2-40B4-BE49-F238E27FC236}">
                <a16:creationId xmlns:a16="http://schemas.microsoft.com/office/drawing/2014/main" id="{92CDCAE9-A164-4F98-B29F-59311D23B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8" r="2168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D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8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C9E327-3044-4DEC-843A-D2829A20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Haavan paranemisprosessi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5B6113-A7E1-4551-A3A3-351E95F6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sama avoimessa ja suljetussa haavassa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alkaa haavan syntyessä ja päättyy, kun kudoksen vetolujuus palautunut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paranemisnopeus riippuu haava-alueen verenkierrosta, haavan kosteudesta, lämpötilasta ja happamuudesta sekä ravitsemustilasta</a:t>
            </a:r>
          </a:p>
          <a:p>
            <a:pPr eaLnBrk="1" hangingPunct="1"/>
            <a:r>
              <a:rPr lang="fi-FI" altLang="fi-FI" dirty="0"/>
              <a:t>paranemisprosessin häiriötekijöitä lika, verenvuoto, vierasesineet, infektiot, lääkitys, perussairaudet ja huono ravitsemustila – varhainen tunnistaminen ja mahdollisuuksien mukaan poistaminen tärkeitä</a:t>
            </a:r>
          </a:p>
          <a:p>
            <a:pPr eaLnBrk="1" hangingPunct="1"/>
            <a:r>
              <a:rPr lang="fi-FI" altLang="fi-FI" dirty="0"/>
              <a:t>haavan paranemisvaiheet (https://www.terveyskyla.fi/haavatalo/tietoa/yleist%C3%A4-haavoista/haavan-paranemistavat-ja-vaiheet)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410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4B81E-7CC1-4A8C-A4A8-FEA32DD2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Painehaava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555E80-71CB-4599-A894-9991E520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5017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 err="1"/>
              <a:t>Decubitus</a:t>
            </a:r>
            <a:r>
              <a:rPr lang="fi-FI" altLang="fi-FI" dirty="0"/>
              <a:t> eli makuuhaava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dirty="0"/>
              <a:t> = paikallinen vaurio iholla tai sen alla olevassa kudoksessa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Vaurion aiheuttaa paine, ihon venyminen, hankaus tai kaikki yhdessä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tavallisesti asennonvaihto terveellä ihmisellä omatoimisesti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painehaavan riskipotilaalla ei tätä suojamekanismia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painehaavan riskin arviointi (https://www.shhy.fi/hoito-ja-toimintaohjeet/stop-info/)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verenkierron estymisen seurauksena puristuksissa olevalla kudosalueella puutumista ja kipeytymistä -&gt; kudostuho alkaa ja syntyy kudoskuolio eli nekroosi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47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33F7D-8723-4D7A-BF24-AFAF22EE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Painehaava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B079FB-E77F-46E1-AE58-11B7F6A2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yli 2 tuntia kestävä kriittisen painerajan ylittävä paine vaikuttaa terveeseenkin kudokseen -&gt; asennon vaihdot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painehaavan riskitekijöitä: kohonnut kudospaine, ihon venyminen, liikkumattomuus, ihon kosteus, aliravitsemus ja ikääntyminen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SUURIN RISKI PITKÄAIKAINEN ASENTO, JOKA EI MUUTU! (pitkäaikainen vuodelepo, pyörätuolissa istuminen) </a:t>
            </a:r>
          </a:p>
          <a:p>
            <a:r>
              <a:rPr lang="fi-FI" altLang="fi-FI" dirty="0"/>
              <a:t>PAINEHAAVAN EHKÄISY JA HOITO PERUSTUVAT SAMOILLE PERIAATTEILLE: ihon puhtaus, ihon tarkastaminen, vaipat, suojavoiteet ja levyt, vaatteet, liikkuminen / asennonvaihdot  ja asentohoidot erilaisin apuvälinein (tyynyt, </a:t>
            </a:r>
            <a:r>
              <a:rPr lang="fi-FI" altLang="fi-FI" dirty="0" err="1"/>
              <a:t>decubituspatjat</a:t>
            </a:r>
            <a:r>
              <a:rPr lang="fi-FI" altLang="fi-FI" dirty="0"/>
              <a:t> jne.), vaikeissa </a:t>
            </a:r>
            <a:r>
              <a:rPr lang="fi-FI" altLang="fi-FI" dirty="0" err="1"/>
              <a:t>decubituksissa</a:t>
            </a:r>
            <a:r>
              <a:rPr lang="fi-FI" altLang="fi-FI" dirty="0"/>
              <a:t> tarvittaessa kirurginen hoito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648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C0D1E-FBF5-4D9E-BA29-B10BC8FE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Painehaava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F7C52A-E820-4398-A162-B0669CE93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ihon lieväänkin punoitukseen mahdollisella </a:t>
            </a:r>
            <a:r>
              <a:rPr lang="fi-FI" altLang="fi-FI" dirty="0" err="1"/>
              <a:t>decubitusalueella</a:t>
            </a:r>
            <a:r>
              <a:rPr lang="fi-FI" altLang="fi-FI" dirty="0"/>
              <a:t> pitää reagoida välittömästi – ei saa hieroa -&gt; tarkka seuranta, tehostettu ihonhoito, asentohoidot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haavan synnyttyä laajenemisen estäminen ja haavan mahdollisimman nopea paraneminen tavoitteena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painehaavat hoidetaan avoimena haavana paranemisperiaatteiden mukaisesti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74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2E6F2D-9747-4C1A-AB0D-AAFBD74A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Asentohoito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08047-DB09-45F2-B5F5-3E42EAA0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 lyhytaikainen paine iholla voi aiheuttaa alkavat painehaavan</a:t>
            </a:r>
          </a:p>
          <a:p>
            <a:r>
              <a:rPr lang="fi-FI" dirty="0"/>
              <a:t>Vaihda asentoa 2-4 h välein</a:t>
            </a:r>
          </a:p>
          <a:p>
            <a:r>
              <a:rPr lang="fi-FI" dirty="0"/>
              <a:t>Istuessa painon keventäminen 15-30 min välein jos potilas itse pystyy</a:t>
            </a:r>
          </a:p>
          <a:p>
            <a:r>
              <a:rPr lang="fi-FI" dirty="0"/>
              <a:t>Istuma-asennon korjaaminen heti, kun esim. valahtaa tai kallistuu sivulle</a:t>
            </a:r>
          </a:p>
          <a:p>
            <a:r>
              <a:rPr lang="fi-FI" dirty="0"/>
              <a:t>Tyynyjä ja pehmusteita asennon tukemiseen (tarkkana ettei luisille </a:t>
            </a:r>
            <a:r>
              <a:rPr lang="fi-FI" dirty="0" err="1"/>
              <a:t>aluielle</a:t>
            </a:r>
            <a:r>
              <a:rPr lang="fi-FI" dirty="0"/>
              <a:t> kohdistu venytystä tai painetta)</a:t>
            </a:r>
          </a:p>
          <a:p>
            <a:r>
              <a:rPr lang="fi-FI" dirty="0"/>
              <a:t>Ei 90 asteen kylkiasentoa</a:t>
            </a:r>
          </a:p>
        </p:txBody>
      </p:sp>
    </p:spTree>
    <p:extLst>
      <p:ext uri="{BB962C8B-B14F-4D97-AF65-F5344CB8AC3E}">
        <p14:creationId xmlns:p14="http://schemas.microsoft.com/office/powerpoint/2010/main" val="38801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614B26-79A7-4EFF-8F94-EBC96514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fi-FI" sz="3200" dirty="0"/>
              <a:t>Iho (eli </a:t>
            </a:r>
            <a:r>
              <a:rPr lang="fi-FI" sz="3200" dirty="0" err="1"/>
              <a:t>cutis</a:t>
            </a:r>
            <a:r>
              <a:rPr lang="fi-FI" sz="3200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76C5EE-497D-43F4-ACBD-FE0CE7E5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1909006"/>
            <a:ext cx="9347221" cy="3948869"/>
          </a:xfrm>
        </p:spPr>
        <p:txBody>
          <a:bodyPr anchor="t">
            <a:normAutofit lnSpcReduction="10000"/>
          </a:bodyPr>
          <a:lstStyle/>
          <a:p>
            <a:r>
              <a:rPr lang="fi-FI" sz="2000" dirty="0"/>
              <a:t>Suurin elin, pinta-ala n. 2 m</a:t>
            </a:r>
            <a:r>
              <a:rPr lang="fi-FI" sz="2000" baseline="30000" dirty="0"/>
              <a:t>2 </a:t>
            </a:r>
            <a:r>
              <a:rPr lang="fi-FI" sz="2000" dirty="0"/>
              <a:t>(vrt. sängyn peitto)</a:t>
            </a:r>
          </a:p>
          <a:p>
            <a:r>
              <a:rPr lang="fi-FI" sz="2000" dirty="0"/>
              <a:t>Paino noin 5 % koko painostamme</a:t>
            </a:r>
          </a:p>
          <a:p>
            <a:r>
              <a:rPr lang="fi-FI" sz="2000" dirty="0"/>
              <a:t>Paksuus 1-4 mm</a:t>
            </a:r>
          </a:p>
          <a:p>
            <a:pPr marL="0" indent="0">
              <a:buNone/>
            </a:pPr>
            <a:r>
              <a:rPr lang="fi-FI" sz="2000" dirty="0"/>
              <a:t>	- ohuinta iho on kainaloissa, nivusissa, </a:t>
            </a:r>
          </a:p>
          <a:p>
            <a:pPr marL="0" indent="0">
              <a:buNone/>
            </a:pPr>
            <a:r>
              <a:rPr lang="fi-FI" sz="2000" dirty="0"/>
              <a:t>	silmäluomissa</a:t>
            </a:r>
          </a:p>
          <a:p>
            <a:pPr marL="0" indent="0">
              <a:buNone/>
            </a:pPr>
            <a:r>
              <a:rPr lang="fi-FI" sz="2000" dirty="0"/>
              <a:t>	- paksuinta jalkapohjissa, kämmenissä, </a:t>
            </a:r>
          </a:p>
          <a:p>
            <a:pPr marL="0" indent="0">
              <a:buNone/>
            </a:pPr>
            <a:r>
              <a:rPr lang="fi-FI" sz="2000" dirty="0"/>
              <a:t>	hiuspohjassa</a:t>
            </a:r>
          </a:p>
          <a:p>
            <a:pPr marL="0" indent="0">
              <a:buNone/>
            </a:pPr>
            <a:r>
              <a:rPr lang="fi-FI" sz="2000" dirty="0"/>
              <a:t>	- naisten ja lasten iho ohuempaa kuin </a:t>
            </a:r>
          </a:p>
          <a:p>
            <a:pPr marL="0" indent="0">
              <a:buNone/>
            </a:pPr>
            <a:r>
              <a:rPr lang="fi-FI" sz="2000" dirty="0"/>
              <a:t>	miesten</a:t>
            </a:r>
          </a:p>
          <a:p>
            <a:r>
              <a:rPr lang="fi-FI" sz="2000" dirty="0"/>
              <a:t>Pinta hapan (bakteerit, tali, hiki), pH = 3-6 (5,5)</a:t>
            </a:r>
            <a:endParaRPr lang="fi-FI" sz="2000" baseline="30000" dirty="0"/>
          </a:p>
          <a:p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4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19BDD5-D7F5-4EFD-A741-B6828F62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</a:rPr>
              <a:t>Ihon tehtävät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6F6B75-72A2-45CD-A6FA-9E3E53E9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1335183"/>
            <a:ext cx="4110198" cy="4187633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Suojella alla olevia kudoksia (suojamuuri)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Osallistua lämmönsäätelyyn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Toimia verivarastona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Erityselin 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Aistinelin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Ihossa valmistuu D –vitamiinia auringon valon avulla</a:t>
            </a:r>
          </a:p>
          <a:p>
            <a:endParaRPr lang="fi-FI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78AFC-87AB-458D-BAF1-178DDC5C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02" y="448686"/>
            <a:ext cx="4658474" cy="1325563"/>
          </a:xfrm>
        </p:spPr>
        <p:txBody>
          <a:bodyPr/>
          <a:lstStyle/>
          <a:p>
            <a:r>
              <a:rPr lang="fi-FI" dirty="0"/>
              <a:t>Ihon </a:t>
            </a:r>
            <a:br>
              <a:rPr lang="fi-FI" dirty="0"/>
            </a:br>
            <a:r>
              <a:rPr lang="fi-FI" dirty="0"/>
              <a:t>poikkileikkauskuva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4DF3A8B-92CB-40FA-9C2E-9FB8B0DB5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066" y="298888"/>
            <a:ext cx="7271738" cy="6260223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BBB87B4-F44E-4FB6-8326-FF68675F74F0}"/>
              </a:ext>
            </a:extLst>
          </p:cNvPr>
          <p:cNvSpPr txBox="1"/>
          <p:nvPr/>
        </p:nvSpPr>
        <p:spPr>
          <a:xfrm>
            <a:off x="201202" y="6224648"/>
            <a:ext cx="345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Lääkärikirja Duodecim -kuvat</a:t>
            </a:r>
          </a:p>
        </p:txBody>
      </p:sp>
    </p:spTree>
    <p:extLst>
      <p:ext uri="{BB962C8B-B14F-4D97-AF65-F5344CB8AC3E}">
        <p14:creationId xmlns:p14="http://schemas.microsoft.com/office/powerpoint/2010/main" val="12932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775AF-DAF2-4059-8DAD-5F96BA15E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9" r="30313"/>
          <a:stretch/>
        </p:blipFill>
        <p:spPr>
          <a:xfrm>
            <a:off x="20" y="10"/>
            <a:ext cx="540989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55F3B7-195C-49C9-A147-61372BCA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0" y="1253266"/>
            <a:ext cx="4110197" cy="907199"/>
          </a:xfrm>
        </p:spPr>
        <p:txBody>
          <a:bodyPr anchor="b">
            <a:normAutofit/>
          </a:bodyPr>
          <a:lstStyle/>
          <a:p>
            <a:pPr algn="ctr"/>
            <a:r>
              <a:rPr lang="fi-FI" sz="3200">
                <a:solidFill>
                  <a:schemeClr val="tx1">
                    <a:lumMod val="65000"/>
                    <a:lumOff val="35000"/>
                  </a:schemeClr>
                </a:solidFill>
              </a:rPr>
              <a:t>Ihon kerrokset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9A002A-5022-4864-9EEC-86768DAA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2458095"/>
            <a:ext cx="4110198" cy="3075480"/>
          </a:xfrm>
        </p:spPr>
        <p:txBody>
          <a:bodyPr anchor="t">
            <a:normAutofit/>
          </a:bodyPr>
          <a:lstStyle/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Ihon pintakerros eli </a:t>
            </a:r>
            <a:r>
              <a:rPr lang="fi-F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epidermis eli orvaskesi</a:t>
            </a:r>
          </a:p>
          <a:p>
            <a:r>
              <a:rPr lang="fi-F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Dermis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eli korium eli </a:t>
            </a:r>
            <a:r>
              <a:rPr lang="fi-F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verinahka</a:t>
            </a:r>
          </a:p>
          <a:p>
            <a:r>
              <a:rPr lang="fi-F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Subcutis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eli </a:t>
            </a:r>
            <a:r>
              <a:rPr lang="fi-F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ihonalaiskudos</a:t>
            </a:r>
          </a:p>
          <a:p>
            <a:endParaRPr lang="fi-FI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9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8BF043-FAC8-422F-80EA-917752B2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</a:rPr>
              <a:t>Ihon kerrokset: orvaskesi (epidermis)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572428-A187-4DAB-83A8-D7E207FD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Yksinkertaista epiteelikudosta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Pintaosa sarveistunutta ja kuollutta </a:t>
            </a:r>
            <a:r>
              <a:rPr lang="fi-FI" sz="2000" i="1">
                <a:solidFill>
                  <a:schemeClr val="tx1">
                    <a:lumMod val="65000"/>
                    <a:lumOff val="35000"/>
                  </a:schemeClr>
                </a:solidFill>
              </a:rPr>
              <a:t>marraskettä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Ihon pinnalla normaaliflooran bakteereja -&gt; estävät patogeenien kasvua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Uusiutuminen tyvisolukerroksesta käsin, koko orvaskesi uusiutuu 3-4 viikossa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Orvaskedessä </a:t>
            </a:r>
            <a:r>
              <a:rPr lang="fi-FI" sz="20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melanosyyttejä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-&gt; ihon väri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Orvaskedessä </a:t>
            </a:r>
            <a:r>
              <a:rPr lang="fi-F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ei ole verisuonia</a:t>
            </a:r>
          </a:p>
          <a:p>
            <a:endParaRPr lang="fi-FI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5B529FE-1429-4A27-9B2C-220796E7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</a:rPr>
              <a:t>Ihon kerrokset: verinahka (dermis)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507560-1C1A-40ED-8B4D-E926CBAA6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Antaa iholle muodon ja tukee vahvalla sidekudoksella, jossa kollageeni- ja elastiinisäikeitä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Sisältää verisuonia, hermoja, hermopäätteitä, talirauhasia, hikirauhasia, karvasipuleita ja karvatuppia….</a:t>
            </a:r>
          </a:p>
          <a:p>
            <a:endParaRPr lang="fi-FI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3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352F58-DA40-4B98-88C4-D0D1D74C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</a:rPr>
              <a:t>Ihon kerrokset: ihonalaiskudos (subcutis)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564A26-A59C-4DE3-A92C-A2A22464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Muodostuu löyhästä sidekudoksesta ja rasvakudoksesta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Runsaasti rasvasoluja, jotka toimivat ”iskunvaimentimina” ja lämmöneristeinä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Rasvasolukerroksen paksuus vaihtelee (2 mm – yli 10 cm)</a:t>
            </a:r>
          </a:p>
          <a:p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Sukupuoli vaikuttaa rasvan kertymiseen -&gt; murrosiässä tyttöjen rasvakudos lisääntyy (estrogeenit)</a:t>
            </a:r>
          </a:p>
          <a:p>
            <a:endParaRPr lang="fi-FI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9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828ABC-DE71-4614-9C20-1A2EB32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550842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Ihon rauhaset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E0248-F023-4328-8372-2D18991F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40" y="1720253"/>
            <a:ext cx="9655406" cy="4451947"/>
          </a:xfrm>
        </p:spPr>
        <p:txBody>
          <a:bodyPr anchor="t">
            <a:normAutofit/>
          </a:bodyPr>
          <a:lstStyle/>
          <a:p>
            <a:r>
              <a:rPr lang="fi-FI" sz="2000" dirty="0"/>
              <a:t>Hikirauhaset</a:t>
            </a:r>
          </a:p>
          <a:p>
            <a:pPr marL="0" indent="0">
              <a:buNone/>
            </a:pPr>
            <a:r>
              <a:rPr lang="fi-FI" sz="2000" dirty="0"/>
              <a:t>	- ohuita, mutkittelevia tiehyitä, alaosastaan </a:t>
            </a:r>
          </a:p>
          <a:p>
            <a:pPr marL="0" indent="0">
              <a:buNone/>
            </a:pPr>
            <a:r>
              <a:rPr lang="fi-FI" sz="2000" dirty="0"/>
              <a:t>	sykkyrällä</a:t>
            </a:r>
          </a:p>
          <a:p>
            <a:pPr marL="0" indent="0">
              <a:buNone/>
            </a:pPr>
            <a:r>
              <a:rPr lang="fi-FI" sz="2000" dirty="0"/>
              <a:t>	- eniten käsissä, jalkapohjissa, kainaloissa, </a:t>
            </a:r>
          </a:p>
          <a:p>
            <a:pPr marL="0" indent="0">
              <a:buNone/>
            </a:pPr>
            <a:r>
              <a:rPr lang="fi-FI" sz="2000" dirty="0"/>
              <a:t>	otsalla, pään takaosa</a:t>
            </a:r>
          </a:p>
          <a:p>
            <a:pPr marL="0" indent="0">
              <a:buNone/>
            </a:pPr>
            <a:r>
              <a:rPr lang="fi-FI" sz="2000" dirty="0"/>
              <a:t>	- normaalisti hikeä erittyy 0,5-1 l/vrk, </a:t>
            </a:r>
          </a:p>
          <a:p>
            <a:pPr marL="0" indent="0">
              <a:buNone/>
            </a:pPr>
            <a:r>
              <a:rPr lang="fi-FI" sz="2000" dirty="0"/>
              <a:t>	kuumassa jopa 10 l/vrk</a:t>
            </a:r>
          </a:p>
          <a:p>
            <a:pPr marL="0" indent="0">
              <a:buNone/>
            </a:pPr>
            <a:r>
              <a:rPr lang="fi-FI" sz="2000" dirty="0"/>
              <a:t>	- hiki on hapanta (pH 4-6) -&gt; hillitsee </a:t>
            </a:r>
          </a:p>
          <a:p>
            <a:pPr marL="0" indent="0">
              <a:buNone/>
            </a:pPr>
            <a:r>
              <a:rPr lang="fi-FI" sz="2000" dirty="0"/>
              <a:t>	bakteerien ja sienten kasvua</a:t>
            </a:r>
          </a:p>
          <a:p>
            <a:pPr marL="0" indent="0">
              <a:buNone/>
            </a:pPr>
            <a:r>
              <a:rPr lang="fi-FI" sz="2000" dirty="0"/>
              <a:t>	- autonominen hermosto säätelee </a:t>
            </a:r>
          </a:p>
          <a:p>
            <a:pPr marL="0" indent="0">
              <a:buNone/>
            </a:pPr>
            <a:r>
              <a:rPr lang="fi-FI" sz="2000" dirty="0"/>
              <a:t>	hikirauhasten toimintaa</a:t>
            </a:r>
          </a:p>
          <a:p>
            <a:endParaRPr lang="fi-FI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7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929</Words>
  <Application>Microsoft Office PowerPoint</Application>
  <PresentationFormat>Laajakuva</PresentationFormat>
  <Paragraphs>128</Paragraphs>
  <Slides>19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Office-teema</vt:lpstr>
      <vt:lpstr>Perushoito: Iho ja haavat</vt:lpstr>
      <vt:lpstr>Iho (eli cutis)</vt:lpstr>
      <vt:lpstr>Ihon tehtävät</vt:lpstr>
      <vt:lpstr>Ihon  poikkileikkauskuva</vt:lpstr>
      <vt:lpstr>Ihon kerrokset</vt:lpstr>
      <vt:lpstr>Ihon kerrokset: orvaskesi (epidermis)</vt:lpstr>
      <vt:lpstr>Ihon kerrokset: verinahka (dermis)</vt:lpstr>
      <vt:lpstr>Ihon kerrokset: ihonalaiskudos (subcutis)</vt:lpstr>
      <vt:lpstr>Ihon rauhaset 1/2</vt:lpstr>
      <vt:lpstr>Ihon rauhaset 2/2</vt:lpstr>
      <vt:lpstr>Ihon läpi imeytyvät aineet</vt:lpstr>
      <vt:lpstr>Ikä vaikuttaa ihoon 1/2</vt:lpstr>
      <vt:lpstr>Ikä vaikuttaa ihoon 2/2</vt:lpstr>
      <vt:lpstr>Ihovauriot</vt:lpstr>
      <vt:lpstr>Haavan paranemisprosessi</vt:lpstr>
      <vt:lpstr>Painehaava 1/3</vt:lpstr>
      <vt:lpstr>Painehaava 3/3</vt:lpstr>
      <vt:lpstr>Painehaava 3/3</vt:lpstr>
      <vt:lpstr>Asentohoito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Perushoito: Iho ja haavat</dc:title>
  <dc:creator>Riina Lindström</dc:creator>
  <cp:lastModifiedBy>Riina Lindström</cp:lastModifiedBy>
  <cp:revision>8</cp:revision>
  <dcterms:created xsi:type="dcterms:W3CDTF">2021-01-18T07:10:48Z</dcterms:created>
  <dcterms:modified xsi:type="dcterms:W3CDTF">2021-01-19T06:05:47Z</dcterms:modified>
</cp:coreProperties>
</file>