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62" r:id="rId4"/>
    <p:sldId id="264" r:id="rId5"/>
    <p:sldId id="295" r:id="rId6"/>
    <p:sldId id="265" r:id="rId7"/>
    <p:sldId id="272" r:id="rId8"/>
    <p:sldId id="282" r:id="rId9"/>
    <p:sldId id="273" r:id="rId10"/>
    <p:sldId id="274" r:id="rId11"/>
    <p:sldId id="275" r:id="rId12"/>
    <p:sldId id="276" r:id="rId13"/>
    <p:sldId id="283" r:id="rId14"/>
    <p:sldId id="278" r:id="rId15"/>
    <p:sldId id="284" r:id="rId16"/>
    <p:sldId id="277" r:id="rId17"/>
    <p:sldId id="281" r:id="rId18"/>
    <p:sldId id="303" r:id="rId19"/>
    <p:sldId id="304" r:id="rId20"/>
    <p:sldId id="296" r:id="rId21"/>
    <p:sldId id="289" r:id="rId22"/>
    <p:sldId id="292" r:id="rId23"/>
    <p:sldId id="291" r:id="rId24"/>
    <p:sldId id="293" r:id="rId25"/>
    <p:sldId id="294" r:id="rId26"/>
    <p:sldId id="297" r:id="rId27"/>
    <p:sldId id="279" r:id="rId28"/>
    <p:sldId id="280" r:id="rId29"/>
    <p:sldId id="286" r:id="rId30"/>
    <p:sldId id="287" r:id="rId31"/>
    <p:sldId id="313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8E8"/>
    <a:srgbClr val="ECDBD4"/>
    <a:srgbClr val="E7D5E2"/>
    <a:srgbClr val="D1E5D3"/>
    <a:srgbClr val="F5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8677" autoAdjust="0"/>
  </p:normalViewPr>
  <p:slideViewPr>
    <p:cSldViewPr snapToGrid="0">
      <p:cViewPr varScale="1">
        <p:scale>
          <a:sx n="52" d="100"/>
          <a:sy n="52" d="100"/>
        </p:scale>
        <p:origin x="1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0540E-10CC-4D2E-A426-6DCAA5EE20F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6085E-872A-4B4E-96B1-B6C42DFB52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36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896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61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64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39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42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570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1231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078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62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58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08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86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1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93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8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6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6085E-872A-4B4E-96B1-B6C42DFB527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7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D19DE7-6088-4209-95DD-F4639F480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1A9917-2A21-41B4-9936-8F4F26973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18D7B4-8A9B-4D7F-B201-F5D565C9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0285B2-E162-4339-8370-8C2329E8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827359-F83A-467C-9496-C0D151F5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76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F87EE-DA83-44EC-BAE1-DC436FC5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11797BE-62D5-4AD8-B0F7-E764F10D1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C8942-4C5B-496A-8E8C-29660AE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5CC44F-0B3D-4F43-965B-428E1577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E67864-AEF9-406A-8647-177F1893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67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A790F56-3395-40A3-89AB-70BF75A18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3A3D0D3-7852-47C4-A8C4-5A5796974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3C78AA-1929-40D4-9B76-7FA5F546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5E80AD-8E81-4BB1-9D2E-850BA56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73A1B3-1633-4A27-B163-EB0BAB9F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4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534BDD-2E62-4E14-98FF-22279EA1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B0F0B-523C-45AC-A194-D88A4D4F9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F8BE2-0A30-4D52-AAF5-D94B66FD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A16617-0849-42D9-A2E9-305E53E8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A2A8BB-5A61-43B0-B447-5C6FB2EB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6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53A68A-2FD0-4283-84E0-35C8EA06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01A279-D8D3-416C-BACF-4F632A6F6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0CEF4F-A050-4C59-B88A-3CD9BBE4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6574EE-0D7E-4F4E-8886-A147DB48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51CC41-D49E-459B-9F7A-EB91F9E5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13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6FB58-4409-40D8-A745-FE917A0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92D3B2-C31D-4E29-BE15-FEDCCC9B9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43EA34-D2B5-4FF5-83F8-C05920128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19CE82-EDD0-497F-BAFC-054ADBE7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28B8A5-D159-4F19-89EE-2352AB37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EB5683-31BB-4A0A-A79D-6BD6ABDF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63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507592-2206-459E-BAFC-E12A4EBF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696F2B-AA96-4BAC-B8D8-0CD4CE2A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ACF3DB-3FB4-40A5-AEB5-B60586A48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A3ECE7-D1BC-4B04-9001-633924B6A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59568AA-0C46-4F75-BC6A-A9EC0F229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DAA264B-E237-42E2-96A6-88712D5D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B2C13F-45E9-40A6-AE1A-5B74043F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4EAF9-5761-4575-8EE1-F8C8A135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1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60EED-7D01-40B9-91FA-7EEFCBC2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C95C5AB-BBA4-4B5F-8BCD-CEC771DE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87BA96-CAA1-4CBF-BCC7-15656084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786550-97AF-458F-A045-6D8A4E99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7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132B231-3A93-43DE-B8F1-78E6F557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8507F30-68EB-4F06-8DC7-C74222EF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8CF175-9758-4B6B-8B2A-DE69FDB6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99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1F9CE-7B09-4CDA-960A-23054019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FCD7A1-A3DE-4301-8FF5-2A470EE9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1DAA82-0174-4AB7-91DC-21EF39371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C92A2E-F600-4BC2-AFC4-09050CCD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92E9A1-F996-48B5-853F-C1BB6F26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11A79E-26AA-40E2-8747-55B40EF2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18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63E745-EF53-42B5-B669-96C06DF5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F183DCD-72B2-4057-A68A-1FD7AC268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02FBCA7-F782-4540-96F6-E8C2525A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8A1E3B-47BD-429E-A9D5-F21A1678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5CBB6C-9987-45DF-8B69-22A881B0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1CB331A-387E-4E9B-A57E-C2BFC056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48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54AAE2-A5BB-4977-96E4-90CFCED2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4AD150-4A53-49A2-828A-3AAED072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E5590A-61F1-43FB-A301-15F41F9ED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657D-20F4-42B9-B3D0-C6CC72CF14B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D4C83D-B4AA-41D6-87ED-F227A78C8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0C20E0-64D5-4E4D-A014-01284E94B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CA75-CD97-4033-9700-AC6F20F2BC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1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5AA78-E28F-4159-8593-527471D4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346" y="3060699"/>
            <a:ext cx="9144000" cy="1909763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r>
              <a:rPr lang="fi-FI" b="1" dirty="0"/>
              <a:t>Perushoito: hygieniasta huolehtiminen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FD4A52-F75F-4385-87D3-7A29CB3D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346" y="6345238"/>
            <a:ext cx="9144000" cy="3768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Riina Lindström</a:t>
            </a:r>
          </a:p>
        </p:txBody>
      </p:sp>
    </p:spTree>
    <p:extLst>
      <p:ext uri="{BB962C8B-B14F-4D97-AF65-F5344CB8AC3E}">
        <p14:creationId xmlns:p14="http://schemas.microsoft.com/office/powerpoint/2010/main" val="153496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CFF4C-7A19-4EBD-900B-CCCE85A3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txBody>
          <a:bodyPr>
            <a:normAutofit fontScale="90000"/>
          </a:bodyPr>
          <a:lstStyle/>
          <a:p>
            <a:br>
              <a:rPr lang="fi-FI" altLang="fi-FI" dirty="0"/>
            </a:br>
            <a:r>
              <a:rPr lang="fi-FI" altLang="fi-FI" dirty="0"/>
              <a:t>Hoitajan toiminta suihkussa/saunassa 2/3</a:t>
            </a:r>
            <a:br>
              <a:rPr lang="fi-FI" alt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681DA-E865-42F4-B7C2-693C6786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593"/>
            <a:ext cx="10515600" cy="43513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fi-FI" altLang="fi-FI" dirty="0"/>
              <a:t>peseytymiseen käytetään lämmintä vettä, koska kuuma vesi tuhoaa ihon pinnasta normaaliflooran</a:t>
            </a:r>
          </a:p>
          <a:p>
            <a:pPr eaLnBrk="1" hangingPunct="1"/>
            <a:r>
              <a:rPr lang="fi-FI" altLang="fi-FI" dirty="0"/>
              <a:t>veden lämpötilan tarkastaminen omalla/hoidettavan iholla + hoidettavan toiveen huomiointi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pesujärjestys PUHTAAMMASTA LIKAISEMPAAN (aseptinen työjärjestys)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pesuaineet (pesunesteet, saippua, shampoo)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/>
              <a:t>	-&gt; iho on luonnostaan aavistuksen verran hapan ja nauttii, kun sitä hoitaa sen oman pH-arvon mukaisilla tuotteilla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/>
              <a:t>	-&gt;jos ihon pH-arvo nousee lähelle emäksistä, iho voi herkistyä ja altistua ihosairauksille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68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B8678-4145-4A4D-BDDA-D127F88A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br>
              <a:rPr lang="fi-FI" altLang="fi-FI" sz="2800"/>
            </a:br>
            <a:r>
              <a:rPr lang="fi-FI" altLang="fi-FI" sz="2800"/>
              <a:t>Hoitajan toiminta suihkussa/saunassa 3/3</a:t>
            </a:r>
            <a:br>
              <a:rPr lang="fi-FI" altLang="fi-FI" sz="2800"/>
            </a:br>
            <a:endParaRPr lang="fi-FI" sz="2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4D16F5-8132-4283-AFE8-ED797328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altLang="fi-FI" sz="2000"/>
              <a:t>ihon kuivaus (huomioidaan erityisesti ihotaipeiden kuivaus hautumisen takia)</a:t>
            </a:r>
          </a:p>
          <a:p>
            <a:r>
              <a:rPr lang="fi-FI" altLang="fi-FI" sz="2000"/>
              <a:t>ihon rasvaus, ”talkkaus”, Cavilon®; perusvoiteen valinta käytön mukaan (ihon suojaaminen, ongelmien ehkäisy vai hoito), hiivasieni-infektioiden hoitoon ”sienilääkkeet” (huom. interaktiot!)</a:t>
            </a:r>
          </a:p>
          <a:p>
            <a:r>
              <a:rPr lang="fi-FI" altLang="fi-FI" sz="2000"/>
              <a:t>vaippa-alueen kanssa tarkkuutta</a:t>
            </a:r>
          </a:p>
          <a:p>
            <a:endParaRPr lang="fi-FI" altLang="fi-FI" sz="2000"/>
          </a:p>
          <a:p>
            <a:endParaRPr lang="fi-FI" sz="2000"/>
          </a:p>
        </p:txBody>
      </p:sp>
      <p:pic>
        <p:nvPicPr>
          <p:cNvPr id="5" name="Kuva 4" descr="Kuva, joka sisältää kohteen puinen, sisä, puu, kori&#10;&#10;Kuvaus luotu automaattisesti">
            <a:extLst>
              <a:ext uri="{FF2B5EF4-FFF2-40B4-BE49-F238E27FC236}">
                <a16:creationId xmlns:a16="http://schemas.microsoft.com/office/drawing/2014/main" id="{B5753BD9-88FB-4F07-A123-8AE62BADF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r="2865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7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26DB4A-FC12-41E7-A38F-B67601EA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Kasvojen pesujärjestys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8356FB-85A8-4AD7-BAE5-5D5E8F2E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/>
              <a:t>1. silmät, ulkonurkasta kohti sisänurkkaa</a:t>
            </a:r>
          </a:p>
          <a:p>
            <a:pPr marL="0" indent="0">
              <a:buNone/>
            </a:pPr>
            <a:r>
              <a:rPr lang="fi-FI" sz="2000"/>
              <a:t>2. otsa</a:t>
            </a:r>
          </a:p>
          <a:p>
            <a:pPr marL="0" indent="0">
              <a:buNone/>
            </a:pPr>
            <a:r>
              <a:rPr lang="fi-FI" sz="2000"/>
              <a:t>3. posket</a:t>
            </a:r>
          </a:p>
          <a:p>
            <a:pPr marL="0" indent="0">
              <a:buNone/>
            </a:pPr>
            <a:r>
              <a:rPr lang="fi-FI" sz="2000"/>
              <a:t>4. kaula, korvat</a:t>
            </a:r>
          </a:p>
          <a:p>
            <a:pPr marL="0" indent="0">
              <a:buNone/>
            </a:pPr>
            <a:r>
              <a:rPr lang="fi-FI" sz="2000"/>
              <a:t>5. nenän päällinen</a:t>
            </a:r>
          </a:p>
          <a:p>
            <a:pPr marL="0" indent="0">
              <a:buNone/>
            </a:pPr>
            <a:r>
              <a:rPr lang="fi-FI" sz="2000"/>
              <a:t>6. leuka</a:t>
            </a:r>
          </a:p>
          <a:p>
            <a:pPr marL="0" indent="0">
              <a:buNone/>
            </a:pPr>
            <a:r>
              <a:rPr lang="fi-FI" sz="2000"/>
              <a:t>7. suu</a:t>
            </a:r>
          </a:p>
          <a:p>
            <a:pPr marL="0" indent="0">
              <a:buNone/>
            </a:pPr>
            <a:r>
              <a:rPr lang="fi-FI" sz="2000"/>
              <a:t>8. sieraimet</a:t>
            </a:r>
          </a:p>
          <a:p>
            <a:pPr marL="0" indent="0">
              <a:buNone/>
            </a:pPr>
            <a:endParaRPr lang="fi-FI" sz="2000"/>
          </a:p>
        </p:txBody>
      </p:sp>
      <p:pic>
        <p:nvPicPr>
          <p:cNvPr id="5" name="Kuva 4" descr="Kuva, joka sisältää kohteen sininen&#10;&#10;Kuvaus luotu automaattisesti">
            <a:extLst>
              <a:ext uri="{FF2B5EF4-FFF2-40B4-BE49-F238E27FC236}">
                <a16:creationId xmlns:a16="http://schemas.microsoft.com/office/drawing/2014/main" id="{D0592F3E-C87D-4593-B688-1DFB526E2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r="2989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CD6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1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F7EDE-DE0A-43E5-A64D-06B3BF00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Alapesu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86AF8E-0585-4716-BDB5-7CA51B0B8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Päivittäin</a:t>
            </a:r>
          </a:p>
          <a:p>
            <a:r>
              <a:rPr lang="fi-FI" dirty="0"/>
              <a:t>Ehkäisee tulehduksia, hajuja</a:t>
            </a:r>
          </a:p>
          <a:p>
            <a:r>
              <a:rPr lang="fi-FI" dirty="0"/>
              <a:t>Pesuun riittää pelkkä lämmin vesi</a:t>
            </a:r>
          </a:p>
          <a:p>
            <a:r>
              <a:rPr lang="fi-FI" dirty="0"/>
              <a:t>Voi tehdä vessanpöntöllä, suihkutuolilla tai vuoteessa</a:t>
            </a:r>
          </a:p>
          <a:p>
            <a:pPr lvl="1"/>
            <a:r>
              <a:rPr lang="fi-FI" dirty="0"/>
              <a:t>Bidee</a:t>
            </a:r>
          </a:p>
          <a:p>
            <a:pPr lvl="1"/>
            <a:r>
              <a:rPr lang="fi-FI" dirty="0"/>
              <a:t>Pesulaput tai puhdistuspyyhkeet</a:t>
            </a:r>
          </a:p>
          <a:p>
            <a:r>
              <a:rPr lang="fi-FI" dirty="0"/>
              <a:t>Suihkutus/ pesu puhtaasta likaiseen eli etupuolelta takapuolelle</a:t>
            </a:r>
          </a:p>
          <a:p>
            <a:r>
              <a:rPr lang="fi-FI" dirty="0"/>
              <a:t>Kuivaus taputtelemalla</a:t>
            </a:r>
          </a:p>
        </p:txBody>
      </p:sp>
    </p:spTree>
    <p:extLst>
      <p:ext uri="{BB962C8B-B14F-4D97-AF65-F5344CB8AC3E}">
        <p14:creationId xmlns:p14="http://schemas.microsoft.com/office/powerpoint/2010/main" val="274665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362C4A7A-84CA-4D6A-BC67-7E41E666C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21284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223970-9951-40AF-A5E0-399419EA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fi-FI" dirty="0"/>
              <a:t>Hiusten pesu ja hoito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FD7112-EA31-48B8-AFAF-E1E84F6BC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>
            <a:normAutofit/>
          </a:bodyPr>
          <a:lstStyle/>
          <a:p>
            <a:r>
              <a:rPr lang="fi-FI" sz="1900">
                <a:solidFill>
                  <a:schemeClr val="tx1">
                    <a:alpha val="60000"/>
                  </a:schemeClr>
                </a:solidFill>
              </a:rPr>
              <a:t>hiusten päivittäinen kampaaminen ja harjaaminen vilkastuttavat päänahan verenkiertoa, saattavat päänahan rasvan hiusten latvoihin ja saavat hiukset näyttämään huolitelluilta</a:t>
            </a:r>
          </a:p>
          <a:p>
            <a:r>
              <a:rPr lang="fi-FI" sz="1900">
                <a:solidFill>
                  <a:schemeClr val="tx1">
                    <a:alpha val="60000"/>
                  </a:schemeClr>
                </a:solidFill>
              </a:rPr>
              <a:t>pesu päivittäin-viikoittain; yksilöllisyys, tarpeet</a:t>
            </a:r>
          </a:p>
          <a:p>
            <a:r>
              <a:rPr lang="fi-FI" sz="1900">
                <a:solidFill>
                  <a:schemeClr val="tx1">
                    <a:alpha val="60000"/>
                  </a:schemeClr>
                </a:solidFill>
              </a:rPr>
              <a:t>normaali pesu tai esim. tehohoidossa hiustenpesumyssyllä</a:t>
            </a:r>
          </a:p>
          <a:p>
            <a:endParaRPr lang="fi-FI" sz="19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0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7323B-89EB-4668-A82E-E5DB8E60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Hiusten pesu ja hoito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3BC84-BDCC-48DF-841B-33AC02CC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/>
              <a:t>shampoon valinta hiuspohjan tyypin mukaan, jos mahdollista</a:t>
            </a:r>
          </a:p>
          <a:p>
            <a:r>
              <a:rPr lang="fi-FI" sz="2000"/>
              <a:t>ennen sampoon laittamista hiukset kastellaan </a:t>
            </a:r>
          </a:p>
          <a:p>
            <a:r>
              <a:rPr lang="fi-FI" sz="2000"/>
              <a:t>sampoota 1-2 tl verran -&gt; levitys tasaisesti hiuspohjaan</a:t>
            </a:r>
          </a:p>
          <a:p>
            <a:r>
              <a:rPr lang="fi-FI" sz="2000"/>
              <a:t>sormenpäillä päänahan hieronta ja huolellinen huuhtelu</a:t>
            </a:r>
          </a:p>
          <a:p>
            <a:r>
              <a:rPr lang="fi-FI" sz="2000"/>
              <a:t>hoitoaine mielellään pyyhekuiviin hiuksiin, ei päänahkaan, vaan hiuksiin</a:t>
            </a:r>
          </a:p>
          <a:p>
            <a:r>
              <a:rPr lang="fi-FI" sz="2000"/>
              <a:t>lopuksi huuhtelu viileällä vedellä ja ehkä paplarit</a:t>
            </a:r>
          </a:p>
          <a:p>
            <a:endParaRPr lang="fi-FI" sz="2000"/>
          </a:p>
        </p:txBody>
      </p:sp>
      <p:pic>
        <p:nvPicPr>
          <p:cNvPr id="5" name="Kuva 4" descr="Kuva, joka sisältää kohteen metalliastiat, sininen&#10;&#10;Kuvaus luotu automaattisesti">
            <a:extLst>
              <a:ext uri="{FF2B5EF4-FFF2-40B4-BE49-F238E27FC236}">
                <a16:creationId xmlns:a16="http://schemas.microsoft.com/office/drawing/2014/main" id="{72FD165D-5323-44CF-A386-BFDE3EFEF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r="38944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D3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4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184D92-EDAE-441D-A8E6-47A75350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Parranajo ja -hoito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6B7654-DE08-4C9A-A0B7-D9679AB9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000"/>
              <a:t>henkilökohtaisten tapojen ja toiveiden huomioiminen</a:t>
            </a:r>
          </a:p>
          <a:p>
            <a:pPr eaLnBrk="1" hangingPunct="1"/>
            <a:r>
              <a:rPr lang="fi-FI" altLang="fi-FI" sz="2000"/>
              <a:t>parranajovälineet henkilökohtaisia (mutta laitoksissa myös yhteisiä välineitä -&gt; desinfiointi)</a:t>
            </a:r>
          </a:p>
          <a:p>
            <a:pPr eaLnBrk="1" hangingPunct="1"/>
            <a:r>
              <a:rPr lang="fi-FI" altLang="fi-FI" sz="2000"/>
              <a:t>omatoimisuuden tukeminen, tarpeen mukaan avustaminen</a:t>
            </a:r>
          </a:p>
          <a:p>
            <a:pPr eaLnBrk="1" hangingPunct="1"/>
            <a:r>
              <a:rPr lang="fi-FI" altLang="fi-FI" sz="2000"/>
              <a:t>hyvä tehdä suihkun jälkeen, jolloin ihohuokoset ovat auki ja partakarvat pehmeät</a:t>
            </a:r>
          </a:p>
          <a:p>
            <a:pPr eaLnBrk="1" hangingPunct="1"/>
            <a:r>
              <a:rPr lang="fi-FI" altLang="fi-FI" sz="2000"/>
              <a:t>Parta ajetaan kasvun myötäisesti eli ei vastakarvaan</a:t>
            </a:r>
          </a:p>
          <a:p>
            <a:pPr eaLnBrk="1" hangingPunct="1"/>
            <a:r>
              <a:rPr lang="fi-FI" altLang="fi-FI" sz="2000"/>
              <a:t>Huomioi: ihon infektiot, sieni-infektiot, follikuliitti</a:t>
            </a:r>
          </a:p>
          <a:p>
            <a:endParaRPr lang="fi-FI" sz="2000"/>
          </a:p>
        </p:txBody>
      </p:sp>
      <p:pic>
        <p:nvPicPr>
          <p:cNvPr id="5" name="Kuva 4" descr="Kuva, joka sisältää kohteen työkalu, sisä, sivellin&#10;&#10;Kuvaus luotu automaattisesti">
            <a:extLst>
              <a:ext uri="{FF2B5EF4-FFF2-40B4-BE49-F238E27FC236}">
                <a16:creationId xmlns:a16="http://schemas.microsoft.com/office/drawing/2014/main" id="{F202743C-AB58-4D45-961D-57D281854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r="2630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A8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1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1B2B62-329C-4B11-8AEE-C3EEDBF5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Pukeutuminen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DEC15B-FEE1-43D7-93CC-BB174267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Omat vaatteet ja oma tyyli: persoonallisuus</a:t>
            </a:r>
          </a:p>
          <a:p>
            <a:r>
              <a:rPr lang="fi-FI" dirty="0"/>
              <a:t>Oma mieluisat vaatteet lisäävät viihtyvyyttä ja turvallisuuden tunnetta</a:t>
            </a:r>
          </a:p>
          <a:p>
            <a:r>
              <a:rPr lang="fi-FI" dirty="0"/>
              <a:t>Vaatehuolto voi kotihoidossa tai hoivakodeissa kuulua hoitajan tehtäviin</a:t>
            </a:r>
          </a:p>
          <a:p>
            <a:r>
              <a:rPr lang="fi-FI" dirty="0"/>
              <a:t>Lisäksi vaatteiden pitäisi vastata hoidon vaatimuksia (esim. oikean kokoiset ja malliset)</a:t>
            </a:r>
          </a:p>
          <a:p>
            <a:r>
              <a:rPr lang="fi-FI" dirty="0"/>
              <a:t>Hygieniahaalarin käyttö ei oikein ole sopivaa puuhaa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8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2FC5AC-ED5E-485C-B17A-59A3AB6D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fi-FI" sz="4000" dirty="0"/>
              <a:t>Vuoteen sijaaminen</a:t>
            </a:r>
          </a:p>
        </p:txBody>
      </p:sp>
      <p:pic>
        <p:nvPicPr>
          <p:cNvPr id="5" name="Kuva 4" descr="Kuva, joka sisältää kohteen vuode, sisä, vuodevaatteet&#10;&#10;Kuvaus luotu automaattisesti">
            <a:extLst>
              <a:ext uri="{FF2B5EF4-FFF2-40B4-BE49-F238E27FC236}">
                <a16:creationId xmlns:a16="http://schemas.microsoft.com/office/drawing/2014/main" id="{08D006EB-D4F3-481B-8FCB-A14E23447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33485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98A709-0D5E-4D72-9CCA-A544A8A7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fi-FI" sz="2000" dirty="0"/>
              <a:t>Heräämisen jälkeen makuuhuoneen ja vuoteen tuuletus</a:t>
            </a:r>
          </a:p>
          <a:p>
            <a:r>
              <a:rPr lang="fi-FI" sz="2000" dirty="0"/>
              <a:t>Vuoteen annetaan kuivahtaa eli älä petaa heti, kun sieltä on noustu</a:t>
            </a:r>
          </a:p>
          <a:p>
            <a:r>
              <a:rPr lang="fi-FI" sz="2000" dirty="0"/>
              <a:t>Pöyhi tyyny (ja peitto) niin pysyy kuohkeana</a:t>
            </a:r>
          </a:p>
          <a:p>
            <a:r>
              <a:rPr lang="fi-FI" sz="2000" dirty="0"/>
              <a:t>Vuode sijataan ja suojataan päiväpeitolla</a:t>
            </a:r>
          </a:p>
        </p:txBody>
      </p:sp>
    </p:spTree>
    <p:extLst>
      <p:ext uri="{BB962C8B-B14F-4D97-AF65-F5344CB8AC3E}">
        <p14:creationId xmlns:p14="http://schemas.microsoft.com/office/powerpoint/2010/main" val="92546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6D0D12-FB0B-4804-9BCC-4B2D7233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905777"/>
          </a:xfrm>
        </p:spPr>
        <p:txBody>
          <a:bodyPr anchor="b">
            <a:normAutofit/>
          </a:bodyPr>
          <a:lstStyle/>
          <a:p>
            <a:r>
              <a:rPr lang="fi-FI" sz="4000" dirty="0"/>
              <a:t>Vuodevaatteiden vaihto</a:t>
            </a:r>
          </a:p>
        </p:txBody>
      </p:sp>
      <p:pic>
        <p:nvPicPr>
          <p:cNvPr id="5" name="Kuva 4" descr="Kuva, joka sisältää kohteen sisä, koira, vuode, asettaminen&#10;&#10;Kuvaus luotu automaattisesti">
            <a:extLst>
              <a:ext uri="{FF2B5EF4-FFF2-40B4-BE49-F238E27FC236}">
                <a16:creationId xmlns:a16="http://schemas.microsoft.com/office/drawing/2014/main" id="{51702CBB-B135-4CE5-BE88-DFC86469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r="3023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FC070D-505E-420C-846F-B0EA05DE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668162"/>
            <a:ext cx="5291663" cy="4699299"/>
          </a:xfrm>
        </p:spPr>
        <p:txBody>
          <a:bodyPr>
            <a:normAutofit/>
          </a:bodyPr>
          <a:lstStyle/>
          <a:p>
            <a:r>
              <a:rPr lang="fi-FI" sz="2000" dirty="0"/>
              <a:t>Vuodevaatteet vaihdetaan 1-2 viikon välein</a:t>
            </a:r>
          </a:p>
          <a:p>
            <a:r>
              <a:rPr lang="fi-FI" sz="2000" dirty="0"/>
              <a:t>Usein esim. osastolla suihkupäivänä vaihto</a:t>
            </a:r>
          </a:p>
          <a:p>
            <a:r>
              <a:rPr lang="fi-FI" sz="2000" dirty="0"/>
              <a:t>Kaikki vuodevaatteet pois ja pyykkiin</a:t>
            </a:r>
          </a:p>
          <a:p>
            <a:r>
              <a:rPr lang="fi-FI" sz="2000" dirty="0"/>
              <a:t>Peiton ja tyynyjen tuuletus (tai tarvittaessa pesu)</a:t>
            </a:r>
          </a:p>
          <a:p>
            <a:r>
              <a:rPr lang="fi-FI" sz="2000" dirty="0"/>
              <a:t>Huomioi ergonomia (sängyn nostaminen)</a:t>
            </a:r>
          </a:p>
          <a:p>
            <a:r>
              <a:rPr lang="fi-FI" sz="2000" dirty="0"/>
              <a:t>Aluslakana tiukasti patjan päälle, ei saa jäädä ryppyjä</a:t>
            </a:r>
          </a:p>
          <a:p>
            <a:r>
              <a:rPr lang="fi-FI" sz="2000" dirty="0"/>
              <a:t>Kiinnitä poikkilakanan suojus ja poikkilakana tai liukulakana</a:t>
            </a:r>
          </a:p>
          <a:p>
            <a:r>
              <a:rPr lang="fi-FI" sz="2000" dirty="0"/>
              <a:t>Tyynyliina ja pussilakana</a:t>
            </a:r>
          </a:p>
          <a:p>
            <a:r>
              <a:rPr lang="fi-FI" sz="2000" dirty="0"/>
              <a:t>Muista desinfioida kädet lopuksi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60671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6E5AAC-BB9B-4790-B494-E9EC41A1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Sisältö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889865B-057A-4A9F-8CEC-849133B45A42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Perushoito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Peseytyminen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Alapesu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Hiusten</a:t>
            </a:r>
            <a:r>
              <a:rPr lang="en-US" sz="2200" dirty="0"/>
              <a:t> </a:t>
            </a:r>
            <a:r>
              <a:rPr lang="en-US" sz="2200" dirty="0" err="1"/>
              <a:t>pesu</a:t>
            </a:r>
            <a:r>
              <a:rPr lang="en-US" sz="2200" dirty="0"/>
              <a:t> ja </a:t>
            </a:r>
            <a:r>
              <a:rPr lang="en-US" sz="2200" dirty="0" err="1"/>
              <a:t>hoito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Pukeutuminen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Suun</a:t>
            </a:r>
            <a:r>
              <a:rPr lang="en-US" sz="2200" dirty="0"/>
              <a:t> </a:t>
            </a:r>
            <a:r>
              <a:rPr lang="en-US" sz="2200" dirty="0" err="1"/>
              <a:t>hoito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Ihon</a:t>
            </a:r>
            <a:r>
              <a:rPr lang="en-US" sz="2200" dirty="0"/>
              <a:t> </a:t>
            </a:r>
            <a:r>
              <a:rPr lang="en-US" sz="2200" dirty="0" err="1"/>
              <a:t>päivittäinen</a:t>
            </a:r>
            <a:r>
              <a:rPr lang="en-US" sz="2200" dirty="0"/>
              <a:t> </a:t>
            </a:r>
            <a:r>
              <a:rPr lang="en-US" sz="2200" dirty="0" err="1"/>
              <a:t>hoito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Jalkojen</a:t>
            </a:r>
            <a:r>
              <a:rPr lang="en-US" sz="2200" dirty="0"/>
              <a:t> </a:t>
            </a:r>
            <a:r>
              <a:rPr lang="en-US" sz="2200" dirty="0" err="1"/>
              <a:t>hoito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907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00B7DA-C61E-4FE9-800F-D617343B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0487" y="3757612"/>
            <a:ext cx="4376738" cy="1252538"/>
          </a:xfrm>
        </p:spPr>
        <p:txBody>
          <a:bodyPr/>
          <a:lstStyle/>
          <a:p>
            <a:r>
              <a:rPr lang="fi-FI" b="1" dirty="0"/>
              <a:t>Suunhoito</a:t>
            </a:r>
          </a:p>
        </p:txBody>
      </p:sp>
    </p:spTree>
    <p:extLst>
      <p:ext uri="{BB962C8B-B14F-4D97-AF65-F5344CB8AC3E}">
        <p14:creationId xmlns:p14="http://schemas.microsoft.com/office/powerpoint/2010/main" val="53724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69E5EA-B723-4E80-BDB0-07155CC7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Suuhygienia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20EE48-4967-4DD2-A8A5-C47C80A9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i-FI" altLang="fi-FI" sz="2800" dirty="0"/>
              <a:t>hampaiden ja suun terveys vaikuttavat yleisen terveyden (sydänsairaudet jne.) ja hyvinvoinnin lisäksi ruokailuun</a:t>
            </a:r>
          </a:p>
          <a:p>
            <a:pPr eaLnBrk="1" hangingPunct="1"/>
            <a:r>
              <a:rPr lang="fi-FI" altLang="fi-FI" sz="2800" dirty="0"/>
              <a:t>kohdistuu hampaisiin, ikeniin, proteeseihin, suun limakalvoon, kieleen, huuliin ja hengityksen hajuun</a:t>
            </a:r>
          </a:p>
          <a:p>
            <a:pPr eaLnBrk="1" hangingPunct="1"/>
            <a:r>
              <a:rPr lang="fi-FI" altLang="fi-FI" sz="2800" dirty="0"/>
              <a:t>tavoitteena pitää suu ja hampaisto puhtaana + syljeneritys runsaana, jotta limakalvo pysyy terveenä (kosteat ja vaaleanpunaiset)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ikääntyneellä syljeneritys vähenee, limakalvot kuivuu -&gt; suun kuivuminen, kipeytyminen, makuaistin heikkeneminen, syömisen vaikeutuminen, infektioherkkyys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lääkkeet saattavat myös aiheuttaa kuivumista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625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CEB05-FCCE-463F-87CE-935A53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/>
              <a:t>Suun hoito 1/2</a:t>
            </a:r>
          </a:p>
        </p:txBody>
      </p:sp>
      <p:pic>
        <p:nvPicPr>
          <p:cNvPr id="5" name="Kuva 4" descr="Kuva, joka sisältää kohteen kynä&#10;&#10;Kuvaus luotu automaattisesti">
            <a:extLst>
              <a:ext uri="{FF2B5EF4-FFF2-40B4-BE49-F238E27FC236}">
                <a16:creationId xmlns:a16="http://schemas.microsoft.com/office/drawing/2014/main" id="{BD5BB188-1ADA-453F-AED2-539D313A2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9" b="2930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107BDA-2B2F-4C2C-9E13-55ADB368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fi-FI" altLang="fi-FI" sz="1800"/>
              <a:t>Säännöllinen käynti suuhygienistillä tai hammaslääkärillä</a:t>
            </a:r>
          </a:p>
          <a:p>
            <a:r>
              <a:rPr lang="fi-FI" altLang="fi-FI" sz="1800"/>
              <a:t>Hampaiden pesu aamuin illoin mieluusti sähköhammasharjalla</a:t>
            </a:r>
          </a:p>
          <a:p>
            <a:pPr lvl="1"/>
            <a:r>
              <a:rPr lang="fi-FI" altLang="fi-FI" sz="1800"/>
              <a:t>Hoitaja pesee tai avustaa</a:t>
            </a:r>
          </a:p>
          <a:p>
            <a:pPr lvl="1"/>
            <a:r>
              <a:rPr lang="fi-FI" altLang="fi-FI" sz="1800"/>
              <a:t>Fluorihammastahnaa herneen kokoinen määrä</a:t>
            </a:r>
          </a:p>
          <a:p>
            <a:pPr lvl="1"/>
            <a:r>
              <a:rPr lang="fi-FI" altLang="fi-FI" sz="1800"/>
              <a:t>Kielen puhdistus</a:t>
            </a:r>
          </a:p>
          <a:p>
            <a:pPr lvl="1"/>
            <a:r>
              <a:rPr lang="fi-FI" altLang="fi-FI" sz="1800"/>
              <a:t>Suuta ei välttämättä tarvitse huuhtoa</a:t>
            </a:r>
          </a:p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86916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95650F-B01F-4E4A-ABB5-B5F5C8E9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Suunhoito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8BB6D6-EEA9-426C-ADC0-BF8AB7A4E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 dirty="0"/>
              <a:t>Proteesien pesu päivittäin</a:t>
            </a:r>
          </a:p>
          <a:p>
            <a:pPr lvl="1"/>
            <a:r>
              <a:rPr lang="fi-FI" altLang="fi-FI" dirty="0"/>
              <a:t>Proteesiharja ja puhdistukseen tarkoitettu aine</a:t>
            </a:r>
          </a:p>
          <a:p>
            <a:pPr lvl="1"/>
            <a:r>
              <a:rPr lang="fi-FI" altLang="fi-FI" dirty="0"/>
              <a:t>Voi tehostaa 1 x vko puhdistustabletti	</a:t>
            </a:r>
          </a:p>
          <a:p>
            <a:pPr lvl="1"/>
            <a:r>
              <a:rPr lang="fi-FI" altLang="fi-FI" dirty="0"/>
              <a:t>Proteesia käyttävillä enemmän mikrobeja suussa</a:t>
            </a:r>
          </a:p>
          <a:p>
            <a:pPr lvl="1"/>
            <a:r>
              <a:rPr lang="fi-FI" altLang="fi-FI" dirty="0"/>
              <a:t>Kannattaa harjata vesiastian päällä, koska voi tipahtaa</a:t>
            </a:r>
          </a:p>
          <a:p>
            <a:pPr lvl="1"/>
            <a:r>
              <a:rPr lang="fi-FI" altLang="fi-FI" dirty="0"/>
              <a:t>Myös suu harjataan pehmeällä harjalla</a:t>
            </a:r>
          </a:p>
          <a:p>
            <a:r>
              <a:rPr lang="fi-FI" dirty="0"/>
              <a:t>Hammasproteesien sopivuus pitää ajoittain tarkistaa: voiko syödä, hymyillä, puhua, kipuja jne.</a:t>
            </a:r>
          </a:p>
          <a:p>
            <a:r>
              <a:rPr lang="fi-FI" dirty="0"/>
              <a:t>Proteesin käyttö altistaa suun sieni-infektiolle</a:t>
            </a:r>
          </a:p>
          <a:p>
            <a:pPr lvl="1"/>
            <a:r>
              <a:rPr lang="fi-FI" dirty="0"/>
              <a:t>Tällöin proteesi yöksi suolaveteen (1rkl suolaa lasilliseen vettä) 2 viikon ajan</a:t>
            </a:r>
          </a:p>
          <a:p>
            <a:pPr lvl="1"/>
            <a:r>
              <a:rPr lang="fi-FI" dirty="0"/>
              <a:t>Ellei punoitus parane tänä aikana -&gt; lääkärin apuja tarvitaan</a:t>
            </a:r>
          </a:p>
        </p:txBody>
      </p:sp>
    </p:spTree>
    <p:extLst>
      <p:ext uri="{BB962C8B-B14F-4D97-AF65-F5344CB8AC3E}">
        <p14:creationId xmlns:p14="http://schemas.microsoft.com/office/powerpoint/2010/main" val="186421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4491D-64CA-4ABD-979C-0115D8B4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 tai kipeä suu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A7B486-94FD-4115-BE28-1303207C6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normaalisti sylkeä erittyy 0,5-1 l / vrk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sylki huuhtelee suuta ja hampaiden pintoja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kuiva suu altistaa suun infektioille (bakteeri- ja sieni-infektiot), pahanhajuiselle hengitykselle, suun haavaumille, hampaiden reikiintymiselle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juominen ensisijaisesti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pureskelu lisää syljeneritystä, </a:t>
            </a:r>
            <a:r>
              <a:rPr lang="fi-FI" altLang="fi-FI" sz="2800" dirty="0" err="1"/>
              <a:t>tarv</a:t>
            </a:r>
            <a:r>
              <a:rPr lang="fi-FI" altLang="fi-FI" sz="2800" dirty="0"/>
              <a:t>. keinosylki tai muut syljeneritystä lisäävät aineet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kuivia suun limakalvoja ja huulia / suupieliä voi myös voidella ruokaöljyllä tai </a:t>
            </a:r>
            <a:r>
              <a:rPr lang="fi-FI" altLang="fi-FI" sz="2800" dirty="0" err="1"/>
              <a:t>Ceridal</a:t>
            </a:r>
            <a:r>
              <a:rPr lang="fi-FI" altLang="fi-FI" sz="2800" dirty="0"/>
              <a:t>®-</a:t>
            </a:r>
            <a:r>
              <a:rPr lang="fi-FI" altLang="fi-FI" sz="2800" dirty="0" err="1"/>
              <a:t>ihoöljyllä</a:t>
            </a:r>
            <a:endParaRPr lang="fi-FI" altLang="fi-FI" sz="28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lääkityksen tarkastaminen!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tehostettu suunhoito (esim. syöpäpotilaat)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7860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EA5D5-C26F-492D-851F-B5C1A09A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Tehostettu suun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1FCF06-0D28-4091-B336-7244C983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747"/>
            <a:ext cx="10515600" cy="5065128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/>
              <a:t>esim. tehohoito, saattohoito</a:t>
            </a:r>
          </a:p>
          <a:p>
            <a:r>
              <a:rPr lang="fi-FI" sz="2800" b="1" dirty="0"/>
              <a:t>suun mekaaninen puhdistus </a:t>
            </a:r>
            <a:r>
              <a:rPr lang="fi-FI" sz="2800" dirty="0"/>
              <a:t>x 2/ vrk (= limakalvojen, kielen, hampaiden ja niiden välipintojen puhdistaminen sekä hampaattoman suun ja proteesien puhdistaminen -&gt; </a:t>
            </a:r>
            <a:r>
              <a:rPr lang="fi-FI" sz="2800" dirty="0" err="1"/>
              <a:t>klooriheksidiini</a:t>
            </a:r>
            <a:r>
              <a:rPr lang="fi-FI" sz="2800" dirty="0"/>
              <a:t>/fluorihammastahna, kynäote, 45° kulma, monikerroshammasharja, 1–2 min, suunta/eteneminen, vanu- tai vaahtomuovitikku, henkilökohtaisuus/kertakäyttöisyys)</a:t>
            </a:r>
          </a:p>
          <a:p>
            <a:r>
              <a:rPr lang="fi-FI" sz="2800" b="1" dirty="0"/>
              <a:t>suun kemiallinen puhdistus </a:t>
            </a:r>
          </a:p>
          <a:p>
            <a:pPr>
              <a:buFontTx/>
              <a:buChar char="-"/>
            </a:pPr>
            <a:r>
              <a:rPr lang="fi-FI" sz="2800" dirty="0"/>
              <a:t>suun </a:t>
            </a:r>
            <a:r>
              <a:rPr lang="fi-FI" sz="2800" dirty="0" err="1"/>
              <a:t>dekontaminatatio</a:t>
            </a:r>
            <a:r>
              <a:rPr lang="fi-FI" sz="2800" dirty="0"/>
              <a:t> tukee suun ja hampaiden mekaanista puhdistusta sekä suun terveyden ylläpitämistä ja vähentää suun mikrobikuormaa ja ehkäisee hiivasienitulehduksia</a:t>
            </a:r>
          </a:p>
          <a:p>
            <a:pPr marL="0" indent="0">
              <a:buNone/>
            </a:pPr>
            <a:r>
              <a:rPr lang="fi-FI" sz="2800" dirty="0"/>
              <a:t>-&gt; </a:t>
            </a:r>
            <a:r>
              <a:rPr lang="fi-FI" sz="2800" dirty="0" err="1"/>
              <a:t>klooriheksidiinipohjainen</a:t>
            </a:r>
            <a:r>
              <a:rPr lang="fi-FI" sz="2800" dirty="0"/>
              <a:t> suunhoito, 2–3 cm 1 % </a:t>
            </a:r>
            <a:r>
              <a:rPr lang="fi-FI" sz="2800" dirty="0" err="1"/>
              <a:t>Corsodyl</a:t>
            </a:r>
            <a:r>
              <a:rPr lang="fi-FI" sz="2800" dirty="0"/>
              <a:t>-geeliä tai 10–15 ml 0,12–0,2 % </a:t>
            </a:r>
            <a:r>
              <a:rPr lang="fi-FI" sz="2800" dirty="0" err="1"/>
              <a:t>Corsodyl</a:t>
            </a:r>
            <a:r>
              <a:rPr lang="fi-FI" sz="2800" dirty="0"/>
              <a:t>-liuosta vähintään kaksi kertaa päivässä) </a:t>
            </a:r>
          </a:p>
          <a:p>
            <a:pPr marL="0" indent="0">
              <a:buNone/>
            </a:pPr>
            <a:r>
              <a:rPr lang="fi-FI" sz="2800" dirty="0"/>
              <a:t>- valmistetta EI laimenneta eikä sen kanssa käytetä hammastahnaa!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75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2E136-8EBE-4148-97D9-FB9F57CFC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661" y="600074"/>
            <a:ext cx="6567487" cy="1616075"/>
          </a:xfrm>
          <a:solidFill>
            <a:schemeClr val="bg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i-FI" b="1" dirty="0"/>
              <a:t>Päivittäinen ihonhoito ja jalkojen hoito</a:t>
            </a:r>
          </a:p>
        </p:txBody>
      </p:sp>
    </p:spTree>
    <p:extLst>
      <p:ext uri="{BB962C8B-B14F-4D97-AF65-F5344CB8AC3E}">
        <p14:creationId xmlns:p14="http://schemas.microsoft.com/office/powerpoint/2010/main" val="228087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8443-3C13-4470-8E56-4120E8C9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Päivittäinen ihonhoito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2625CA-DFA1-42CE-8D1E-2EA80BD70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i-FI" altLang="fi-FI" dirty="0"/>
              <a:t>Ihonhoito edistää terveyttä ja ehkäisee sairauksia</a:t>
            </a:r>
          </a:p>
          <a:p>
            <a:pPr eaLnBrk="1" hangingPunct="1"/>
            <a:r>
              <a:rPr lang="fi-FI" altLang="fi-FI" dirty="0"/>
              <a:t>Hoitajan tehtävänä tarkkailla ja edistää puhtautta asiakkaan / potilaan yksilöllisten tarpeiden mukaan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I</a:t>
            </a:r>
            <a:r>
              <a:rPr lang="fi-FI" altLang="fi-FI" sz="2800" dirty="0"/>
              <a:t>käihmisten suihkupeseytyminen / saunominen kerran tai kaksi viikossa, vuodepesuissa iholle jätettävät pesuvoiteet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Huomioitava kuitenkin yksilöllisesti esim. hoidettavien pesut inkontinenssin yhteydessä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</a:t>
            </a:r>
            <a:r>
              <a:rPr lang="fi-FI" altLang="fi-FI" sz="2800" dirty="0"/>
              <a:t>arvittaessa ihon rasvaus perusvoiteella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Älä rasvaa kainaloita, rintojen alusia, nivustaipeita tai varpaiden välejä (hautuu)</a:t>
            </a:r>
            <a:endParaRPr lang="fi-FI" alt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65CBE-A947-462E-A436-EC6530DF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Ihon tarkkailu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D243BB-A886-490B-BE7D-CA95B3908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Ihoa havainnoimalla saadaan tietoa ihon hyvinvoinnista ja elintoiminnoista</a:t>
            </a:r>
          </a:p>
          <a:p>
            <a:pPr eaLnBrk="1" hangingPunct="1"/>
            <a:r>
              <a:rPr lang="fi-FI" altLang="fi-FI" dirty="0"/>
              <a:t>Ihon tarkkailu korostuu, jos erittäminen ei ole hallinnassa (uloste, virtsa, oksennukset) tai on tiettyjä sairauksia, kuten DM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8201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2BFF10-6BE8-49E6-B967-D8496702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/>
              <a:t>Jalkojen hoito 1/2</a:t>
            </a:r>
          </a:p>
        </p:txBody>
      </p:sp>
      <p:pic>
        <p:nvPicPr>
          <p:cNvPr id="5" name="Kuva 4" descr="Kuva, joka sisältää kohteen sisä, ikkuna, kissa, asettaminen&#10;&#10;Kuvaus luotu automaattisesti">
            <a:extLst>
              <a:ext uri="{FF2B5EF4-FFF2-40B4-BE49-F238E27FC236}">
                <a16:creationId xmlns:a16="http://schemas.microsoft.com/office/drawing/2014/main" id="{BF2F20EF-7954-44B5-BE04-B8151D9DD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96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2A3DE0-80E5-485D-8DB1-CD20D5012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87629"/>
            <a:ext cx="7485413" cy="24526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sz="1800" dirty="0"/>
              <a:t>hoitoon (omahoitoon) kuuluu jalkojen pesu, kuivaus ja rasvaus, kynsien tarkastus, jalkojen voimistelu (diabeetikot!), sukkien ja kenkien valinta sopiviksi</a:t>
            </a:r>
          </a:p>
          <a:p>
            <a:pPr eaLnBrk="1" hangingPunct="1"/>
            <a:r>
              <a:rPr lang="fi-FI" altLang="fi-FI" sz="1800" dirty="0"/>
              <a:t>erityishuomio diabeetikoiden lisäksi verenkiertohäiriö- ja reumapotilaiden jalkoihin</a:t>
            </a:r>
          </a:p>
          <a:p>
            <a:pPr eaLnBrk="1" hangingPunct="1"/>
            <a:r>
              <a:rPr lang="fi-FI" altLang="fi-FI" sz="1800" dirty="0"/>
              <a:t>jalkojen pesu vedellä, raspaus harkiten, varvasvälien huolellinen kuivaus, ihon kunnon tarkastus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39194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3E8BFB-52BA-471E-B0EE-2D18CFB3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Perushoito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13B6C8-EE4F-4C0A-8B33-FD2DF4FD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= hoitoa, jolla turvataan potilaan päivittäiset toiminnot kuten puhtaudesta huolehtiminen</a:t>
            </a:r>
          </a:p>
          <a:p>
            <a:pPr marL="0" indent="0">
              <a:buNone/>
            </a:pPr>
            <a:r>
              <a:rPr lang="fi-FI" dirty="0" err="1"/>
              <a:t>Esim</a:t>
            </a:r>
            <a:r>
              <a:rPr lang="fi-FI" dirty="0"/>
              <a:t>:</a:t>
            </a:r>
          </a:p>
          <a:p>
            <a:r>
              <a:rPr lang="fi-FI" dirty="0"/>
              <a:t>Pesut</a:t>
            </a:r>
          </a:p>
          <a:p>
            <a:r>
              <a:rPr lang="fi-FI" dirty="0"/>
              <a:t>Ihonhoito</a:t>
            </a:r>
          </a:p>
          <a:p>
            <a:r>
              <a:rPr lang="fi-FI" dirty="0"/>
              <a:t>Ruokailussa avustaminen</a:t>
            </a:r>
          </a:p>
          <a:p>
            <a:r>
              <a:rPr lang="fi-FI" dirty="0"/>
              <a:t>Asentohoito</a:t>
            </a:r>
          </a:p>
          <a:p>
            <a:r>
              <a:rPr lang="fi-FI" dirty="0"/>
              <a:t>Kuntoutuksesta huolehtiminen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8329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26A7B-3D7B-46AE-8476-A5788AD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Jalkojen hoito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5FC93F-EB24-41D3-A947-C5D7D407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tarvittaessa varvasväleihin lampaanvillaa kosteuden imemiseen ja varvasvälien tuuletukseen. Voi käyttää myös talkkia ja/ tai varvassukkia.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ei varvasvälien rasvausta, muuten rasvaus tarpeen mukaan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varpaankynsien leikkaus kulmia pyöristämättä (eli suoraan)</a:t>
            </a:r>
          </a:p>
          <a:p>
            <a:pPr eaLnBrk="1" hangingPunct="1"/>
            <a:r>
              <a:rPr lang="fi-FI" altLang="fi-FI" dirty="0"/>
              <a:t>sukkien, jalkineiden, tukipohjallisten jne. valinta </a:t>
            </a:r>
          </a:p>
          <a:p>
            <a:pPr eaLnBrk="1" hangingPunct="1"/>
            <a:r>
              <a:rPr lang="fi-FI" altLang="fi-FI" dirty="0"/>
              <a:t>jalkavoimistelu: ylläpitää ja parantaa jalkaterän ja varpaiden nivelten liikkuvuutta ja jalkalihasten toimintaa</a:t>
            </a:r>
          </a:p>
          <a:p>
            <a:pPr eaLnBrk="1" hangingPunct="1"/>
            <a:r>
              <a:rPr lang="fi-FI" altLang="fi-FI" dirty="0"/>
              <a:t>Tarvittaessa jalkaterapeutille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726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16D02-AB47-49E9-9511-F48B75CF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fi-FI" sz="4000"/>
              <a:t>Varvasjumppa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, ikkuna, kissa, asettaminen&#10;&#10;Kuvaus luotu automaattisesti">
            <a:extLst>
              <a:ext uri="{FF2B5EF4-FFF2-40B4-BE49-F238E27FC236}">
                <a16:creationId xmlns:a16="http://schemas.microsoft.com/office/drawing/2014/main" id="{C4114983-448B-4B87-A3DD-93E438904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16687" b="-2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B7BB48-A9BF-4B03-8A7F-C1418DAF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001795"/>
            <a:ext cx="4953932" cy="42161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dirty="0"/>
              <a:t>Isovarpaan painaminen lattiaan (voi tehdä istuen tai seisten). Varpaan alle voi laittaa vaikkapa vaahtomuovipalan, jotta näkee, tapahtuuko mitään.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Varpaiden haritus. Istuen tai seisten, varpaat koko ajan lattiaa vasten.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Varpaiden kipristys.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Nilkan liikkeet. Koukista nilkkaa 90 asteen kulmaan ja takaisin lattiaan.</a:t>
            </a:r>
          </a:p>
          <a:p>
            <a:endParaRPr lang="fi-FI" sz="2000" dirty="0"/>
          </a:p>
          <a:p>
            <a:r>
              <a:rPr lang="fi-FI" sz="2000" dirty="0"/>
              <a:t>Jalkojen kohoasento välillä.</a:t>
            </a:r>
          </a:p>
        </p:txBody>
      </p:sp>
    </p:spTree>
    <p:extLst>
      <p:ext uri="{BB962C8B-B14F-4D97-AF65-F5344CB8AC3E}">
        <p14:creationId xmlns:p14="http://schemas.microsoft.com/office/powerpoint/2010/main" val="166746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1785-D46E-4B94-B7FB-55BF557A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Perushoito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3FFCA-D82D-4ADC-9D2B-F20E40831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Perushoito ei kuitenkaan ole irrallinen toimenpide, vaan sen yhteydessä suunnitellaan hoitoa, arvioidaan hoidon toteutumista, potilaan vointia ja sen muutoksia. Havainnot kirjataan potilastietojärjestelmään.</a:t>
            </a:r>
          </a:p>
          <a:p>
            <a:r>
              <a:rPr lang="fi-FI" dirty="0"/>
              <a:t>Hyvällä perushoidolla ehkäistään infektioita, ihorikkoja, painehaavoja ja virheasentoja.</a:t>
            </a:r>
          </a:p>
          <a:p>
            <a:r>
              <a:rPr lang="fi-FI" dirty="0"/>
              <a:t>Aseptiikka on tärkeää, sillä huomattava osa infektioiden riskitekijöistä liittyy kajoaviin hoitoihin ja valvontalaitteisiin. Osa mikrobeista leviää hoitajan käsien välityksellä.</a:t>
            </a:r>
          </a:p>
          <a:p>
            <a:r>
              <a:rPr lang="fi-FI" dirty="0"/>
              <a:t>Hyvällä perushoidolla saavutetaan sekä inhimillisiä hyötyjä että taloudellista etua</a:t>
            </a:r>
          </a:p>
        </p:txBody>
      </p:sp>
    </p:spTree>
    <p:extLst>
      <p:ext uri="{BB962C8B-B14F-4D97-AF65-F5344CB8AC3E}">
        <p14:creationId xmlns:p14="http://schemas.microsoft.com/office/powerpoint/2010/main" val="23459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C05D2B4-326A-4379-BFB5-C58760C5F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Pesut ja pukeutuminen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C16D3BD-0799-4AC4-A164-22DD0469B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03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569A7-BCF4-4D2A-8A76-CF0C20D5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Peseytyminen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878964-3357-4DE2-9540-CFD9D4F7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Asiakkaat tarvitsevat usein hoitajan apua peseytymisessä ja pukeutumisessa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Puhtaudesta huolehtimisen kyky heikkenee liikuntakyvyn ja yleiskunnon heiketessä ja leikkausten yhteydessä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Hoitajan pitää huomioida yksilöllisesti potilaan tarpeet, toiveet ja kulttuuri</a:t>
            </a:r>
          </a:p>
          <a:p>
            <a:pPr lvl="1"/>
            <a:r>
              <a:rPr lang="fi-FI" altLang="fi-FI" dirty="0"/>
              <a:t>Ennen oli tavallista, että kerran viikossa saunottiin ja muuten peseydyttiin pesuvadin ja kauhan avulla (huom. ikääntyneiden iho)	</a:t>
            </a:r>
          </a:p>
          <a:p>
            <a:pPr lvl="1"/>
            <a:r>
              <a:rPr lang="fi-FI" altLang="fi-FI" dirty="0"/>
              <a:t>Suihku voi olla monelle vanhalle epämieluisaa (huom. erityisesti muistisairaat)</a:t>
            </a:r>
          </a:p>
          <a:p>
            <a:pPr lvl="1"/>
            <a:r>
              <a:rPr lang="fi-FI" altLang="fi-FI" dirty="0"/>
              <a:t>Nuoremmat ovat tottuneet käymään suihkussa päivittäin/ lähes päivittäin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366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E81244-AAB7-477A-8F89-0A5759B4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Peseytyminen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6B925-1533-454A-AAA5-A5C5FF28A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peseytymiseen kuuluu lisäksi ihonhoito, suuhygienia, parranajo ja hiustenhoito</a:t>
            </a:r>
          </a:p>
          <a:p>
            <a:r>
              <a:rPr lang="fi-FI" altLang="fi-FI" dirty="0"/>
              <a:t>peseytymiseen hyvä yhdistää mahdollisuuksien mukaan kuntoutus ja WC-käynnit</a:t>
            </a:r>
          </a:p>
          <a:p>
            <a:r>
              <a:rPr lang="fi-FI" altLang="fi-FI" dirty="0"/>
              <a:t>Hoitajan tehtävänä omatoimisuuden tukeminen, pesuissa avustaminen tai peseytymisestä huolehtiminen</a:t>
            </a:r>
          </a:p>
          <a:p>
            <a:r>
              <a:rPr lang="fi-FI" altLang="fi-FI" dirty="0"/>
              <a:t>Omatoimisuuden tukeminen (eli kuntouttava työote)</a:t>
            </a:r>
          </a:p>
          <a:p>
            <a:endParaRPr lang="fi-FI" altLang="fi-FI" dirty="0"/>
          </a:p>
          <a:p>
            <a:endParaRPr lang="fi-FI" altLang="fi-FI" dirty="0"/>
          </a:p>
          <a:p>
            <a:pPr eaLnBrk="1" hangingPunct="1"/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983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FB277-8875-44AB-B6AD-19538981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Peseytyminen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E4516-5C67-4B13-8E36-EE56ABD4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000"/>
              <a:t>suihkupesut (tarvittaessa penkki, suihkutuoli tms.)</a:t>
            </a:r>
          </a:p>
          <a:p>
            <a:pPr eaLnBrk="1" hangingPunct="1"/>
            <a:r>
              <a:rPr lang="fi-FI" altLang="fi-FI" sz="2000"/>
              <a:t>vuoteen tai lavuaarin vieressä peseytyminen</a:t>
            </a:r>
          </a:p>
          <a:p>
            <a:pPr eaLnBrk="1" hangingPunct="1"/>
            <a:r>
              <a:rPr lang="fi-FI" altLang="fi-FI" sz="2000"/>
              <a:t>Osa- tai kokopesut</a:t>
            </a:r>
          </a:p>
          <a:p>
            <a:pPr eaLnBrk="1" hangingPunct="1"/>
            <a:r>
              <a:rPr lang="fi-FI" altLang="fi-FI" sz="2000"/>
              <a:t>suihkulaverilla pesut</a:t>
            </a:r>
          </a:p>
          <a:p>
            <a:pPr eaLnBrk="1" hangingPunct="1"/>
            <a:r>
              <a:rPr lang="fi-FI" altLang="fi-FI" sz="2000"/>
              <a:t>vuodepesut osittain tai kokonaan</a:t>
            </a:r>
          </a:p>
          <a:p>
            <a:pPr eaLnBrk="1" hangingPunct="1"/>
            <a:r>
              <a:rPr lang="fi-FI" altLang="fi-FI" sz="2000"/>
              <a:t>OMATOIMISUUS!</a:t>
            </a:r>
          </a:p>
          <a:p>
            <a:endParaRPr lang="fi-FI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A3AA3E-28BA-404D-857B-1850B20D5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r="3398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B81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9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2E15F-2069-41C8-85A6-B4C462A5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br>
              <a:rPr lang="fi-FI" altLang="fi-FI" sz="2800"/>
            </a:br>
            <a:r>
              <a:rPr lang="fi-FI" altLang="fi-FI" sz="2800"/>
              <a:t>Hoitajan toiminta suihkussa/saunassa 1/3</a:t>
            </a:r>
            <a:br>
              <a:rPr lang="fi-FI" altLang="fi-FI" sz="2800"/>
            </a:br>
            <a:endParaRPr lang="fi-FI" sz="2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461AC-B4E8-4211-9B26-F0416C0C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fi-FI" altLang="fi-FI" sz="2000"/>
              <a:t>käsidesinfektio</a:t>
            </a:r>
          </a:p>
          <a:p>
            <a:pPr eaLnBrk="1" hangingPunct="1">
              <a:buFontTx/>
              <a:buChar char="-"/>
            </a:pPr>
            <a:r>
              <a:rPr lang="fi-FI" altLang="fi-FI" sz="2000"/>
              <a:t>suojakäsineet</a:t>
            </a:r>
          </a:p>
          <a:p>
            <a:pPr eaLnBrk="1" hangingPunct="1">
              <a:buFontTx/>
              <a:buChar char="-"/>
            </a:pPr>
            <a:r>
              <a:rPr lang="fi-FI" altLang="fi-FI" sz="2000"/>
              <a:t>kumisaappaat ja esiliina suojaksi</a:t>
            </a:r>
          </a:p>
          <a:p>
            <a:pPr eaLnBrk="1" hangingPunct="1">
              <a:buFontTx/>
              <a:buChar char="-"/>
            </a:pPr>
            <a:r>
              <a:rPr lang="fi-FI" altLang="fi-FI" sz="2000"/>
              <a:t>ergonominen työskentely</a:t>
            </a:r>
          </a:p>
          <a:p>
            <a:pPr eaLnBrk="1" hangingPunct="1">
              <a:buFontTx/>
              <a:buChar char="-"/>
            </a:pPr>
            <a:r>
              <a:rPr lang="fi-FI" altLang="fi-FI" sz="2000"/>
              <a:t>asiakkaan/potilaan intimiteetin suojaus/kunnioittaminen</a:t>
            </a:r>
          </a:p>
          <a:p>
            <a:pPr eaLnBrk="1" hangingPunct="1">
              <a:buFontTx/>
              <a:buChar char="-"/>
            </a:pPr>
            <a:r>
              <a:rPr lang="fi-FI" altLang="fi-FI" sz="2000"/>
              <a:t>aseptinen työjärjestys</a:t>
            </a:r>
          </a:p>
          <a:p>
            <a:endParaRPr lang="fi-FI" sz="2000"/>
          </a:p>
        </p:txBody>
      </p:sp>
      <p:pic>
        <p:nvPicPr>
          <p:cNvPr id="5" name="Kuva 4" descr="Kuva, joka sisältää kohteen keittiöastiat, siivilä, kylpyhuone&#10;&#10;Kuvaus luotu automaattisesti">
            <a:extLst>
              <a:ext uri="{FF2B5EF4-FFF2-40B4-BE49-F238E27FC236}">
                <a16:creationId xmlns:a16="http://schemas.microsoft.com/office/drawing/2014/main" id="{B4D9E2F1-DE07-49BF-ADFA-4108235A7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r="630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B7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6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1400</Words>
  <Application>Microsoft Office PowerPoint</Application>
  <PresentationFormat>Laajakuva</PresentationFormat>
  <Paragraphs>208</Paragraphs>
  <Slides>31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Office-teema</vt:lpstr>
      <vt:lpstr>Perushoito: hygieniasta huolehtiminen</vt:lpstr>
      <vt:lpstr>Sisältö</vt:lpstr>
      <vt:lpstr>Perushoito 1/2</vt:lpstr>
      <vt:lpstr>Perushoito 2/2</vt:lpstr>
      <vt:lpstr>Pesut ja pukeutuminen</vt:lpstr>
      <vt:lpstr>Peseytyminen 1/3</vt:lpstr>
      <vt:lpstr>Peseytyminen 2/2</vt:lpstr>
      <vt:lpstr>Peseytyminen 3/3</vt:lpstr>
      <vt:lpstr> Hoitajan toiminta suihkussa/saunassa 1/3 </vt:lpstr>
      <vt:lpstr> Hoitajan toiminta suihkussa/saunassa 2/3 </vt:lpstr>
      <vt:lpstr> Hoitajan toiminta suihkussa/saunassa 3/3 </vt:lpstr>
      <vt:lpstr>Kasvojen pesujärjestys</vt:lpstr>
      <vt:lpstr>Alapesu</vt:lpstr>
      <vt:lpstr>Hiusten pesu ja hoito 1/2</vt:lpstr>
      <vt:lpstr>Hiusten pesu ja hoito 2/2</vt:lpstr>
      <vt:lpstr>Parranajo ja -hoito</vt:lpstr>
      <vt:lpstr>Pukeutuminen</vt:lpstr>
      <vt:lpstr>Vuoteen sijaaminen</vt:lpstr>
      <vt:lpstr>Vuodevaatteiden vaihto</vt:lpstr>
      <vt:lpstr>Suunhoito</vt:lpstr>
      <vt:lpstr>Suuhygienia</vt:lpstr>
      <vt:lpstr>Suun hoito 1/2</vt:lpstr>
      <vt:lpstr>Suunhoito 2/2</vt:lpstr>
      <vt:lpstr>Kuiva tai kipeä suu</vt:lpstr>
      <vt:lpstr>Tehostettu suun hoito</vt:lpstr>
      <vt:lpstr>Päivittäinen ihonhoito ja jalkojen hoito</vt:lpstr>
      <vt:lpstr>Päivittäinen ihonhoito </vt:lpstr>
      <vt:lpstr>Ihon tarkkailu</vt:lpstr>
      <vt:lpstr>Jalkojen hoito 1/2</vt:lpstr>
      <vt:lpstr>Jalkojen hoito 2/2</vt:lpstr>
      <vt:lpstr>Varvasjumppa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Perushoito: hygieniasta huolehtiminen</dc:title>
  <dc:creator>Riina Lindström</dc:creator>
  <cp:lastModifiedBy>Riina Lindström</cp:lastModifiedBy>
  <cp:revision>15</cp:revision>
  <dcterms:created xsi:type="dcterms:W3CDTF">2021-01-18T11:03:40Z</dcterms:created>
  <dcterms:modified xsi:type="dcterms:W3CDTF">2021-01-19T05:58:47Z</dcterms:modified>
</cp:coreProperties>
</file>