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4C324-2099-4F52-9378-6C1831BAF859}" type="datetimeFigureOut">
              <a:rPr lang="fi-FI" smtClean="0"/>
              <a:t>3.7.2018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DDDEB-EFC1-42BC-818B-747ACE33304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379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Biotalous: uusiutuvien luonnonvarojen käyttöä</a:t>
            </a:r>
            <a:r>
              <a:rPr lang="fi-FI" baseline="0" dirty="0" smtClean="0"/>
              <a:t> ravinnon, energian, tuotteiden ja palvelujen tuottamiseen. </a:t>
            </a:r>
            <a:r>
              <a:rPr lang="fi-FI" dirty="0" smtClean="0"/>
              <a:t>Uusiutumattomat luonnonvarat</a:t>
            </a:r>
            <a:r>
              <a:rPr lang="fi-FI" baseline="0" dirty="0" smtClean="0"/>
              <a:t> vähenevät </a:t>
            </a:r>
            <a:r>
              <a:rPr lang="fi-FI" baseline="0" dirty="0" smtClean="0">
                <a:sym typeface="Wingdings" panose="05000000000000000000" pitchFamily="2" charset="2"/>
              </a:rPr>
              <a:t> tarvitaan uusia materiaaleja, ravinnonpuute  tarvitaan uudenlaisia kasveja?! Uudenlaisia ravinnonlähteitä?! Kasvien kasvatus laboratorioissa solukoina. </a:t>
            </a:r>
          </a:p>
          <a:p>
            <a:r>
              <a:rPr lang="fi-FI" baseline="0" dirty="0" smtClean="0">
                <a:sym typeface="Wingdings" panose="05000000000000000000" pitchFamily="2" charset="2"/>
              </a:rPr>
              <a:t>Ympäristöongelmat  uudet menetelmät…biomimiikka, kun pyritään matkimaan luonnosta löytyviä materiaaleja tai toimintoja. Kolibrin siivet mallina uuden typpiselle tuulivoimalalle. </a:t>
            </a:r>
            <a:r>
              <a:rPr lang="fi-FI" baseline="0" dirty="0" err="1" smtClean="0">
                <a:sym typeface="Wingdings" panose="05000000000000000000" pitchFamily="2" charset="2"/>
              </a:rPr>
              <a:t>Tyer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wind</a:t>
            </a:r>
            <a:r>
              <a:rPr lang="fi-FI" baseline="0" dirty="0" smtClean="0">
                <a:sym typeface="Wingdings" panose="05000000000000000000" pitchFamily="2" charset="2"/>
              </a:rPr>
              <a:t> </a:t>
            </a:r>
            <a:r>
              <a:rPr lang="fi-FI" baseline="0" dirty="0" err="1" smtClean="0">
                <a:sym typeface="Wingdings" panose="05000000000000000000" pitchFamily="2" charset="2"/>
              </a:rPr>
              <a:t>company</a:t>
            </a:r>
            <a:r>
              <a:rPr lang="fi-FI" baseline="0" dirty="0" smtClean="0">
                <a:sym typeface="Wingdings" panose="05000000000000000000" pitchFamily="2" charset="2"/>
              </a:rPr>
              <a:t>  bioteollisuus hyödyntää puolestaan bioteknologiaa, joka </a:t>
            </a:r>
            <a:r>
              <a:rPr lang="fi-FI" baseline="0" dirty="0" err="1" smtClean="0">
                <a:sym typeface="Wingdings" panose="05000000000000000000" pitchFamily="2" charset="2"/>
              </a:rPr>
              <a:t>tarkoittaatekniikkaa</a:t>
            </a:r>
            <a:r>
              <a:rPr lang="fi-FI" baseline="0" dirty="0" smtClean="0">
                <a:sym typeface="Wingdings" panose="05000000000000000000" pitchFamily="2" charset="2"/>
              </a:rPr>
              <a:t> jossa käytetään apuna eliöitä, soluja, solujen osia tai orgaanisia molekyylejä, kuten dna:ta</a:t>
            </a:r>
          </a:p>
          <a:p>
            <a:r>
              <a:rPr lang="fi-FI" baseline="0" dirty="0" smtClean="0">
                <a:sym typeface="Wingdings" panose="05000000000000000000" pitchFamily="2" charset="2"/>
              </a:rPr>
              <a:t>Biotalous ja bioteknologia: </a:t>
            </a:r>
            <a:r>
              <a:rPr lang="fi-FI" baseline="0" dirty="0" err="1" smtClean="0">
                <a:sym typeface="Wingdings" panose="05000000000000000000" pitchFamily="2" charset="2"/>
              </a:rPr>
              <a:t>Sulapac</a:t>
            </a:r>
            <a:r>
              <a:rPr lang="fi-FI" baseline="0" dirty="0" smtClean="0">
                <a:sym typeface="Wingdings" panose="05000000000000000000" pitchFamily="2" charset="2"/>
              </a:rPr>
              <a:t> ja kosmetiikan pakkaus puuhakkeesta ja luonnonsidosaineista valmistettuihin rasioihin tai </a:t>
            </a:r>
            <a:r>
              <a:rPr lang="fi-FI" baseline="0" dirty="0" err="1" smtClean="0">
                <a:sym typeface="Wingdings" panose="05000000000000000000" pitchFamily="2" charset="2"/>
              </a:rPr>
              <a:t>Kotkamillsin</a:t>
            </a:r>
            <a:r>
              <a:rPr lang="fi-FI" baseline="0" dirty="0" smtClean="0">
                <a:sym typeface="Wingdings" panose="05000000000000000000" pitchFamily="2" charset="2"/>
              </a:rPr>
              <a:t> valmistama muoviton kartonkipäällyste, joka mahdollistaa kartongin kierrätyksen sellaisenaan papereiden seassa. Ja ei muovia! Kestävän kehityksen toteutumiseksi</a:t>
            </a:r>
          </a:p>
          <a:p>
            <a:r>
              <a:rPr lang="fi-FI" baseline="0" dirty="0" smtClean="0">
                <a:sym typeface="Wingdings" panose="05000000000000000000" pitchFamily="2" charset="2"/>
              </a:rPr>
              <a:t>Biotalouden avuksi</a:t>
            </a:r>
          </a:p>
          <a:p>
            <a:r>
              <a:rPr lang="fi-FI" baseline="0" dirty="0" smtClean="0">
                <a:sym typeface="Wingdings" panose="05000000000000000000" pitchFamily="2" charset="2"/>
              </a:rPr>
              <a:t>Tulevaisuuden resurssipulan ratkaisemiseksi</a:t>
            </a:r>
          </a:p>
          <a:p>
            <a:r>
              <a:rPr lang="fi-FI" baseline="0" dirty="0" smtClean="0">
                <a:sym typeface="Wingdings" panose="05000000000000000000" pitchFamily="2" charset="2"/>
              </a:rPr>
              <a:t>Ympäristöongelmien ratkaisemiseksi</a:t>
            </a:r>
          </a:p>
          <a:p>
            <a:endParaRPr lang="fi-FI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DDDEB-EFC1-42BC-818B-747ACE33304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76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Genetiikka on dna:n ja perinnöllisyyden tutkimista, molekyylibiologiassa</a:t>
            </a:r>
            <a:r>
              <a:rPr lang="fi-FI" baseline="0" dirty="0" smtClean="0"/>
              <a:t> </a:t>
            </a:r>
            <a:r>
              <a:rPr lang="fi-FI" dirty="0" smtClean="0"/>
              <a:t>tutkimaan geenien toimintaa, DNA:n rakennetta sekä proteiineja ja entsyymejä. Molekyylibiologialla on merkittävä rooli uusien lääkkeiden ja erilaisten hoitomenetelmien kehittelyssä. Systeemibiologiassa</a:t>
            </a:r>
            <a:r>
              <a:rPr lang="fi-FI" baseline="0" dirty="0" smtClean="0"/>
              <a:t> mallinnetaan solujen biologisia järjestelmiä, tarkastellaan geenejä, proteiineja ja proteiinien vuorovaikutusta toistensa kanssa ja myös ympäristön kanssa. Mikrobiologia tutkii mikrobien </a:t>
            </a:r>
            <a:r>
              <a:rPr lang="fi-FI" baseline="0" dirty="0" err="1" smtClean="0"/>
              <a:t>rakennettya</a:t>
            </a:r>
            <a:r>
              <a:rPr lang="fi-FI" baseline="0" dirty="0" smtClean="0"/>
              <a:t>, elintoimintoja ja hyödyntämismahdollisuuksia. Fysiologiassa tutkitaan eliöiden ruumiintoimintoja, bioinformatiikka on uusi monitieteinen tieteenala, joka hyödyntää matematiikkaa, </a:t>
            </a:r>
            <a:r>
              <a:rPr lang="fi-FI" baseline="0" dirty="0" err="1" smtClean="0"/>
              <a:t>tietojenkäsitttelytieteitä</a:t>
            </a:r>
            <a:r>
              <a:rPr lang="fi-FI" baseline="0" dirty="0" smtClean="0"/>
              <a:t> ja tilastotiedettä </a:t>
            </a:r>
            <a:r>
              <a:rPr lang="fi-FI" baseline="0" dirty="0" smtClean="0">
                <a:sym typeface="Wingdings" panose="05000000000000000000" pitchFamily="2" charset="2"/>
              </a:rPr>
              <a:t> geenipankkien laatiminen, tutkiminen ja hallinnointi. Solubiologia tutkii </a:t>
            </a:r>
            <a:r>
              <a:rPr lang="fi-FI" baseline="0" dirty="0" err="1" smtClean="0">
                <a:sym typeface="Wingdings" panose="05000000000000000000" pitchFamily="2" charset="2"/>
              </a:rPr>
              <a:t>solljen</a:t>
            </a:r>
            <a:r>
              <a:rPr lang="fi-FI" baseline="0" dirty="0" smtClean="0">
                <a:sym typeface="Wingdings" panose="05000000000000000000" pitchFamily="2" charset="2"/>
              </a:rPr>
              <a:t> rakennetta ja toimintoja. Synteettinen biologia yhdistää biologian ja insinööritieteet. Sen avulla voidaan uudistaa monia teollisia prosesseja ja tehdä niistä sellaisia, että ne mm. saastuttavat vähemmän.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DDDEB-EFC1-42BC-818B-747ACE33304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458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indaba.com/videos/creative-work/new-wind-turbine-mimics-hummingbir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BI5 Biologian sovellukset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930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suorittaminen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3 testiä, joiden keskiarvon pohjalta määräytyy kurssin arvosana</a:t>
            </a:r>
          </a:p>
          <a:p>
            <a:pPr lvl="1"/>
            <a:r>
              <a:rPr lang="fi-FI" dirty="0" smtClean="0"/>
              <a:t>1. testi: </a:t>
            </a:r>
            <a:r>
              <a:rPr lang="fi-FI" dirty="0" err="1" smtClean="0"/>
              <a:t>kpl:t</a:t>
            </a:r>
            <a:r>
              <a:rPr lang="fi-FI" dirty="0" smtClean="0"/>
              <a:t> 2-4</a:t>
            </a:r>
          </a:p>
          <a:p>
            <a:pPr lvl="1"/>
            <a:r>
              <a:rPr lang="fi-FI" dirty="0" smtClean="0"/>
              <a:t>2. testi: </a:t>
            </a:r>
            <a:r>
              <a:rPr lang="fi-FI" dirty="0" err="1" smtClean="0"/>
              <a:t>kpl:t</a:t>
            </a:r>
            <a:r>
              <a:rPr lang="fi-FI" dirty="0" smtClean="0"/>
              <a:t> 8 ja 9</a:t>
            </a:r>
          </a:p>
          <a:p>
            <a:pPr lvl="1"/>
            <a:r>
              <a:rPr lang="fi-FI" dirty="0" smtClean="0"/>
              <a:t>3. testi: </a:t>
            </a:r>
            <a:r>
              <a:rPr lang="fi-FI" dirty="0" err="1" smtClean="0"/>
              <a:t>kpl:t</a:t>
            </a:r>
            <a:r>
              <a:rPr lang="fi-FI" dirty="0" smtClean="0"/>
              <a:t> 10 ja 11</a:t>
            </a:r>
          </a:p>
          <a:p>
            <a:r>
              <a:rPr lang="fi-FI" dirty="0" smtClean="0"/>
              <a:t>Kurssiportfolio (arvioidaan -,0 tai +)</a:t>
            </a:r>
          </a:p>
          <a:p>
            <a:pPr lvl="1"/>
            <a:r>
              <a:rPr lang="fi-FI" dirty="0" smtClean="0"/>
              <a:t>Piirrä tarkat kuvat bakteerisolun, eläinsolun, kasvisolun ja viruksen rakenteista</a:t>
            </a:r>
          </a:p>
          <a:p>
            <a:pPr lvl="1"/>
            <a:r>
              <a:rPr lang="fi-FI" dirty="0"/>
              <a:t>Käsitekartta mikrobien hyödyntämisestä bioteollisuudessa</a:t>
            </a:r>
          </a:p>
          <a:p>
            <a:pPr lvl="1"/>
            <a:r>
              <a:rPr lang="fi-FI" dirty="0"/>
              <a:t>Taulukoi geenitekniikan menetelmät (nimi, lyhyt kuvaus, tarkoitus)</a:t>
            </a:r>
          </a:p>
          <a:p>
            <a:pPr lvl="1"/>
            <a:r>
              <a:rPr lang="fi-FI" dirty="0" smtClean="0"/>
              <a:t>Tehtävät liittyen siirtogeenisiin eliöihin</a:t>
            </a:r>
          </a:p>
          <a:p>
            <a:pPr lvl="1"/>
            <a:r>
              <a:rPr lang="fi-FI" dirty="0" smtClean="0"/>
              <a:t>Tehtävät liittyen yksilöntunnistukseen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5509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Keskeiset asiat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476103"/>
            <a:ext cx="8596668" cy="4950823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Tumattomat mikrobit:</a:t>
            </a:r>
          </a:p>
          <a:p>
            <a:pPr lvl="1"/>
            <a:r>
              <a:rPr lang="fi-FI" dirty="0" smtClean="0"/>
              <a:t>Rakenne</a:t>
            </a:r>
          </a:p>
          <a:p>
            <a:pPr lvl="1"/>
            <a:r>
              <a:rPr lang="fi-FI" dirty="0" smtClean="0"/>
              <a:t>Toiminta</a:t>
            </a:r>
          </a:p>
          <a:p>
            <a:pPr lvl="1"/>
            <a:r>
              <a:rPr lang="fi-FI" dirty="0" smtClean="0"/>
              <a:t>Merkitys/osallisuus ekosysteemeissä</a:t>
            </a:r>
          </a:p>
          <a:p>
            <a:r>
              <a:rPr lang="fi-FI" dirty="0" smtClean="0"/>
              <a:t>Tumalliset mikrobit</a:t>
            </a:r>
          </a:p>
          <a:p>
            <a:pPr lvl="1"/>
            <a:r>
              <a:rPr lang="fi-FI" dirty="0" smtClean="0"/>
              <a:t>Rakenne</a:t>
            </a:r>
          </a:p>
          <a:p>
            <a:pPr lvl="1"/>
            <a:r>
              <a:rPr lang="fi-FI" dirty="0" smtClean="0"/>
              <a:t>Toiminta</a:t>
            </a:r>
          </a:p>
          <a:p>
            <a:pPr lvl="1"/>
            <a:r>
              <a:rPr lang="fi-FI" dirty="0" smtClean="0"/>
              <a:t>Merkitys/osallisuus ekosysteemeissä</a:t>
            </a:r>
          </a:p>
          <a:p>
            <a:r>
              <a:rPr lang="fi-FI" dirty="0" smtClean="0"/>
              <a:t>Virukset</a:t>
            </a:r>
          </a:p>
          <a:p>
            <a:pPr lvl="1"/>
            <a:r>
              <a:rPr lang="fi-FI" dirty="0" smtClean="0"/>
              <a:t>Rakenne</a:t>
            </a:r>
          </a:p>
          <a:p>
            <a:pPr lvl="1"/>
            <a:r>
              <a:rPr lang="fi-FI" dirty="0" smtClean="0"/>
              <a:t>Toiminta</a:t>
            </a:r>
          </a:p>
          <a:p>
            <a:pPr lvl="1"/>
            <a:r>
              <a:rPr lang="fi-FI" dirty="0" smtClean="0"/>
              <a:t>Merkitys </a:t>
            </a:r>
          </a:p>
          <a:p>
            <a:r>
              <a:rPr lang="fi-FI" dirty="0" smtClean="0"/>
              <a:t>Mikrobien hyödynnys</a:t>
            </a:r>
          </a:p>
          <a:p>
            <a:r>
              <a:rPr lang="fi-FI" dirty="0" smtClean="0"/>
              <a:t>Geenitekniikka</a:t>
            </a:r>
          </a:p>
          <a:p>
            <a:pPr lvl="1"/>
            <a:r>
              <a:rPr lang="fi-FI" dirty="0" smtClean="0"/>
              <a:t>Eri menetelmiin tutustuminen</a:t>
            </a:r>
          </a:p>
          <a:p>
            <a:pPr lvl="2"/>
            <a:r>
              <a:rPr lang="fi-FI" dirty="0" smtClean="0"/>
              <a:t>Dna:n eristäminen, dna:n monistaminen, dna-palojen erottelu,  geenien etsiminen, dna:n emäsjärjestyksen selvittäminen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285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254034"/>
            <a:ext cx="8596668" cy="5042263"/>
          </a:xfrm>
        </p:spPr>
        <p:txBody>
          <a:bodyPr>
            <a:normAutofit/>
          </a:bodyPr>
          <a:lstStyle/>
          <a:p>
            <a:r>
              <a:rPr lang="fi-FI" dirty="0" smtClean="0"/>
              <a:t>Muuntogeenisten eliöiden tuottaminen</a:t>
            </a:r>
          </a:p>
          <a:p>
            <a:pPr lvl="1"/>
            <a:r>
              <a:rPr lang="fi-FI" dirty="0" smtClean="0"/>
              <a:t>Siirtogeeniset eliöt</a:t>
            </a:r>
          </a:p>
          <a:p>
            <a:pPr lvl="1"/>
            <a:r>
              <a:rPr lang="fi-FI" dirty="0" smtClean="0"/>
              <a:t>Poistogeeniset eliöt</a:t>
            </a:r>
          </a:p>
          <a:p>
            <a:pPr lvl="1"/>
            <a:r>
              <a:rPr lang="fi-FI" dirty="0" smtClean="0"/>
              <a:t>Geenien muokkaus</a:t>
            </a:r>
          </a:p>
          <a:p>
            <a:r>
              <a:rPr lang="fi-FI" dirty="0" smtClean="0"/>
              <a:t>Jalostus </a:t>
            </a:r>
          </a:p>
          <a:p>
            <a:pPr lvl="1"/>
            <a:r>
              <a:rPr lang="fi-FI" dirty="0" smtClean="0"/>
              <a:t>Eläinjalostuksen menetelmät</a:t>
            </a:r>
          </a:p>
          <a:p>
            <a:pPr lvl="1"/>
            <a:r>
              <a:rPr lang="fi-FI" dirty="0" smtClean="0"/>
              <a:t>Kasvijalostuksen menetelmät</a:t>
            </a:r>
          </a:p>
          <a:p>
            <a:r>
              <a:rPr lang="fi-FI" dirty="0" smtClean="0"/>
              <a:t>Geenitekniikka jalostuksen apuna</a:t>
            </a:r>
          </a:p>
          <a:p>
            <a:r>
              <a:rPr lang="fi-FI" dirty="0" smtClean="0"/>
              <a:t>Biotekniikan hyödynnys lääketeollisuudessa</a:t>
            </a:r>
          </a:p>
          <a:p>
            <a:r>
              <a:rPr lang="fi-FI" dirty="0" smtClean="0"/>
              <a:t>Biotekniikan hyödynnys lääketieteessä </a:t>
            </a:r>
          </a:p>
          <a:p>
            <a:r>
              <a:rPr lang="fi-FI" dirty="0" smtClean="0"/>
              <a:t>Biometria</a:t>
            </a:r>
          </a:p>
          <a:p>
            <a:r>
              <a:rPr lang="fi-FI" dirty="0" smtClean="0"/>
              <a:t>Kestävä kehitys ja biotekniikka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117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Biologian sovellukset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648691"/>
            <a:ext cx="5003030" cy="491836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Biologisen tiedon merkitys</a:t>
            </a:r>
          </a:p>
          <a:p>
            <a:pPr lvl="1"/>
            <a:r>
              <a:rPr lang="fi-FI" dirty="0" smtClean="0"/>
              <a:t>Ympäristönsuojelu</a:t>
            </a:r>
          </a:p>
          <a:p>
            <a:pPr lvl="1"/>
            <a:r>
              <a:rPr lang="fi-FI" dirty="0" smtClean="0"/>
              <a:t>Energiantuotanto </a:t>
            </a:r>
          </a:p>
          <a:p>
            <a:pPr lvl="2"/>
            <a:r>
              <a:rPr lang="fi-FI" dirty="0" smtClean="0">
                <a:hlinkClick r:id="rId3"/>
              </a:rPr>
              <a:t>http</a:t>
            </a:r>
            <a:r>
              <a:rPr lang="fi-FI" dirty="0">
                <a:hlinkClick r:id="rId3"/>
              </a:rPr>
              <a:t>://</a:t>
            </a:r>
            <a:r>
              <a:rPr lang="fi-FI" dirty="0" smtClean="0">
                <a:hlinkClick r:id="rId3"/>
              </a:rPr>
              <a:t>www.designindaba.com/videos/creative-work/new-wind-turbine-mimics-hummingbird</a:t>
            </a:r>
            <a:r>
              <a:rPr lang="fi-FI" dirty="0" smtClean="0"/>
              <a:t> </a:t>
            </a:r>
          </a:p>
          <a:p>
            <a:pPr lvl="1"/>
            <a:r>
              <a:rPr lang="fi-FI" dirty="0" smtClean="0"/>
              <a:t>Metsätalous</a:t>
            </a:r>
          </a:p>
          <a:p>
            <a:pPr lvl="1"/>
            <a:r>
              <a:rPr lang="fi-FI" dirty="0" smtClean="0"/>
              <a:t>Maatalous</a:t>
            </a:r>
          </a:p>
          <a:p>
            <a:pPr lvl="1"/>
            <a:r>
              <a:rPr lang="fi-FI" dirty="0" smtClean="0"/>
              <a:t>Kasvi- ja eläinjalostus</a:t>
            </a:r>
          </a:p>
          <a:p>
            <a:pPr lvl="1"/>
            <a:r>
              <a:rPr lang="fi-FI" dirty="0" smtClean="0"/>
              <a:t>Elintarviketeollisuus</a:t>
            </a:r>
          </a:p>
          <a:p>
            <a:pPr lvl="1"/>
            <a:r>
              <a:rPr lang="fi-FI" dirty="0" smtClean="0"/>
              <a:t>Uudet biomateriaalit</a:t>
            </a:r>
          </a:p>
          <a:p>
            <a:pPr lvl="1"/>
            <a:r>
              <a:rPr lang="fi-FI" dirty="0" smtClean="0"/>
              <a:t>Lääketiede</a:t>
            </a:r>
          </a:p>
          <a:p>
            <a:pPr lvl="2"/>
            <a:r>
              <a:rPr lang="fi-FI" dirty="0" smtClean="0"/>
              <a:t>Vanhenevan väestön hoito</a:t>
            </a:r>
          </a:p>
          <a:p>
            <a:pPr lvl="2"/>
            <a:r>
              <a:rPr lang="fi-FI" dirty="0" smtClean="0"/>
              <a:t>Perinnöllisten sairauksien tunnistaminen ja hoito</a:t>
            </a:r>
          </a:p>
          <a:p>
            <a:pPr lvl="1"/>
            <a:r>
              <a:rPr lang="fi-FI" dirty="0" smtClean="0"/>
              <a:t>Eliöiden sukulaisuussuhteiden selvittäminen (Ihmisen evoluutio)</a:t>
            </a:r>
          </a:p>
          <a:p>
            <a:pPr lvl="1"/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199" y="0"/>
            <a:ext cx="3893128" cy="194656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199" y="1946564"/>
            <a:ext cx="3893128" cy="25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2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Biologian osa-alueet, joita hyödynnetään sovelletussa biologiassa</a:t>
            </a:r>
          </a:p>
          <a:p>
            <a:pPr lvl="1"/>
            <a:r>
              <a:rPr lang="fi-FI" dirty="0" smtClean="0"/>
              <a:t>Genetiikka</a:t>
            </a:r>
          </a:p>
          <a:p>
            <a:pPr lvl="1"/>
            <a:r>
              <a:rPr lang="fi-FI" dirty="0" smtClean="0"/>
              <a:t>Molekyylibiologia</a:t>
            </a:r>
          </a:p>
          <a:p>
            <a:pPr lvl="1"/>
            <a:r>
              <a:rPr lang="fi-FI" dirty="0" smtClean="0"/>
              <a:t>Systeemibiologia</a:t>
            </a:r>
          </a:p>
          <a:p>
            <a:pPr lvl="1"/>
            <a:r>
              <a:rPr lang="fi-FI" dirty="0" smtClean="0"/>
              <a:t>Mikrobiologia</a:t>
            </a:r>
          </a:p>
          <a:p>
            <a:pPr lvl="1"/>
            <a:r>
              <a:rPr lang="fi-FI" dirty="0" smtClean="0"/>
              <a:t>Fysiologia</a:t>
            </a:r>
          </a:p>
          <a:p>
            <a:pPr lvl="1"/>
            <a:r>
              <a:rPr lang="fi-FI" dirty="0" smtClean="0"/>
              <a:t>Bioinformatiikka</a:t>
            </a:r>
          </a:p>
          <a:p>
            <a:pPr lvl="1"/>
            <a:r>
              <a:rPr lang="fi-FI" dirty="0" smtClean="0"/>
              <a:t>Solubiologia</a:t>
            </a:r>
          </a:p>
          <a:p>
            <a:pPr lvl="1"/>
            <a:r>
              <a:rPr lang="fi-FI" dirty="0" smtClean="0"/>
              <a:t>Synteettinen biologia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508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1.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Etsi uutisia netistä, jotka käsittelevät biologian sovelluksia. Valitse yksi ja vie se </a:t>
            </a:r>
            <a:r>
              <a:rPr lang="fi-FI" dirty="0" err="1" smtClean="0"/>
              <a:t>padlet</a:t>
            </a:r>
            <a:r>
              <a:rPr lang="fi-FI" dirty="0" smtClean="0"/>
              <a:t>-alustalle</a:t>
            </a:r>
          </a:p>
          <a:p>
            <a:pPr lvl="1"/>
            <a:r>
              <a:rPr lang="fi-FI" dirty="0" smtClean="0"/>
              <a:t>Kuva</a:t>
            </a:r>
          </a:p>
          <a:p>
            <a:pPr lvl="1"/>
            <a:r>
              <a:rPr lang="fi-FI" dirty="0" smtClean="0"/>
              <a:t>Selvitä lyhyesti, mistä sovelluksessa on kyse</a:t>
            </a:r>
          </a:p>
          <a:p>
            <a:pPr lvl="1"/>
            <a:r>
              <a:rPr lang="fi-FI" dirty="0" smtClean="0"/>
              <a:t>Mitä biologian osa-alueita sovelluksessa tarvitaan</a:t>
            </a:r>
          </a:p>
          <a:p>
            <a:pPr lvl="1"/>
            <a:r>
              <a:rPr lang="fi-FI" dirty="0" smtClean="0"/>
              <a:t>Mikä merkitys sovelluksella on nyt ja tulvaisuudessa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9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2.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Ristikko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86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 3.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Tee tehtävä 5 s. 13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0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489</Words>
  <Application>Microsoft Office PowerPoint</Application>
  <PresentationFormat>Laajakuva</PresentationFormat>
  <Paragraphs>83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Wingdings 3</vt:lpstr>
      <vt:lpstr>Pinta</vt:lpstr>
      <vt:lpstr>BI5 Biologian sovellukset</vt:lpstr>
      <vt:lpstr>Kurssin suorittaminen</vt:lpstr>
      <vt:lpstr>Keskeiset asiat</vt:lpstr>
      <vt:lpstr>PowerPoint-esitys</vt:lpstr>
      <vt:lpstr>Biologian sovellukset</vt:lpstr>
      <vt:lpstr>PowerPoint-esitys</vt:lpstr>
      <vt:lpstr>Tehtävä 1. </vt:lpstr>
      <vt:lpstr>Tehtävä 2. </vt:lpstr>
      <vt:lpstr>Tehtävä 3. </vt:lpstr>
    </vt:vector>
  </TitlesOfParts>
  <Company>Jämsän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BI5 Biologian sovellukset</dc:title>
  <dc:creator>Iisa Orell</dc:creator>
  <cp:lastModifiedBy>Iisa Orell</cp:lastModifiedBy>
  <cp:revision>21</cp:revision>
  <dcterms:created xsi:type="dcterms:W3CDTF">2018-07-03T18:11:30Z</dcterms:created>
  <dcterms:modified xsi:type="dcterms:W3CDTF">2018-07-03T19:47:13Z</dcterms:modified>
</cp:coreProperties>
</file>