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56" r:id="rId2"/>
    <p:sldId id="261" r:id="rId3"/>
    <p:sldId id="260" r:id="rId4"/>
    <p:sldId id="258" r:id="rId5"/>
    <p:sldId id="272" r:id="rId6"/>
    <p:sldId id="268" r:id="rId7"/>
    <p:sldId id="273" r:id="rId8"/>
    <p:sldId id="271" r:id="rId9"/>
    <p:sldId id="262" r:id="rId10"/>
    <p:sldId id="274" r:id="rId11"/>
    <p:sldId id="263" r:id="rId12"/>
    <p:sldId id="275" r:id="rId13"/>
    <p:sldId id="264" r:id="rId14"/>
    <p:sldId id="270" r:id="rId15"/>
    <p:sldId id="266" r:id="rId16"/>
    <p:sldId id="259" r:id="rId17"/>
    <p:sldId id="269" r:id="rId18"/>
    <p:sldId id="276" r:id="rId19"/>
    <p:sldId id="277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702" autoAdjust="0"/>
  </p:normalViewPr>
  <p:slideViewPr>
    <p:cSldViewPr snapToGrid="0">
      <p:cViewPr varScale="1">
        <p:scale>
          <a:sx n="54" d="100"/>
          <a:sy n="54" d="100"/>
        </p:scale>
        <p:origin x="11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00F50-DF00-4099-8025-2B43368BFC8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C1584A4-DA8E-44E5-9196-4F263C01BBC2}">
      <dgm:prSet/>
      <dgm:spPr>
        <a:solidFill>
          <a:schemeClr val="bg2">
            <a:lumMod val="75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fi-FI" dirty="0"/>
            <a:t>-kirjaaminen </a:t>
          </a:r>
          <a:endParaRPr lang="en-US" dirty="0"/>
        </a:p>
      </dgm:t>
    </dgm:pt>
    <dgm:pt modelId="{593267AC-77BD-4004-A066-0D5B475F15B0}" type="parTrans" cxnId="{B111B582-C2B8-4D25-9096-CA4E801362AA}">
      <dgm:prSet/>
      <dgm:spPr/>
      <dgm:t>
        <a:bodyPr/>
        <a:lstStyle/>
        <a:p>
          <a:endParaRPr lang="en-US"/>
        </a:p>
      </dgm:t>
    </dgm:pt>
    <dgm:pt modelId="{9B3732FE-B7A5-44B1-9713-695F489E3307}" type="sibTrans" cxnId="{B111B582-C2B8-4D25-9096-CA4E801362AA}">
      <dgm:prSet/>
      <dgm:spPr/>
      <dgm:t>
        <a:bodyPr/>
        <a:lstStyle/>
        <a:p>
          <a:endParaRPr lang="en-US"/>
        </a:p>
      </dgm:t>
    </dgm:pt>
    <dgm:pt modelId="{53A4591D-05FE-4F80-95F2-0182BCB70915}">
      <dgm:prSet/>
      <dgm:spPr>
        <a:solidFill>
          <a:schemeClr val="bg2">
            <a:lumMod val="75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fi-FI" dirty="0"/>
            <a:t>-hoitosuunnitelman tekeminen</a:t>
          </a:r>
          <a:endParaRPr lang="en-US" dirty="0"/>
        </a:p>
      </dgm:t>
    </dgm:pt>
    <dgm:pt modelId="{EF1676E8-3AC5-4CFF-BF25-361E16AB0475}" type="parTrans" cxnId="{9EE51FBE-D1A9-4012-8B4C-334A01403A45}">
      <dgm:prSet/>
      <dgm:spPr/>
      <dgm:t>
        <a:bodyPr/>
        <a:lstStyle/>
        <a:p>
          <a:endParaRPr lang="en-US"/>
        </a:p>
      </dgm:t>
    </dgm:pt>
    <dgm:pt modelId="{74A3DD67-9C2D-4881-92C9-2DA475AE40C6}" type="sibTrans" cxnId="{9EE51FBE-D1A9-4012-8B4C-334A01403A45}">
      <dgm:prSet/>
      <dgm:spPr/>
      <dgm:t>
        <a:bodyPr/>
        <a:lstStyle/>
        <a:p>
          <a:endParaRPr lang="en-US"/>
        </a:p>
      </dgm:t>
    </dgm:pt>
    <dgm:pt modelId="{366BAA5D-0CE7-4B17-8FC4-3D88E22D1845}">
      <dgm:prSet/>
      <dgm:spPr>
        <a:solidFill>
          <a:schemeClr val="bg2">
            <a:lumMod val="75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fi-FI"/>
            <a:t>-raportointi</a:t>
          </a:r>
          <a:endParaRPr lang="en-US"/>
        </a:p>
      </dgm:t>
    </dgm:pt>
    <dgm:pt modelId="{FF984188-72C5-4870-B6D4-EC9DC5F2E14C}" type="parTrans" cxnId="{DB5FAB90-E549-4777-AC53-F4DF2BE229FC}">
      <dgm:prSet/>
      <dgm:spPr/>
      <dgm:t>
        <a:bodyPr/>
        <a:lstStyle/>
        <a:p>
          <a:endParaRPr lang="en-US"/>
        </a:p>
      </dgm:t>
    </dgm:pt>
    <dgm:pt modelId="{9B578589-D217-48AE-94EA-787B631FA152}" type="sibTrans" cxnId="{DB5FAB90-E549-4777-AC53-F4DF2BE229FC}">
      <dgm:prSet/>
      <dgm:spPr/>
      <dgm:t>
        <a:bodyPr/>
        <a:lstStyle/>
        <a:p>
          <a:endParaRPr lang="en-US"/>
        </a:p>
      </dgm:t>
    </dgm:pt>
    <dgm:pt modelId="{89B04ED5-DB0E-4489-BCE4-D3C9B9AA005C}" type="pres">
      <dgm:prSet presAssocID="{AFD00F50-DF00-4099-8025-2B43368BFC8B}" presName="linear" presStyleCnt="0">
        <dgm:presLayoutVars>
          <dgm:dir/>
          <dgm:animLvl val="lvl"/>
          <dgm:resizeHandles val="exact"/>
        </dgm:presLayoutVars>
      </dgm:prSet>
      <dgm:spPr/>
    </dgm:pt>
    <dgm:pt modelId="{43466758-5572-4F63-80E3-E22902949D42}" type="pres">
      <dgm:prSet presAssocID="{7C1584A4-DA8E-44E5-9196-4F263C01BBC2}" presName="parentLin" presStyleCnt="0"/>
      <dgm:spPr/>
    </dgm:pt>
    <dgm:pt modelId="{922AD506-7B03-4FD6-8F2F-BC295E7AB552}" type="pres">
      <dgm:prSet presAssocID="{7C1584A4-DA8E-44E5-9196-4F263C01BBC2}" presName="parentLeftMargin" presStyleLbl="node1" presStyleIdx="0" presStyleCnt="3"/>
      <dgm:spPr/>
    </dgm:pt>
    <dgm:pt modelId="{410D4614-120D-4692-B405-9A4BE1714A8C}" type="pres">
      <dgm:prSet presAssocID="{7C1584A4-DA8E-44E5-9196-4F263C01BB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D811BB-9F0A-422B-8588-E98021D13A10}" type="pres">
      <dgm:prSet presAssocID="{7C1584A4-DA8E-44E5-9196-4F263C01BBC2}" presName="negativeSpace" presStyleCnt="0"/>
      <dgm:spPr/>
    </dgm:pt>
    <dgm:pt modelId="{DC236221-BA58-4257-AE8C-5ADFEDC02AB8}" type="pres">
      <dgm:prSet presAssocID="{7C1584A4-DA8E-44E5-9196-4F263C01BBC2}" presName="childText" presStyleLbl="conFgAcc1" presStyleIdx="0" presStyleCnt="3">
        <dgm:presLayoutVars>
          <dgm:bulletEnabled val="1"/>
        </dgm:presLayoutVars>
      </dgm:prSet>
      <dgm:spPr/>
    </dgm:pt>
    <dgm:pt modelId="{7847D9AB-60F8-4016-9862-136039E72645}" type="pres">
      <dgm:prSet presAssocID="{9B3732FE-B7A5-44B1-9713-695F489E3307}" presName="spaceBetweenRectangles" presStyleCnt="0"/>
      <dgm:spPr/>
    </dgm:pt>
    <dgm:pt modelId="{03C5009E-D2F7-41C3-A4FE-0E546941AD52}" type="pres">
      <dgm:prSet presAssocID="{53A4591D-05FE-4F80-95F2-0182BCB70915}" presName="parentLin" presStyleCnt="0"/>
      <dgm:spPr/>
    </dgm:pt>
    <dgm:pt modelId="{62DC30BB-E0AF-40C0-8C13-31BE59D80FF6}" type="pres">
      <dgm:prSet presAssocID="{53A4591D-05FE-4F80-95F2-0182BCB70915}" presName="parentLeftMargin" presStyleLbl="node1" presStyleIdx="0" presStyleCnt="3"/>
      <dgm:spPr/>
    </dgm:pt>
    <dgm:pt modelId="{A9CB6D64-9673-4DC9-A04B-F20A22BD736D}" type="pres">
      <dgm:prSet presAssocID="{53A4591D-05FE-4F80-95F2-0182BCB709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91FB41-2828-410A-8F7A-EC21B48E7F0D}" type="pres">
      <dgm:prSet presAssocID="{53A4591D-05FE-4F80-95F2-0182BCB70915}" presName="negativeSpace" presStyleCnt="0"/>
      <dgm:spPr/>
    </dgm:pt>
    <dgm:pt modelId="{EF26E03B-31A3-459F-A766-73476BDD735E}" type="pres">
      <dgm:prSet presAssocID="{53A4591D-05FE-4F80-95F2-0182BCB70915}" presName="childText" presStyleLbl="conFgAcc1" presStyleIdx="1" presStyleCnt="3">
        <dgm:presLayoutVars>
          <dgm:bulletEnabled val="1"/>
        </dgm:presLayoutVars>
      </dgm:prSet>
      <dgm:spPr/>
    </dgm:pt>
    <dgm:pt modelId="{CF4DE5F8-4625-4346-B7B6-2379FE6DA8F8}" type="pres">
      <dgm:prSet presAssocID="{74A3DD67-9C2D-4881-92C9-2DA475AE40C6}" presName="spaceBetweenRectangles" presStyleCnt="0"/>
      <dgm:spPr/>
    </dgm:pt>
    <dgm:pt modelId="{830C36D6-54F6-4322-8DAF-663750417FFB}" type="pres">
      <dgm:prSet presAssocID="{366BAA5D-0CE7-4B17-8FC4-3D88E22D1845}" presName="parentLin" presStyleCnt="0"/>
      <dgm:spPr/>
    </dgm:pt>
    <dgm:pt modelId="{953D304B-2926-4C9C-A6A8-4ACC4E70925D}" type="pres">
      <dgm:prSet presAssocID="{366BAA5D-0CE7-4B17-8FC4-3D88E22D1845}" presName="parentLeftMargin" presStyleLbl="node1" presStyleIdx="1" presStyleCnt="3"/>
      <dgm:spPr/>
    </dgm:pt>
    <dgm:pt modelId="{34EB820F-2DB3-4065-970D-521136CE4CD0}" type="pres">
      <dgm:prSet presAssocID="{366BAA5D-0CE7-4B17-8FC4-3D88E22D184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E1D50C8-1BED-4AD9-AFC1-E4D5E868B235}" type="pres">
      <dgm:prSet presAssocID="{366BAA5D-0CE7-4B17-8FC4-3D88E22D1845}" presName="negativeSpace" presStyleCnt="0"/>
      <dgm:spPr/>
    </dgm:pt>
    <dgm:pt modelId="{AC3E7C18-E272-493B-8B5D-338FF4CD5F5A}" type="pres">
      <dgm:prSet presAssocID="{366BAA5D-0CE7-4B17-8FC4-3D88E22D18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94F4813-60E3-4C71-A92C-698FBF93D411}" type="presOf" srcId="{53A4591D-05FE-4F80-95F2-0182BCB70915}" destId="{62DC30BB-E0AF-40C0-8C13-31BE59D80FF6}" srcOrd="0" destOrd="0" presId="urn:microsoft.com/office/officeart/2005/8/layout/list1"/>
    <dgm:cxn modelId="{57C3B142-0BB0-4B11-BF47-64E4A7E06753}" type="presOf" srcId="{366BAA5D-0CE7-4B17-8FC4-3D88E22D1845}" destId="{34EB820F-2DB3-4065-970D-521136CE4CD0}" srcOrd="1" destOrd="0" presId="urn:microsoft.com/office/officeart/2005/8/layout/list1"/>
    <dgm:cxn modelId="{E201BF7A-263F-4B47-807B-4E7C6B934411}" type="presOf" srcId="{53A4591D-05FE-4F80-95F2-0182BCB70915}" destId="{A9CB6D64-9673-4DC9-A04B-F20A22BD736D}" srcOrd="1" destOrd="0" presId="urn:microsoft.com/office/officeart/2005/8/layout/list1"/>
    <dgm:cxn modelId="{5B8A027D-F2B3-4426-A635-4C6BFB342E5B}" type="presOf" srcId="{AFD00F50-DF00-4099-8025-2B43368BFC8B}" destId="{89B04ED5-DB0E-4489-BCE4-D3C9B9AA005C}" srcOrd="0" destOrd="0" presId="urn:microsoft.com/office/officeart/2005/8/layout/list1"/>
    <dgm:cxn modelId="{B111B582-C2B8-4D25-9096-CA4E801362AA}" srcId="{AFD00F50-DF00-4099-8025-2B43368BFC8B}" destId="{7C1584A4-DA8E-44E5-9196-4F263C01BBC2}" srcOrd="0" destOrd="0" parTransId="{593267AC-77BD-4004-A066-0D5B475F15B0}" sibTransId="{9B3732FE-B7A5-44B1-9713-695F489E3307}"/>
    <dgm:cxn modelId="{DB5FAB90-E549-4777-AC53-F4DF2BE229FC}" srcId="{AFD00F50-DF00-4099-8025-2B43368BFC8B}" destId="{366BAA5D-0CE7-4B17-8FC4-3D88E22D1845}" srcOrd="2" destOrd="0" parTransId="{FF984188-72C5-4870-B6D4-EC9DC5F2E14C}" sibTransId="{9B578589-D217-48AE-94EA-787B631FA152}"/>
    <dgm:cxn modelId="{ACFFDBAC-8F86-4FA2-9493-63B9B37CAA6D}" type="presOf" srcId="{7C1584A4-DA8E-44E5-9196-4F263C01BBC2}" destId="{410D4614-120D-4692-B405-9A4BE1714A8C}" srcOrd="1" destOrd="0" presId="urn:microsoft.com/office/officeart/2005/8/layout/list1"/>
    <dgm:cxn modelId="{9EE51FBE-D1A9-4012-8B4C-334A01403A45}" srcId="{AFD00F50-DF00-4099-8025-2B43368BFC8B}" destId="{53A4591D-05FE-4F80-95F2-0182BCB70915}" srcOrd="1" destOrd="0" parTransId="{EF1676E8-3AC5-4CFF-BF25-361E16AB0475}" sibTransId="{74A3DD67-9C2D-4881-92C9-2DA475AE40C6}"/>
    <dgm:cxn modelId="{A2AEC6C5-E5E2-478D-8CB9-8A883BBB0D9B}" type="presOf" srcId="{366BAA5D-0CE7-4B17-8FC4-3D88E22D1845}" destId="{953D304B-2926-4C9C-A6A8-4ACC4E70925D}" srcOrd="0" destOrd="0" presId="urn:microsoft.com/office/officeart/2005/8/layout/list1"/>
    <dgm:cxn modelId="{FA8AE0CA-2D83-4B4E-9F84-F36DAA35BE3D}" type="presOf" srcId="{7C1584A4-DA8E-44E5-9196-4F263C01BBC2}" destId="{922AD506-7B03-4FD6-8F2F-BC295E7AB552}" srcOrd="0" destOrd="0" presId="urn:microsoft.com/office/officeart/2005/8/layout/list1"/>
    <dgm:cxn modelId="{C32B4540-43B4-484E-97BB-C9601778A0A3}" type="presParOf" srcId="{89B04ED5-DB0E-4489-BCE4-D3C9B9AA005C}" destId="{43466758-5572-4F63-80E3-E22902949D42}" srcOrd="0" destOrd="0" presId="urn:microsoft.com/office/officeart/2005/8/layout/list1"/>
    <dgm:cxn modelId="{C5BF3CC7-42D5-4F91-B4E8-8CF6D3CEEF65}" type="presParOf" srcId="{43466758-5572-4F63-80E3-E22902949D42}" destId="{922AD506-7B03-4FD6-8F2F-BC295E7AB552}" srcOrd="0" destOrd="0" presId="urn:microsoft.com/office/officeart/2005/8/layout/list1"/>
    <dgm:cxn modelId="{6452AA29-719C-4FF4-96A3-328B1A1C0B79}" type="presParOf" srcId="{43466758-5572-4F63-80E3-E22902949D42}" destId="{410D4614-120D-4692-B405-9A4BE1714A8C}" srcOrd="1" destOrd="0" presId="urn:microsoft.com/office/officeart/2005/8/layout/list1"/>
    <dgm:cxn modelId="{DF6CA869-0E05-4EEE-915A-9EB34D75C7CA}" type="presParOf" srcId="{89B04ED5-DB0E-4489-BCE4-D3C9B9AA005C}" destId="{D0D811BB-9F0A-422B-8588-E98021D13A10}" srcOrd="1" destOrd="0" presId="urn:microsoft.com/office/officeart/2005/8/layout/list1"/>
    <dgm:cxn modelId="{B9E42217-1049-4EE4-A0E5-90FCDC239A6F}" type="presParOf" srcId="{89B04ED5-DB0E-4489-BCE4-D3C9B9AA005C}" destId="{DC236221-BA58-4257-AE8C-5ADFEDC02AB8}" srcOrd="2" destOrd="0" presId="urn:microsoft.com/office/officeart/2005/8/layout/list1"/>
    <dgm:cxn modelId="{EE916983-D450-4A52-8646-2F30E7A1D806}" type="presParOf" srcId="{89B04ED5-DB0E-4489-BCE4-D3C9B9AA005C}" destId="{7847D9AB-60F8-4016-9862-136039E72645}" srcOrd="3" destOrd="0" presId="urn:microsoft.com/office/officeart/2005/8/layout/list1"/>
    <dgm:cxn modelId="{A820C685-1D21-46C9-AAC0-7C7B0B9B44FE}" type="presParOf" srcId="{89B04ED5-DB0E-4489-BCE4-D3C9B9AA005C}" destId="{03C5009E-D2F7-41C3-A4FE-0E546941AD52}" srcOrd="4" destOrd="0" presId="urn:microsoft.com/office/officeart/2005/8/layout/list1"/>
    <dgm:cxn modelId="{BC60DC82-7B6F-40B6-8887-3E42B96253F1}" type="presParOf" srcId="{03C5009E-D2F7-41C3-A4FE-0E546941AD52}" destId="{62DC30BB-E0AF-40C0-8C13-31BE59D80FF6}" srcOrd="0" destOrd="0" presId="urn:microsoft.com/office/officeart/2005/8/layout/list1"/>
    <dgm:cxn modelId="{DAEF76A1-5F14-43A9-8234-84E48E9B22DC}" type="presParOf" srcId="{03C5009E-D2F7-41C3-A4FE-0E546941AD52}" destId="{A9CB6D64-9673-4DC9-A04B-F20A22BD736D}" srcOrd="1" destOrd="0" presId="urn:microsoft.com/office/officeart/2005/8/layout/list1"/>
    <dgm:cxn modelId="{CE97283E-B62D-42BD-9EA0-2FA9F19E3B31}" type="presParOf" srcId="{89B04ED5-DB0E-4489-BCE4-D3C9B9AA005C}" destId="{2B91FB41-2828-410A-8F7A-EC21B48E7F0D}" srcOrd="5" destOrd="0" presId="urn:microsoft.com/office/officeart/2005/8/layout/list1"/>
    <dgm:cxn modelId="{C0A60AE6-5A51-4E3C-91E6-2987198F4105}" type="presParOf" srcId="{89B04ED5-DB0E-4489-BCE4-D3C9B9AA005C}" destId="{EF26E03B-31A3-459F-A766-73476BDD735E}" srcOrd="6" destOrd="0" presId="urn:microsoft.com/office/officeart/2005/8/layout/list1"/>
    <dgm:cxn modelId="{0DD5AFBB-464C-449F-A6C6-556FD4A590AD}" type="presParOf" srcId="{89B04ED5-DB0E-4489-BCE4-D3C9B9AA005C}" destId="{CF4DE5F8-4625-4346-B7B6-2379FE6DA8F8}" srcOrd="7" destOrd="0" presId="urn:microsoft.com/office/officeart/2005/8/layout/list1"/>
    <dgm:cxn modelId="{88031EA5-54D1-4A7B-86CF-75190E2841FD}" type="presParOf" srcId="{89B04ED5-DB0E-4489-BCE4-D3C9B9AA005C}" destId="{830C36D6-54F6-4322-8DAF-663750417FFB}" srcOrd="8" destOrd="0" presId="urn:microsoft.com/office/officeart/2005/8/layout/list1"/>
    <dgm:cxn modelId="{97360EC0-B61E-4D80-9498-880616CFAB25}" type="presParOf" srcId="{830C36D6-54F6-4322-8DAF-663750417FFB}" destId="{953D304B-2926-4C9C-A6A8-4ACC4E70925D}" srcOrd="0" destOrd="0" presId="urn:microsoft.com/office/officeart/2005/8/layout/list1"/>
    <dgm:cxn modelId="{C773B2BF-68B1-4007-852D-59DF4C1456CD}" type="presParOf" srcId="{830C36D6-54F6-4322-8DAF-663750417FFB}" destId="{34EB820F-2DB3-4065-970D-521136CE4CD0}" srcOrd="1" destOrd="0" presId="urn:microsoft.com/office/officeart/2005/8/layout/list1"/>
    <dgm:cxn modelId="{CDB99675-B855-4707-89AF-78A80AE66CDE}" type="presParOf" srcId="{89B04ED5-DB0E-4489-BCE4-D3C9B9AA005C}" destId="{6E1D50C8-1BED-4AD9-AFC1-E4D5E868B235}" srcOrd="9" destOrd="0" presId="urn:microsoft.com/office/officeart/2005/8/layout/list1"/>
    <dgm:cxn modelId="{7E733C00-1352-4CD7-AE35-5BC618608199}" type="presParOf" srcId="{89B04ED5-DB0E-4489-BCE4-D3C9B9AA005C}" destId="{AC3E7C18-E272-493B-8B5D-338FF4CD5F5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36221-BA58-4257-AE8C-5ADFEDC02AB8}">
      <dsp:nvSpPr>
        <dsp:cNvPr id="0" name=""/>
        <dsp:cNvSpPr/>
      </dsp:nvSpPr>
      <dsp:spPr>
        <a:xfrm>
          <a:off x="0" y="476799"/>
          <a:ext cx="10058399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D4614-120D-4692-B405-9A4BE1714A8C}">
      <dsp:nvSpPr>
        <dsp:cNvPr id="0" name=""/>
        <dsp:cNvSpPr/>
      </dsp:nvSpPr>
      <dsp:spPr>
        <a:xfrm>
          <a:off x="502920" y="63519"/>
          <a:ext cx="7040880" cy="826560"/>
        </a:xfrm>
        <a:prstGeom prst="roundRect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-kirjaaminen </a:t>
          </a:r>
          <a:endParaRPr lang="en-US" sz="2800" kern="1200" dirty="0"/>
        </a:p>
      </dsp:txBody>
      <dsp:txXfrm>
        <a:off x="543269" y="103868"/>
        <a:ext cx="6960182" cy="745862"/>
      </dsp:txXfrm>
    </dsp:sp>
    <dsp:sp modelId="{EF26E03B-31A3-459F-A766-73476BDD735E}">
      <dsp:nvSpPr>
        <dsp:cNvPr id="0" name=""/>
        <dsp:cNvSpPr/>
      </dsp:nvSpPr>
      <dsp:spPr>
        <a:xfrm>
          <a:off x="0" y="1746880"/>
          <a:ext cx="10058399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B6D64-9673-4DC9-A04B-F20A22BD736D}">
      <dsp:nvSpPr>
        <dsp:cNvPr id="0" name=""/>
        <dsp:cNvSpPr/>
      </dsp:nvSpPr>
      <dsp:spPr>
        <a:xfrm>
          <a:off x="502920" y="1333599"/>
          <a:ext cx="7040880" cy="826560"/>
        </a:xfrm>
        <a:prstGeom prst="roundRect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-hoitosuunnitelman tekeminen</a:t>
          </a:r>
          <a:endParaRPr lang="en-US" sz="2800" kern="1200" dirty="0"/>
        </a:p>
      </dsp:txBody>
      <dsp:txXfrm>
        <a:off x="543269" y="1373948"/>
        <a:ext cx="6960182" cy="745862"/>
      </dsp:txXfrm>
    </dsp:sp>
    <dsp:sp modelId="{AC3E7C18-E272-493B-8B5D-338FF4CD5F5A}">
      <dsp:nvSpPr>
        <dsp:cNvPr id="0" name=""/>
        <dsp:cNvSpPr/>
      </dsp:nvSpPr>
      <dsp:spPr>
        <a:xfrm>
          <a:off x="0" y="3016960"/>
          <a:ext cx="10058399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B820F-2DB3-4065-970D-521136CE4CD0}">
      <dsp:nvSpPr>
        <dsp:cNvPr id="0" name=""/>
        <dsp:cNvSpPr/>
      </dsp:nvSpPr>
      <dsp:spPr>
        <a:xfrm>
          <a:off x="502920" y="2603680"/>
          <a:ext cx="7040880" cy="826560"/>
        </a:xfrm>
        <a:prstGeom prst="roundRect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-raportointi</a:t>
          </a:r>
          <a:endParaRPr lang="en-US" sz="2800" kern="1200"/>
        </a:p>
      </dsp:txBody>
      <dsp:txXfrm>
        <a:off x="543269" y="2644029"/>
        <a:ext cx="6960182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8623B-737F-4899-88F0-9B81628BD03D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3ECBB-1F25-48B7-8D1B-780A81811B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41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3ECBB-1F25-48B7-8D1B-780A81811BF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655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3ECBB-1F25-48B7-8D1B-780A81811BFB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219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3ECBB-1F25-48B7-8D1B-780A81811BFB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216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3ECBB-1F25-48B7-8D1B-780A81811BFB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6409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3ECBB-1F25-48B7-8D1B-780A81811BFB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394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3ECBB-1F25-48B7-8D1B-780A81811BFB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097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3ECBB-1F25-48B7-8D1B-780A81811BFB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288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3ECBB-1F25-48B7-8D1B-780A81811BF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61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3ECBB-1F25-48B7-8D1B-780A81811BF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848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3ECBB-1F25-48B7-8D1B-780A81811BF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580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3ECBB-1F25-48B7-8D1B-780A81811BF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24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3ECBB-1F25-48B7-8D1B-780A81811BF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59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3ECBB-1F25-48B7-8D1B-780A81811BF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23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3ECBB-1F25-48B7-8D1B-780A81811BF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704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3ECBB-1F25-48B7-8D1B-780A81811BFB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192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2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2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4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2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4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1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3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1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3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4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8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6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F0F76E-1899-43BB-BCEE-D62F65E78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013" y="639098"/>
            <a:ext cx="4813072" cy="3571186"/>
          </a:xfrm>
        </p:spPr>
        <p:txBody>
          <a:bodyPr>
            <a:normAutofit/>
          </a:bodyPr>
          <a:lstStyle/>
          <a:p>
            <a:r>
              <a:rPr lang="fi-FI" sz="5000"/>
              <a:t>Suunnitelmallinen työskentely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FE823E5-927E-48AA-BCDD-0EE7D6514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532015"/>
            <a:ext cx="4829101" cy="1162222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1">
                    <a:lumMod val="85000"/>
                    <a:lumOff val="15000"/>
                  </a:schemeClr>
                </a:solidFill>
              </a:rPr>
              <a:t>Riina Lindström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3B4DA-10A3-4907-BCAA-09C2B7214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r="3093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34" name="Straight Connector 28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8549" y="437114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0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8192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E3AA41A-1D47-4DA8-8B77-969DA0349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fi-FI" dirty="0"/>
              <a:t>Rakenteinen kirjaaminen</a:t>
            </a:r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2F3462-DFF7-4F7A-92EE-93A81A3A7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dirty="0"/>
              <a:t>= käytetään valmiita otsikoita, jotka kuvaavat parhaiten asiakkaan tilannetta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otsikoiden alle voidaan tarkentaa kirjaamisella vapaata tekstiä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hoitotyön prosessimalli auttaa rakenteisen kirjaamisen ymmärtämisessä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perustuu </a:t>
            </a:r>
            <a:r>
              <a:rPr lang="fi-FI" dirty="0" err="1"/>
              <a:t>FinCC</a:t>
            </a:r>
            <a:r>
              <a:rPr lang="fi-FI" dirty="0"/>
              <a:t>-luokituskokonaisuuteen</a:t>
            </a:r>
          </a:p>
        </p:txBody>
      </p:sp>
    </p:spTree>
    <p:extLst>
      <p:ext uri="{BB962C8B-B14F-4D97-AF65-F5344CB8AC3E}">
        <p14:creationId xmlns:p14="http://schemas.microsoft.com/office/powerpoint/2010/main" val="119024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5B0C41F9-61A2-4AF6-8C5D-394D127B4DBB}"/>
              </a:ext>
            </a:extLst>
          </p:cNvPr>
          <p:cNvSpPr/>
          <p:nvPr/>
        </p:nvSpPr>
        <p:spPr>
          <a:xfrm>
            <a:off x="9890071" y="2087680"/>
            <a:ext cx="2291477" cy="451306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4DC23F45-23F4-4CA6-9031-8BA18371736F}"/>
              </a:ext>
            </a:extLst>
          </p:cNvPr>
          <p:cNvSpPr/>
          <p:nvPr/>
        </p:nvSpPr>
        <p:spPr>
          <a:xfrm>
            <a:off x="4952156" y="2087680"/>
            <a:ext cx="2291477" cy="451306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EF379417-B801-4EEF-8017-43E672200B07}"/>
              </a:ext>
            </a:extLst>
          </p:cNvPr>
          <p:cNvSpPr/>
          <p:nvPr/>
        </p:nvSpPr>
        <p:spPr>
          <a:xfrm>
            <a:off x="2489178" y="2087680"/>
            <a:ext cx="2308545" cy="451306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D48E603D-024D-47A5-B5EB-3F6C126180BA}"/>
              </a:ext>
            </a:extLst>
          </p:cNvPr>
          <p:cNvSpPr/>
          <p:nvPr/>
        </p:nvSpPr>
        <p:spPr>
          <a:xfrm>
            <a:off x="55226" y="2087680"/>
            <a:ext cx="2308546" cy="449349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B2ADFDE-3A05-4584-901F-211CE5F9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Hoitotyön prosessi: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512FD9-BBE0-43B7-BE60-8A250022971F}"/>
              </a:ext>
            </a:extLst>
          </p:cNvPr>
          <p:cNvSpPr txBox="1"/>
          <p:nvPr/>
        </p:nvSpPr>
        <p:spPr>
          <a:xfrm>
            <a:off x="2656499" y="2263792"/>
            <a:ext cx="2352675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900" dirty="0"/>
              <a:t>TAVOITE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900" dirty="0"/>
          </a:p>
          <a:p>
            <a:r>
              <a:rPr lang="fi-FI" sz="1900" dirty="0"/>
              <a:t>-Mihin pyritään</a:t>
            </a:r>
          </a:p>
          <a:p>
            <a:r>
              <a:rPr lang="fi-FI" sz="1900" dirty="0"/>
              <a:t>-Konkreettinen, saavutettava ja mitattava</a:t>
            </a:r>
          </a:p>
          <a:p>
            <a:r>
              <a:rPr lang="fi-FI" sz="1900" dirty="0"/>
              <a:t>-Osatavoitteita voi käyttää</a:t>
            </a:r>
          </a:p>
          <a:p>
            <a:r>
              <a:rPr lang="fi-FI" sz="1900" dirty="0"/>
              <a:t>-Voimavaralähtöisyys</a:t>
            </a:r>
          </a:p>
          <a:p>
            <a:r>
              <a:rPr lang="fi-FI" sz="1900" dirty="0"/>
              <a:t>-Seuraava arviointiajankohta</a:t>
            </a:r>
          </a:p>
          <a:p>
            <a:endParaRPr lang="fi-FI" sz="24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B55D15C-4A9A-4671-85F4-03F9CC6A9313}"/>
              </a:ext>
            </a:extLst>
          </p:cNvPr>
          <p:cNvSpPr txBox="1"/>
          <p:nvPr/>
        </p:nvSpPr>
        <p:spPr>
          <a:xfrm>
            <a:off x="5134270" y="2271927"/>
            <a:ext cx="210312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900" dirty="0"/>
              <a:t>SUUNNITELLUTTOIMINNOT</a:t>
            </a:r>
          </a:p>
          <a:p>
            <a:endParaRPr lang="fi-FI" sz="1900" dirty="0"/>
          </a:p>
          <a:p>
            <a:r>
              <a:rPr lang="fi-FI" sz="1900" dirty="0"/>
              <a:t>-Hoitotyön keinot</a:t>
            </a:r>
          </a:p>
          <a:p>
            <a:r>
              <a:rPr lang="fi-FI" sz="1900" dirty="0"/>
              <a:t>-Kuntouttavia ja voimavaroja tukevia menetelmiä</a:t>
            </a:r>
          </a:p>
          <a:p>
            <a:r>
              <a:rPr lang="fi-FI" sz="1900" dirty="0"/>
              <a:t>-Ohjaavat hoitajien työtä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03A4835-8AA6-4855-982A-88055D9611AB}"/>
              </a:ext>
            </a:extLst>
          </p:cNvPr>
          <p:cNvSpPr txBox="1"/>
          <p:nvPr/>
        </p:nvSpPr>
        <p:spPr>
          <a:xfrm>
            <a:off x="10004715" y="2378805"/>
            <a:ext cx="2301929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900" dirty="0"/>
              <a:t>ARVIOINTI</a:t>
            </a:r>
          </a:p>
          <a:p>
            <a:r>
              <a:rPr lang="fi-FI" sz="1900" dirty="0"/>
              <a:t>-Arvioidaan edellisiä vaiheita</a:t>
            </a:r>
          </a:p>
          <a:p>
            <a:r>
              <a:rPr lang="fi-FI" sz="1900" dirty="0"/>
              <a:t>-Mittarit</a:t>
            </a:r>
          </a:p>
          <a:p>
            <a:r>
              <a:rPr lang="fi-FI" sz="1900" dirty="0"/>
              <a:t>-Mahdollisuuksien mukaan asiakkaan näkemys ja palaute</a:t>
            </a:r>
          </a:p>
          <a:p>
            <a:r>
              <a:rPr lang="fi-FI" sz="1900" dirty="0"/>
              <a:t>-Tuo näkyvyyttä hoidon tuloksista ja vaikuttavuudesta</a:t>
            </a:r>
          </a:p>
          <a:p>
            <a:r>
              <a:rPr lang="fi-FI" sz="1900" dirty="0"/>
              <a:t>-Hoidon jatkuvuus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EEA8ADC-5B49-478F-A7EC-E10C940C8144}"/>
              </a:ext>
            </a:extLst>
          </p:cNvPr>
          <p:cNvSpPr txBox="1"/>
          <p:nvPr/>
        </p:nvSpPr>
        <p:spPr>
          <a:xfrm>
            <a:off x="374768" y="2141746"/>
            <a:ext cx="2071550" cy="469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800" dirty="0"/>
              <a:t>TARVE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dirty="0"/>
              <a:t>-L</a:t>
            </a:r>
            <a:r>
              <a:rPr lang="fi-FI" sz="1800" dirty="0">
                <a:solidFill>
                  <a:schemeClr val="tx1"/>
                </a:solidFill>
              </a:rPr>
              <a:t>ähtötilanteen kuvaus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1800" dirty="0">
                <a:solidFill>
                  <a:schemeClr val="tx1"/>
                </a:solidFill>
              </a:rPr>
              <a:t>-Liittyy fyysiseen, psyykkiseen, kognitiiviseen, sosiaaliseen ja psyykkiseen toimintakykyyn, terveydentilaan ja kliiniseen tilaan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1800" dirty="0">
                <a:solidFill>
                  <a:schemeClr val="tx1"/>
                </a:solidFill>
              </a:rPr>
              <a:t>-Mitattava ja konkreettinen</a:t>
            </a:r>
          </a:p>
          <a:p>
            <a:endParaRPr lang="fi-FI" dirty="0"/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5E5FD848-7C4B-4986-B800-373D633582EA}"/>
              </a:ext>
            </a:extLst>
          </p:cNvPr>
          <p:cNvSpPr/>
          <p:nvPr/>
        </p:nvSpPr>
        <p:spPr>
          <a:xfrm>
            <a:off x="7412300" y="2087680"/>
            <a:ext cx="2352675" cy="451306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i-FI" sz="18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D254DDC-462C-4A10-9C93-8996F6FE5BC9}"/>
              </a:ext>
            </a:extLst>
          </p:cNvPr>
          <p:cNvSpPr txBox="1"/>
          <p:nvPr/>
        </p:nvSpPr>
        <p:spPr>
          <a:xfrm>
            <a:off x="7623573" y="2378805"/>
            <a:ext cx="1911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HOITOTOIMET</a:t>
            </a:r>
          </a:p>
          <a:p>
            <a:endParaRPr lang="fi-FI" dirty="0"/>
          </a:p>
          <a:p>
            <a:r>
              <a:rPr lang="fi-FI" dirty="0"/>
              <a:t>-Suunniteltujen toimintojen toteutusta</a:t>
            </a:r>
          </a:p>
          <a:p>
            <a:r>
              <a:rPr lang="fi-FI" dirty="0"/>
              <a:t>-tarkkana, ettei kirjaa vain mekaanista työtä vaan myös asiakkaan kokemusten huomiointi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845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7F0D698-8220-4D9A-9AE7-D074ED496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6432434" cy="1450757"/>
          </a:xfrm>
        </p:spPr>
        <p:txBody>
          <a:bodyPr>
            <a:normAutofit/>
          </a:bodyPr>
          <a:lstStyle/>
          <a:p>
            <a:r>
              <a:rPr lang="fi-FI" sz="4900"/>
              <a:t>Hoidon lopuksi hoitotyön yhteenveto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819" y="2267421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2D7764-C882-418E-A4C5-ACCAAA951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6432434" cy="34616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tehdään, kun hoitojakso päättyy, asiakas siirretään yksiköstä toiseen tai kotiutetaan tai kuolee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voidaan tehdä myös väliarviona 3 kk välein tai potilaan tilanteen oleellisesti muuttuessa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lyhyt, ytimekäs ja arvioiva kooste asiakkaan hoidon keskeisistä asioista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lomakkeelle kirjataan usein myös </a:t>
            </a:r>
            <a:r>
              <a:rPr lang="fi-FI" dirty="0" err="1"/>
              <a:t>hoitoisuusluokituss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A5BA07D-3BD0-4FAB-BEE8-C64391BB6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r="32542" b="-1"/>
          <a:stretch/>
        </p:blipFill>
        <p:spPr>
          <a:xfrm>
            <a:off x="7556686" y="640081"/>
            <a:ext cx="4001315" cy="53144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3590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F3D176-27D7-4B8D-9EE4-3696ABF8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Toimintakyvyn ja hoidon mittarit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20F5F2-0050-47A6-AA6B-6207042CF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/>
              <a:t> Fyysinen toimintakyky (ADL-toiminnot= activities of daily living): esim. pukeutuminen, syöminen, peseytyminen, vessassa käynti.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Kognitiivinen toimintakyky: esim. muisti, oppiminen, keskittyminen, tarkkaavaisuus, hahmottaminen, ongelmanratkaisu, kielellinen toiminta (MMSE).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Psyykkinen toimintakyky: elämänhallinta, elämään tyytyväisyys, mielenterveys, henkinen hyvinvointi (RAI DRS, GDS).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Sosiaalinen toimintakyky: kyky toimia sosiaalisessa vuorovaikutuksessa, suhteet omaisiin, ystäviin, vastuu läheisistä, osallistuminen, vapaa-ajan vietto, harrastukset (SES).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259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F3D176-27D7-4B8D-9EE4-3696ABF8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Toimintakyvyn ja hoidon mittarit jatkuu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20F5F2-0050-47A6-AA6B-6207042CF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Painehaavan riskiluokitusmittari (</a:t>
            </a:r>
            <a:r>
              <a:rPr lang="fi-FI" dirty="0" err="1"/>
              <a:t>Braden</a:t>
            </a:r>
            <a:r>
              <a:rPr lang="fi-FI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Ravitsemustilan mittari (MNA)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Kaatumisen riskikartoitusmittari (FRAT)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Kipumittarit (VAS, </a:t>
            </a:r>
            <a:r>
              <a:rPr lang="fi-FI" dirty="0" err="1"/>
              <a:t>Painad</a:t>
            </a:r>
            <a:r>
              <a:rPr lang="fi-FI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RaVA</a:t>
            </a:r>
            <a:r>
              <a:rPr lang="fi-FI" dirty="0"/>
              <a:t> hoitoisuusmittari</a:t>
            </a:r>
          </a:p>
        </p:txBody>
      </p:sp>
    </p:spTree>
    <p:extLst>
      <p:ext uri="{BB962C8B-B14F-4D97-AF65-F5344CB8AC3E}">
        <p14:creationId xmlns:p14="http://schemas.microsoft.com/office/powerpoint/2010/main" val="400997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D45C1F-D0EA-45A0-B412-FBA5C484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Painad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A9E6C70-9F01-4D52-A5C1-F70DC0E09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0028" y="2238828"/>
            <a:ext cx="5245615" cy="3760788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2D0283D-C906-4086-BEC8-5C3EAA873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189291"/>
            <a:ext cx="5245615" cy="385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08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1B94290-ADB2-44AE-837E-B783A304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fi-FI" dirty="0"/>
              <a:t>Raportointi</a:t>
            </a:r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FF464E-8EE5-4DED-A8CB-43D4D38EE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Tärkeä osa hyvää hoitoa, hoidon jatkuvuus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Suullinen raportti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Hiljainen raportti</a:t>
            </a:r>
          </a:p>
        </p:txBody>
      </p:sp>
    </p:spTree>
    <p:extLst>
      <p:ext uri="{BB962C8B-B14F-4D97-AF65-F5344CB8AC3E}">
        <p14:creationId xmlns:p14="http://schemas.microsoft.com/office/powerpoint/2010/main" val="344778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BCBE38-10A0-4498-B164-DB05399E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 raportointi: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457176-4951-44A2-BF3C-14E267522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Suullisen raportin oltava tiivis, sisältö olennaista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Hiljaisen raportin pitää olla selkeä ja perusteellinen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Pitää olla yksikössä sovittuna, mihin kirjataan tiedot muille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Valmiiden pohjien käyttö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Tiimipalaverit tiedon välityksessä</a:t>
            </a:r>
          </a:p>
        </p:txBody>
      </p:sp>
    </p:spTree>
    <p:extLst>
      <p:ext uri="{BB962C8B-B14F-4D97-AF65-F5344CB8AC3E}">
        <p14:creationId xmlns:p14="http://schemas.microsoft.com/office/powerpoint/2010/main" val="72710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CB8B13-9005-4466-9A77-31C8201A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fi-FI"/>
              <a:t>ISBAR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6EA79-4730-4756-8FF7-EFD741810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>
            <a:normAutofit/>
          </a:bodyPr>
          <a:lstStyle/>
          <a:p>
            <a:r>
              <a:rPr lang="fi-FI"/>
              <a:t>= strukturoitu raportointimenetelmä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mahdollistaa johdonmukaisen ja yhtenäisen kommunikaation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 vähentää haittatapahtumia ja edistää asiakasturvallisuutta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1089741-2AC0-4254-A329-36431817A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8" r="2428" b="1"/>
          <a:stretch/>
        </p:blipFill>
        <p:spPr>
          <a:xfrm>
            <a:off x="4648201" y="640081"/>
            <a:ext cx="6909801" cy="53144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8078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D39553-B88B-4B16-A5A2-C197BD8A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Kirjan 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AFD5A6-D297-4696-B29C-FEFBFE7D8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1) </a:t>
            </a:r>
            <a:r>
              <a:rPr lang="fi-FI" b="1" dirty="0"/>
              <a:t>Mitä tarkoitetaan hoitotyön prosessilla, ja mihin tarvitset sitä hoitotyössä?</a:t>
            </a:r>
          </a:p>
          <a:p>
            <a:r>
              <a:rPr lang="fi-FI" dirty="0"/>
              <a:t>2) </a:t>
            </a:r>
            <a:r>
              <a:rPr lang="fi-FI" b="1" dirty="0"/>
              <a:t>Ystäväsi ihmettelee, mitä </a:t>
            </a:r>
            <a:r>
              <a:rPr lang="fi-FI" b="1" dirty="0" err="1"/>
              <a:t>FinCC</a:t>
            </a:r>
            <a:r>
              <a:rPr lang="fi-FI" b="1" dirty="0"/>
              <a:t>-luokituksella tarkoitetaan ja mihin sitä käytetään. </a:t>
            </a:r>
            <a:r>
              <a:rPr lang="fi-FI" dirty="0"/>
              <a:t>Kuinka selität asian hänelle?</a:t>
            </a:r>
          </a:p>
          <a:p>
            <a:r>
              <a:rPr lang="fi-FI" dirty="0"/>
              <a:t>3) </a:t>
            </a:r>
            <a:r>
              <a:rPr lang="fi-FI" b="1" dirty="0"/>
              <a:t>Suunnitelmallinen hoitotyö alkaa asiakkaan hoidon tarpeen määrittelystä, jossa käytetään erilaisia tiedonhankintamenetelmiä. </a:t>
            </a:r>
            <a:r>
              <a:rPr lang="fi-FI" dirty="0"/>
              <a:t>Mitä tiedonhankintamenetelmiä voit käyttää selvittäessäsi uuden asiakkaan taustatietoja, tarpeita ja voimavaroja?</a:t>
            </a:r>
          </a:p>
          <a:p>
            <a:r>
              <a:rPr lang="fi-FI" dirty="0"/>
              <a:t>4) </a:t>
            </a:r>
            <a:r>
              <a:rPr lang="fi-FI" b="1" dirty="0"/>
              <a:t>Kuvitellaan, että olet Kyösti Kivekkään omahoitajana kuntoutusosastolla. Kyöstin vointi heikkenee ja hengenahdistus lisääntyy. Soitat päivystävälle lääkärille. Miten raportoisit Kyöstistä lääkärille ISBAR-ohjeen mukaisesti?</a:t>
            </a:r>
          </a:p>
        </p:txBody>
      </p:sp>
    </p:spTree>
    <p:extLst>
      <p:ext uri="{BB962C8B-B14F-4D97-AF65-F5344CB8AC3E}">
        <p14:creationId xmlns:p14="http://schemas.microsoft.com/office/powerpoint/2010/main" val="297678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F5FD752-0E6C-4240-B3A2-DEF59402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fi-FI" dirty="0"/>
              <a:t>Miksi pitää suunnitella?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C5359E-341F-40A4-9E0D-5E656A18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turvallisuus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taloudellisuus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tehokkuus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laadukas hoito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kestävä kehitys</a:t>
            </a:r>
          </a:p>
        </p:txBody>
      </p:sp>
    </p:spTree>
    <p:extLst>
      <p:ext uri="{BB962C8B-B14F-4D97-AF65-F5344CB8AC3E}">
        <p14:creationId xmlns:p14="http://schemas.microsoft.com/office/powerpoint/2010/main" val="115106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5507C6-A23D-4AAB-99AE-9D1A6D2B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i-FI" dirty="0"/>
              <a:t>PowerPointin sisältö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8ACA126A-4B89-4C6D-84E1-FB09C8A5F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66029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053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10E8EE-2CCA-403D-80D8-BEBD1397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fi-FI" dirty="0"/>
              <a:t>Kirjaaminen</a:t>
            </a:r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A3008A-5183-4761-8532-F22515800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Potilaan laadukas hoito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Terveydenhuollon ammattihenkilöiden toiminnan lainmukaisuus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Oikeusturva sekä potilaalle että hoitajalle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Toiminnan laatu ja turvallisuus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Hoitotyön tutkimus, kehittäminen, opetus ja arviointi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3D708CE-C5C1-42C1-B9A9-26902B84501A}"/>
              </a:ext>
            </a:extLst>
          </p:cNvPr>
          <p:cNvSpPr txBox="1"/>
          <p:nvPr/>
        </p:nvSpPr>
        <p:spPr>
          <a:xfrm>
            <a:off x="1576447" y="5253796"/>
            <a:ext cx="64652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b="1" dirty="0"/>
              <a:t>Mitä ei ole kirjattu, ei ole tehty.</a:t>
            </a:r>
          </a:p>
        </p:txBody>
      </p:sp>
    </p:spTree>
    <p:extLst>
      <p:ext uri="{BB962C8B-B14F-4D97-AF65-F5344CB8AC3E}">
        <p14:creationId xmlns:p14="http://schemas.microsoft.com/office/powerpoint/2010/main" val="10331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3F68C4-9E8F-4C5E-B392-B4901C62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Mitä pitää kirjata?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C0E16B-5014-4352-8C28-899E8B360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4520101" cy="39020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</a:rPr>
              <a:t> Hoidon kannalta tarpeelliset tiedot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</a:rPr>
              <a:t> Erityistä huolellisuutta, kun kirjataan poikkeavia tapahtumia ja niiden seurauksia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</a:rPr>
              <a:t> Arkaluontoisten tietojen kanssa harkintaa: kirjaa vain, jos hoidon kannalta oleellista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0DC323A-9AC0-43F2-9A4A-97F8F9D25A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5" r="-1" b="-1"/>
          <a:stretch/>
        </p:blipFill>
        <p:spPr>
          <a:xfrm>
            <a:off x="5807034" y="10"/>
            <a:ext cx="6384965" cy="685799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02607B6-F01E-4F0A-86A3-07D1B156D1DB}"/>
              </a:ext>
            </a:extLst>
          </p:cNvPr>
          <p:cNvSpPr txBox="1"/>
          <p:nvPr/>
        </p:nvSpPr>
        <p:spPr>
          <a:xfrm>
            <a:off x="6062133" y="1199407"/>
            <a:ext cx="5486400" cy="1938992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dirty="0"/>
              <a:t>Arkaluontoista tietoa ovat esimerkiksi etninen alkuperä, yhteiskunnallinen, uskonnollinen tai poliittinen vakaumus, rikoshistoria, vammaisuus, seksuaalinen suuntautuminen tai käyttäytyminen, sosiaalihuollon palveluiden tai sosiaalietuuksien käyttö.</a:t>
            </a:r>
          </a:p>
        </p:txBody>
      </p:sp>
    </p:spTree>
    <p:extLst>
      <p:ext uri="{BB962C8B-B14F-4D97-AF65-F5344CB8AC3E}">
        <p14:creationId xmlns:p14="http://schemas.microsoft.com/office/powerpoint/2010/main" val="660178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1C9662-20F8-41E8-84EC-72C802A3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kirjataan?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86B407-20AB-4541-BB55-0DB0DFD8F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13" y="2108201"/>
            <a:ext cx="11590317" cy="3995716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Potilaan kunnioittaminen, eettisyys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Käytä yleisesti tunnettuja sanoja ja lyhenteitä, suoria lainauksia toki voi kirjoittaa puhekielisinä, jos ne tulevat potilaan suusta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Kirjauksista pitää selkeästi erottaa, onko kenen näkemys tai arvio tilanteesta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Virheellinen tieto korjataan tarpeen mukaan (myös alkuperäisestä kirjauksesta jää merkintä  järjestelmiin)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Rakenteinen kirjaaminen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hoitotyö konkreettisempaa, näkyvämpää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Hoidon laatu paranee, koska prosessi selkeämpi ja johdonmukainen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Mallipohjien (fraasien) käyttäminen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Hoidon päätteeksi yhteenveto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004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830C80-0B7B-46B2-B753-6DF0E9DD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i-FI" dirty="0"/>
              <a:t>Kuka saa lukea potilasasiakirjoja?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80B201-2240-4976-BA95-0F0D08793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asiakas/ potilas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asiakkaan/ potilaan nimeämä henkilö (kirjallinen suostumus)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asiakkaan/ potilaan hoitoon osallistuvat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terveydenhuollon valvontaviranomaiset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5" name="Kuva 4" descr="Täyttämässä lomakkeita pöydän ääressä">
            <a:extLst>
              <a:ext uri="{FF2B5EF4-FFF2-40B4-BE49-F238E27FC236}">
                <a16:creationId xmlns:a16="http://schemas.microsoft.com/office/drawing/2014/main" id="{F838EBFF-4AF9-4A92-9DB7-427F7AEEA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r="-3" b="-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669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A07382-E54B-4FDA-9E96-A5C8EA88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mieltä tästä kirjauksesta?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DADE44-CA73-402B-8765-40C27CE0C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10058400" cy="1450758"/>
          </a:xfrm>
        </p:spPr>
        <p:txBody>
          <a:bodyPr/>
          <a:lstStyle/>
          <a:p>
            <a:r>
              <a:rPr lang="fi-FI" b="1" dirty="0"/>
              <a:t>Toimenpiteet</a:t>
            </a:r>
          </a:p>
          <a:p>
            <a:r>
              <a:rPr lang="fi-FI" dirty="0"/>
              <a:t>Rokote. Annettu asiakkaalle riskiryhmään kuuluvan influenssarokote.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8648561-13D5-4A48-904B-226B2BCEDCF2}"/>
              </a:ext>
            </a:extLst>
          </p:cNvPr>
          <p:cNvSpPr txBox="1"/>
          <p:nvPr/>
        </p:nvSpPr>
        <p:spPr>
          <a:xfrm>
            <a:off x="457200" y="3429000"/>
            <a:ext cx="1066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Tulosyy</a:t>
            </a:r>
          </a:p>
          <a:p>
            <a:r>
              <a:rPr lang="fi-FI" dirty="0"/>
              <a:t>Influenssarokote</a:t>
            </a:r>
          </a:p>
          <a:p>
            <a:r>
              <a:rPr lang="fi-FI" b="1" dirty="0"/>
              <a:t>Esitiedot</a:t>
            </a:r>
          </a:p>
          <a:p>
            <a:r>
              <a:rPr lang="fi-FI" dirty="0"/>
              <a:t>Perusterve, ei allergioita, ei aikaisempia rokotereaktioita, ei säännöllisiä lääkityksiä. Ei siis ilmene estettä rokottamiselle.</a:t>
            </a:r>
          </a:p>
          <a:p>
            <a:r>
              <a:rPr lang="fi-FI" b="1" dirty="0"/>
              <a:t>Preventio</a:t>
            </a:r>
          </a:p>
          <a:p>
            <a:r>
              <a:rPr lang="fi-FI" dirty="0"/>
              <a:t>Influenssarokote annettu, kts </a:t>
            </a:r>
            <a:r>
              <a:rPr lang="fi-FI" dirty="0" err="1"/>
              <a:t>yst</a:t>
            </a:r>
            <a:r>
              <a:rPr lang="fi-FI" dirty="0"/>
              <a:t> ROS2-lehti.</a:t>
            </a:r>
          </a:p>
          <a:p>
            <a:r>
              <a:rPr lang="fi-FI" b="1" dirty="0"/>
              <a:t>Suunnitelma</a:t>
            </a:r>
          </a:p>
          <a:p>
            <a:r>
              <a:rPr lang="fi-FI" dirty="0"/>
              <a:t>Tavallisimmat mahdolliset haittavaikutukset kerrottu. Mikäli rokotteesta poikkeavaa, ohjattu ottamaan yhteys terveydenhuoltoon. Hyvävointisena poistuu </a:t>
            </a:r>
            <a:r>
              <a:rPr lang="fi-FI" dirty="0" err="1"/>
              <a:t>vo:lta</a:t>
            </a:r>
            <a:r>
              <a:rPr lang="fi-FI" dirty="0"/>
              <a:t> seurannan jälkeen.</a:t>
            </a:r>
          </a:p>
        </p:txBody>
      </p:sp>
    </p:spTree>
    <p:extLst>
      <p:ext uri="{BB962C8B-B14F-4D97-AF65-F5344CB8AC3E}">
        <p14:creationId xmlns:p14="http://schemas.microsoft.com/office/powerpoint/2010/main" val="27930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F5FD752-0E6C-4240-B3A2-DEF59402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8" y="963997"/>
            <a:ext cx="428984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Hoitosuunnitelman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tekeminen</a:t>
            </a:r>
            <a:endParaRPr lang="fi-FI" sz="4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C5359E-341F-40A4-9E0D-5E656A18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Lain mukaan on tehtävä hoitosuunnitelma (Laki potilaan asemasta ja oikeuksista 785/1992)</a:t>
            </a:r>
          </a:p>
        </p:txBody>
      </p:sp>
    </p:spTree>
    <p:extLst>
      <p:ext uri="{BB962C8B-B14F-4D97-AF65-F5344CB8AC3E}">
        <p14:creationId xmlns:p14="http://schemas.microsoft.com/office/powerpoint/2010/main" val="24750591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03A22"/>
      </a:dk2>
      <a:lt2>
        <a:srgbClr val="E8E2E2"/>
      </a:lt2>
      <a:accent1>
        <a:srgbClr val="30B1B1"/>
      </a:accent1>
      <a:accent2>
        <a:srgbClr val="25B77A"/>
      </a:accent2>
      <a:accent3>
        <a:srgbClr val="32B848"/>
      </a:accent3>
      <a:accent4>
        <a:srgbClr val="4AB826"/>
      </a:accent4>
      <a:accent5>
        <a:srgbClr val="83AD2F"/>
      </a:accent5>
      <a:accent6>
        <a:srgbClr val="ADA224"/>
      </a:accent6>
      <a:hlink>
        <a:srgbClr val="5E8D2F"/>
      </a:hlink>
      <a:folHlink>
        <a:srgbClr val="7F7F7F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802</Words>
  <Application>Microsoft Office PowerPoint</Application>
  <PresentationFormat>Laajakuva</PresentationFormat>
  <Paragraphs>137</Paragraphs>
  <Slides>19</Slides>
  <Notes>15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RetrospectVTI</vt:lpstr>
      <vt:lpstr>Suunnitelmallinen työskentely</vt:lpstr>
      <vt:lpstr>Miksi pitää suunnitella?</vt:lpstr>
      <vt:lpstr>PowerPointin sisältö</vt:lpstr>
      <vt:lpstr>Kirjaaminen</vt:lpstr>
      <vt:lpstr>Mitä pitää kirjata?</vt:lpstr>
      <vt:lpstr>Miten kirjataan?</vt:lpstr>
      <vt:lpstr>Kuka saa lukea potilasasiakirjoja?</vt:lpstr>
      <vt:lpstr>Mitä mieltä tästä kirjauksesta?</vt:lpstr>
      <vt:lpstr>Hoitosuunnitelman tekeminen</vt:lpstr>
      <vt:lpstr>Rakenteinen kirjaaminen</vt:lpstr>
      <vt:lpstr>Hoitotyön prosessi:</vt:lpstr>
      <vt:lpstr>Hoidon lopuksi hoitotyön yhteenveto</vt:lpstr>
      <vt:lpstr>Toimintakyvyn ja hoidon mittarit</vt:lpstr>
      <vt:lpstr>Toimintakyvyn ja hoidon mittarit jatkuu</vt:lpstr>
      <vt:lpstr>Painad</vt:lpstr>
      <vt:lpstr>Raportointi</vt:lpstr>
      <vt:lpstr>Hyvä raportointi:</vt:lpstr>
      <vt:lpstr>ISBAR</vt:lpstr>
      <vt:lpstr>Kirjan tehtävät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Suunnitelmallinen työskentely</dc:title>
  <dc:creator>Riina Lindström</dc:creator>
  <cp:lastModifiedBy>Riina Lindström</cp:lastModifiedBy>
  <cp:revision>9</cp:revision>
  <dcterms:created xsi:type="dcterms:W3CDTF">2021-01-11T15:31:34Z</dcterms:created>
  <dcterms:modified xsi:type="dcterms:W3CDTF">2021-01-14T13:41:31Z</dcterms:modified>
</cp:coreProperties>
</file>