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9" r:id="rId4"/>
    <p:sldId id="268" r:id="rId5"/>
    <p:sldId id="258" r:id="rId6"/>
    <p:sldId id="267" r:id="rId7"/>
    <p:sldId id="257" r:id="rId8"/>
    <p:sldId id="266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CC6"/>
    <a:srgbClr val="C9E4E9"/>
    <a:srgbClr val="B4DCDE"/>
    <a:srgbClr val="99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84885" autoAdjust="0"/>
  </p:normalViewPr>
  <p:slideViewPr>
    <p:cSldViewPr snapToGrid="0">
      <p:cViewPr varScale="1">
        <p:scale>
          <a:sx n="56" d="100"/>
          <a:sy n="56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7E6C-2803-4DFC-8137-8DA6D931BB2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EC779-06AA-4401-8A5E-D10B2F00DB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53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EC779-06AA-4401-8A5E-D10B2F00DBF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60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EC779-06AA-4401-8A5E-D10B2F00DBF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83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EC779-06AA-4401-8A5E-D10B2F00DBF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62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EC779-06AA-4401-8A5E-D10B2F00DBF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83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5032AB-FCFB-4A53-A40C-046061582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597CAE9-2F79-45F8-A7FE-09F0FC402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9ACA19-A800-49BD-ABD6-5BADC658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F5C5B6-AFEB-4F25-8D36-43A9A152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A956F8-0287-48D5-9FAC-55F41E6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6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A1EF-9D60-4CAC-8C6D-5C8345AA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1300B7-F476-4ED9-AB8F-17AD0ED50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B6C377-3198-42EB-A0F8-D3FA6FD9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FDF6E0-3069-4E96-8946-E8BB7E28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789B75-07ED-489E-960A-B99B058D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12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BAEA8DB-E979-4ED5-B98D-2EEA46176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F0E751E-FD28-4A9F-9782-BCDD11701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87B91E-CBEA-4BF3-A017-25B7A028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1B450D-E2D1-4FE3-8570-D1938660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35CF85-F7C9-4E69-AD8C-7033B640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170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D4871F-C603-4977-9016-41AD01D6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B29963-4939-4762-BCC8-E232D500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58DA96-F4A3-45D5-90B2-5620A16C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E2EFAD-6825-4AA2-BF66-592CFC5B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1C3C82-9498-4778-BCB0-57713BAC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72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E2AC3-BF80-473D-9A8E-5C580CD8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38D13B-DD11-4C42-8265-8754B5200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7837EF-ED1A-4D30-82FF-C1467148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A31DAA-21FC-4EC4-8CAA-DC8F22BF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759AFC-B000-4D0E-AE63-A811E1BC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4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180CCF-E75B-462F-A7FE-36668199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81DDC4-64C5-4D8C-8195-668D6FD10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FE24E-F016-4E91-8505-E015C8A5C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F5826F-0D9C-4DC4-A7F2-FE4A9317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7C4859-4B4D-4212-AC41-4FA853A1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5C3EE4-74F6-44EB-A221-AD98EEA6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55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4AA944-D9A2-45E7-AB67-F23F988B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6E2FF4-1CAF-44A4-AB46-ECA4C988D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B64614-7976-4EC0-9B47-D7E63FA06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C3C206-F3F1-4784-B067-3509F5272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231184F-350B-4142-9B80-D4DC4D35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E167E8E-AF5A-4505-9C88-AB5E9432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D65C5E-0746-40FA-9466-8A097605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0182B7A-9389-462C-8A1D-3D6F488A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03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EF918-5487-422F-84E8-7B15376D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FD452CC-53BF-4F59-B0D0-537DB1FA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3A53E8-F56D-40A4-B32A-AB5437B0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FFD453-E321-4E46-B200-EFB10F3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7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B9437A3-00A4-4329-9B52-625777EF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7EE26B4-8356-44FA-8F24-E19E8403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CB5437D-F16A-45AE-BB66-5BF015F4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18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56596-C82E-407A-A149-C1C0B181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715FD-0A15-40D2-B0E0-05CF1796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0BDD3B-1BFB-4D58-8D2C-5A38F0B91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179B895-6AE0-4C34-8475-234A4006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C55A6D-9015-4420-AE96-29C1296F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9ACB2C-CCE8-4CD1-941B-47EB34A7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76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EEAE79-19BA-4B69-B9DC-DBE1B52B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6E342C2-D72D-42C5-BE98-0583A6C23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80EA6D-2316-435F-B7D6-CB5160DF6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711555-1058-4124-93B0-E2F45872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A733B3-D7A0-4BB6-821E-46497EE1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8794EFB-B17F-4F69-852B-6EE8856B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8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A17CBA-0670-401C-A728-2C86B133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A52E66-A526-40C7-AB5A-0ACD9C8F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BEF250-AD36-405A-94FF-25495FFD9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9510-BD65-4AFE-9DB7-E527823D6941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0F9EAB-9BE5-4732-A8B9-BA42D7D4E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06E1F1-372B-49A1-885D-F1CD26532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0A65-FAB3-443D-ACF3-C9E6243440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67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.surveymonkey.com/r/3ML755Z" TargetMode="External"/><Relationship Id="rId2" Type="http://schemas.openxmlformats.org/officeDocument/2006/relationships/hyperlink" Target="https://fi.surveymonkey.com/r/3TN8L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fi.surveymonkey.com/r/3NKBML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nurse-medical-medicine-health-hero-1355357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D0B55-BD26-4756-8CF8-A9415BDBE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r="9091" b="682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D3E68D-C768-483A-8310-B0D7F9B59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fi-FI" sz="6600"/>
              <a:t>Työtä ohjaavat säädökset, säännökset ja määräykset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E32915-0F7A-4BD9-9268-F737BD6BB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fi-FI"/>
              <a:t>Riina Lindström 11.1.2021</a:t>
            </a:r>
          </a:p>
        </p:txBody>
      </p:sp>
    </p:spTree>
    <p:extLst>
      <p:ext uri="{BB962C8B-B14F-4D97-AF65-F5344CB8AC3E}">
        <p14:creationId xmlns:p14="http://schemas.microsoft.com/office/powerpoint/2010/main" val="324010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77FC47-0576-4EFA-AB59-F4C98039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225421"/>
            <a:ext cx="6505575" cy="1325563"/>
          </a:xfrm>
        </p:spPr>
        <p:txBody>
          <a:bodyPr>
            <a:normAutofit/>
          </a:bodyPr>
          <a:lstStyle/>
          <a:p>
            <a:r>
              <a:rPr lang="fi-FI" dirty="0"/>
              <a:t>Tehtäviä laeista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E61E2-78EC-4486-B676-CEDDDF4B0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" y="1253329"/>
            <a:ext cx="7692390" cy="5239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/>
              <a:t>Seuraavaksi teet 3 tehtävää seuraaviin lakeihin liittyen:</a:t>
            </a:r>
          </a:p>
          <a:p>
            <a:pPr marL="0" indent="0">
              <a:buNone/>
            </a:pPr>
            <a:endParaRPr lang="fi-FI" sz="1800" dirty="0"/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Perustuslaki ja tartuntatautilaki </a:t>
            </a:r>
            <a:r>
              <a:rPr lang="fi-FI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https://fi.surveymonkey.com/r/3TN8LNL</a:t>
            </a:r>
            <a:endParaRPr lang="fi-FI" sz="1800" dirty="0"/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Laki potilaan asemasta ja oikeuksista </a:t>
            </a:r>
            <a:r>
              <a:rPr lang="fi-FI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https://fi.surveymonkey.com/r/3ML755Z</a:t>
            </a:r>
            <a:endParaRPr lang="fi-FI" sz="1800" dirty="0"/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Laki terveydenhuollon ammattihenkilöstä, laki sosiaalihuollon ammattihenkilöstä ja laki sosiaalihuollon ammatillisen henkilöstön kelpoisuusvaatimuksista </a:t>
            </a:r>
            <a:r>
              <a:rPr lang="fi-FI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https://fi.surveymonkey.com/r/3NKBML2</a:t>
            </a:r>
            <a:endParaRPr lang="fi-FI" sz="1800" dirty="0"/>
          </a:p>
          <a:p>
            <a:endParaRPr lang="fi-FI" sz="1800" dirty="0"/>
          </a:p>
          <a:p>
            <a:pPr marL="0" indent="0">
              <a:buNone/>
            </a:pPr>
            <a:r>
              <a:rPr lang="fi-FI" sz="1800" dirty="0"/>
              <a:t>Tehtävät ovat oikein-väärin –väittämiä. 1. ja 2. tehtävässä on 10 väittämää, 3. tehtävässä 8 väittämää. Pääset linkeistä tehtäviin (laitan linkit </a:t>
            </a:r>
            <a:r>
              <a:rPr lang="fi-FI" sz="1800" dirty="0" err="1"/>
              <a:t>Teamsin</a:t>
            </a:r>
            <a:r>
              <a:rPr lang="fi-FI" sz="1800" dirty="0"/>
              <a:t> keskusteluun, joten voit kopioida sieltä). </a:t>
            </a:r>
          </a:p>
          <a:p>
            <a:pPr marL="0" indent="0">
              <a:buNone/>
            </a:pPr>
            <a:r>
              <a:rPr lang="fi-FI" sz="1800" dirty="0"/>
              <a:t>Valitse mielestäsi oikea vaihtoehto ja paina lopuksi ”LOPPU”, niin näet tuloksesi. Samalla, kun teet tehtävää, kerää itsellesi erilliseen tiedostoon perustelut vastauksillesi (copy-</a:t>
            </a:r>
            <a:r>
              <a:rPr lang="fi-FI" sz="1800" dirty="0" err="1"/>
              <a:t>paste</a:t>
            </a:r>
            <a:r>
              <a:rPr lang="fi-FI" sz="1800" dirty="0"/>
              <a:t> riittää). Käydään nämä vielä yhdessä läpi lopuksi. </a:t>
            </a:r>
          </a:p>
        </p:txBody>
      </p:sp>
      <p:pic>
        <p:nvPicPr>
          <p:cNvPr id="12" name="Kuva 11" descr="Nuori nainen">
            <a:extLst>
              <a:ext uri="{FF2B5EF4-FFF2-40B4-BE49-F238E27FC236}">
                <a16:creationId xmlns:a16="http://schemas.microsoft.com/office/drawing/2014/main" id="{10F6CCD7-D010-4C66-BC82-47B1C5CBD6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628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35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7EE76-9FC5-46BC-8346-9094E307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35" y="640081"/>
            <a:ext cx="6610383" cy="34970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Kiitos!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Englantilainen liikemies">
            <a:extLst>
              <a:ext uri="{FF2B5EF4-FFF2-40B4-BE49-F238E27FC236}">
                <a16:creationId xmlns:a16="http://schemas.microsoft.com/office/drawing/2014/main" id="{3A8D91AD-1BFA-49CF-8E76-E47155346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3135"/>
          <a:stretch/>
        </p:blipFill>
        <p:spPr>
          <a:xfrm>
            <a:off x="809243" y="809244"/>
            <a:ext cx="3017520" cy="52395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560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7D48AD-4CCC-435B-84C2-03F16C01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Päivän ohjelma: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71451A-077A-4E91-9EDB-4EA92A9A5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000" dirty="0"/>
              <a:t>Hoitotyön säädöksiä ja säännöksiä</a:t>
            </a:r>
          </a:p>
          <a:p>
            <a:r>
              <a:rPr lang="fi-FI" sz="2000" dirty="0"/>
              <a:t>Sääteleviä tahoja</a:t>
            </a:r>
          </a:p>
          <a:p>
            <a:r>
              <a:rPr lang="fi-FI" sz="2000" dirty="0"/>
              <a:t>Tehtäviä lakeihin liittyen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15" name="Kuva 14" descr="Kuva, joka sisältää kohteen koira&#10;&#10;Kuvaus luotu automaattisesti">
            <a:extLst>
              <a:ext uri="{FF2B5EF4-FFF2-40B4-BE49-F238E27FC236}">
                <a16:creationId xmlns:a16="http://schemas.microsoft.com/office/drawing/2014/main" id="{851E11FB-DCF5-4FAD-85BE-2C36EC4F6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0B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4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E08890-06EA-4197-AA8C-70B31355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3600"/>
              <a:t>Hoitotyötä valvoo moni taho</a:t>
            </a:r>
          </a:p>
        </p:txBody>
      </p:sp>
      <p:pic>
        <p:nvPicPr>
          <p:cNvPr id="15" name="Kuva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08DF070-4471-48F6-9C81-87149DF16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3" b="2878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C459FE-7928-4E10-AF89-DF695ED7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606290"/>
            <a:ext cx="7485413" cy="1874520"/>
          </a:xfrm>
        </p:spPr>
        <p:txBody>
          <a:bodyPr numCol="2" anchor="ctr">
            <a:noAutofit/>
          </a:bodyPr>
          <a:lstStyle/>
          <a:p>
            <a:r>
              <a:rPr lang="fi-FI" sz="2000" dirty="0"/>
              <a:t>Lainsäädäntö (finlex.fi)</a:t>
            </a:r>
          </a:p>
          <a:p>
            <a:r>
              <a:rPr lang="fi-FI" sz="2000" dirty="0"/>
              <a:t>STM</a:t>
            </a:r>
          </a:p>
          <a:p>
            <a:endParaRPr lang="fi-FI" sz="2000" dirty="0"/>
          </a:p>
          <a:p>
            <a:r>
              <a:rPr lang="fi-FI" sz="2000" dirty="0"/>
              <a:t>Valvira</a:t>
            </a:r>
          </a:p>
          <a:p>
            <a:r>
              <a:rPr lang="fi-FI" sz="2000" dirty="0"/>
              <a:t>Aluehallintovirastot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THL</a:t>
            </a:r>
          </a:p>
          <a:p>
            <a:r>
              <a:rPr lang="fi-FI" sz="2000" dirty="0"/>
              <a:t>TTL</a:t>
            </a:r>
          </a:p>
          <a:p>
            <a:r>
              <a:rPr lang="fi-FI" sz="2000" dirty="0" err="1"/>
              <a:t>Fimea</a:t>
            </a:r>
            <a:endParaRPr lang="fi-FI" sz="2000" dirty="0"/>
          </a:p>
          <a:p>
            <a:r>
              <a:rPr lang="fi-FI" sz="2000" dirty="0"/>
              <a:t>STUK </a:t>
            </a:r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00780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177E4-B3D3-49B9-BDA5-7500D5CA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Omavalvonta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282C1-A21C-4C1D-B814-03FDF592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/>
              <a:t>= palveluntuottajan oma väline, jolla kehitetään ja seurataan palveluiden laatua yksikössä</a:t>
            </a:r>
          </a:p>
          <a:p>
            <a:r>
              <a:rPr lang="fi-FI" sz="1900"/>
              <a:t>Kuvataan, kuinka yksikössä varmistetaan palvelun laatu ja turvallisuus ja miten toimitaan tilanteissa, joissa palvelu ei ole tavoitteiden mukaista tai asiakasturvallisuus vaarantuu</a:t>
            </a:r>
          </a:p>
          <a:p>
            <a:r>
              <a:rPr lang="fi-FI" sz="1900"/>
              <a:t>Yksikkö tekee kirjallisen suunnitelman, jonka avulla epäkohdat tai riskit pyritään tunnistamaan, ehkäisemään ja korjaamaan</a:t>
            </a:r>
          </a:p>
          <a:p>
            <a:r>
              <a:rPr lang="fi-FI" sz="1900"/>
              <a:t>Tämänkin taustalla lakeja, kuten vanhuspalvelulaki ja sosiaalihuoltolaki</a:t>
            </a:r>
          </a:p>
          <a:p>
            <a:r>
              <a:rPr lang="fi-FI" sz="1900"/>
              <a:t>Omavalvontasuunnitelman oltava julkisesti nähtävillä</a:t>
            </a:r>
          </a:p>
          <a:p>
            <a:r>
              <a:rPr lang="fi-FI" sz="1900"/>
              <a:t>HaiPro eli vaara- ja haittatapahtumien ilmoitusjärjestelmä</a:t>
            </a:r>
          </a:p>
          <a:p>
            <a:endParaRPr lang="fi-FI" sz="1900"/>
          </a:p>
          <a:p>
            <a:endParaRPr lang="fi-FI" sz="19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07C05F8-0D20-42D3-9716-9F343B7F3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5" r="4390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40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3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CA16EE-DBFA-41AD-A8FC-6C513F0A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Lähihoitajan eettiset periaatteet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731990-519A-4FA4-A3FF-3BEF72EB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i-FI" sz="2400"/>
              <a:t>Ihmisarvon kunnioittaminen</a:t>
            </a:r>
          </a:p>
          <a:p>
            <a:r>
              <a:rPr lang="fi-FI" sz="2400"/>
              <a:t>Itsemääräämisoikeus</a:t>
            </a:r>
          </a:p>
          <a:p>
            <a:r>
              <a:rPr lang="fi-FI" sz="2400"/>
              <a:t>Oikeudenmukaisuus</a:t>
            </a:r>
          </a:p>
          <a:p>
            <a:r>
              <a:rPr lang="fi-FI" sz="2400"/>
              <a:t>Tasa-arvo</a:t>
            </a:r>
          </a:p>
          <a:p>
            <a:r>
              <a:rPr lang="fi-FI" sz="2400"/>
              <a:t>Vastuullisuus</a:t>
            </a:r>
          </a:p>
          <a:p>
            <a:r>
              <a:rPr lang="fi-FI" sz="2400"/>
              <a:t>Yhteisöllisyys</a:t>
            </a:r>
          </a:p>
          <a:p>
            <a:r>
              <a:rPr lang="fi-FI" sz="2400"/>
              <a:t>Toivo</a:t>
            </a:r>
          </a:p>
        </p:txBody>
      </p:sp>
    </p:spTree>
    <p:extLst>
      <p:ext uri="{BB962C8B-B14F-4D97-AF65-F5344CB8AC3E}">
        <p14:creationId xmlns:p14="http://schemas.microsoft.com/office/powerpoint/2010/main" val="354950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F25D77-F24B-49D0-984C-5BF39A0D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39" y="85496"/>
            <a:ext cx="7844791" cy="1338696"/>
          </a:xfrm>
        </p:spPr>
        <p:txBody>
          <a:bodyPr>
            <a:normAutofit/>
          </a:bodyPr>
          <a:lstStyle/>
          <a:p>
            <a:r>
              <a:rPr lang="fi-FI" dirty="0"/>
              <a:t>Tärkeitä juttuja huomioida: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29941C-7A64-4318-A50B-E1ADD8139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52"/>
          <a:stretch/>
        </p:blipFill>
        <p:spPr>
          <a:xfrm>
            <a:off x="115101" y="1210653"/>
            <a:ext cx="2760242" cy="5041552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20D331-8607-4A11-AEE7-7E2DF1BF0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340" y="1210652"/>
            <a:ext cx="9356559" cy="5373027"/>
          </a:xfrm>
        </p:spPr>
        <p:txBody>
          <a:bodyPr anchor="t">
            <a:noAutofit/>
          </a:bodyPr>
          <a:lstStyle/>
          <a:p>
            <a:r>
              <a:rPr lang="fi-FI" sz="2000" dirty="0"/>
              <a:t>Sosiaali-, terveys- ja kasvatusalan työ perustuu luottamukseen, sillä potilaat ja asiakkaat paljastavat yksityisyyttään, perhettään, omaisiaan ja läheisiään sekä työtään koskevia henkilökohtaisia asioita. </a:t>
            </a:r>
          </a:p>
          <a:p>
            <a:r>
              <a:rPr lang="fi-FI" sz="2000" dirty="0"/>
              <a:t>Luottamuksellisuus myös työyhteisöön ja työnantajan liikesalaisuuksina pidettäviin tietoihin. </a:t>
            </a:r>
          </a:p>
          <a:p>
            <a:r>
              <a:rPr lang="fi-FI" sz="2000" dirty="0"/>
              <a:t>Työntekijällä on työnantajaa kohtaan lojaliteetti- eli uskollisuusvelvoite. Tämä velvoite pitää sisällään julkisesta arvostelusta pitäytymisen ja salassapitovelvoitteen. </a:t>
            </a:r>
          </a:p>
          <a:p>
            <a:r>
              <a:rPr lang="fi-FI" sz="2000" dirty="0"/>
              <a:t>Some ja salassapitosäädökset: mitä asiakkaisiin ja työhön liittyvää voi jakaa. Työnantaja voi kieltää sosiaalisen median käytön työajalla.  </a:t>
            </a:r>
          </a:p>
          <a:p>
            <a:r>
              <a:rPr lang="fi-FI" sz="2000" dirty="0"/>
              <a:t>Lakisääteinen ilmoitusvelvollisuus puolestaan edellyttää tarvittaessa lastensuojeluilmoitus tai ilmoitus sosiaalihuollon tarpeessa olevasta ja iäkkään palvelun tarpeesta (eli kumoaa salassapidon). </a:t>
            </a:r>
          </a:p>
          <a:p>
            <a:r>
              <a:rPr lang="fi-FI" sz="2000" dirty="0"/>
              <a:t>Lähihoitajan työtä ohjaavat myös suomalaisen työelämän pelisäännöt.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https://www.superliitto.fi/site/assets/files/4599/superliitto-lahihoitajan-eettiset-ohjeet-2019.pdf</a:t>
            </a:r>
          </a:p>
        </p:txBody>
      </p:sp>
    </p:spTree>
    <p:extLst>
      <p:ext uri="{BB962C8B-B14F-4D97-AF65-F5344CB8AC3E}">
        <p14:creationId xmlns:p14="http://schemas.microsoft.com/office/powerpoint/2010/main" val="22406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3D81C0-2AB8-444E-92A9-098538D2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Lakeja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783774-6C2A-4AC2-9161-F3AF51B77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Kansanterveyslaki</a:t>
            </a:r>
          </a:p>
          <a:p>
            <a:r>
              <a:rPr lang="fi-FI" sz="2000" dirty="0"/>
              <a:t>Laki terveydenhuollon ammattihenkilöstä</a:t>
            </a:r>
          </a:p>
          <a:p>
            <a:r>
              <a:rPr lang="fi-FI" sz="2000" dirty="0"/>
              <a:t>Laki potilaan asemasta ja oikeuksista</a:t>
            </a:r>
          </a:p>
          <a:p>
            <a:r>
              <a:rPr lang="fi-FI" sz="2000" dirty="0"/>
              <a:t>Tartuntatautilaki</a:t>
            </a:r>
          </a:p>
          <a:p>
            <a:r>
              <a:rPr lang="fi-FI" sz="2000" dirty="0"/>
              <a:t>Laki lääketieteellisestä tutkimuksesta</a:t>
            </a:r>
          </a:p>
          <a:p>
            <a:r>
              <a:rPr lang="fi-FI" sz="2000" dirty="0"/>
              <a:t>Lastensuojelulaki</a:t>
            </a:r>
          </a:p>
          <a:p>
            <a:r>
              <a:rPr lang="fi-FI" sz="2000" dirty="0"/>
              <a:t>Päihdehuoltolaki</a:t>
            </a:r>
          </a:p>
          <a:p>
            <a:r>
              <a:rPr lang="fi-FI" sz="2000" dirty="0"/>
              <a:t>Huumausainelaki</a:t>
            </a:r>
          </a:p>
          <a:p>
            <a:r>
              <a:rPr lang="fi-FI" sz="2000" dirty="0"/>
              <a:t>Mielenterveyslaki</a:t>
            </a:r>
          </a:p>
          <a:p>
            <a:r>
              <a:rPr lang="fi-FI" sz="2000" dirty="0"/>
              <a:t>Sosiaalihuoltolaki</a:t>
            </a:r>
          </a:p>
          <a:p>
            <a:r>
              <a:rPr lang="fi-FI" sz="2000" dirty="0"/>
              <a:t>Jne.</a:t>
            </a:r>
          </a:p>
        </p:txBody>
      </p:sp>
    </p:spTree>
    <p:extLst>
      <p:ext uri="{BB962C8B-B14F-4D97-AF65-F5344CB8AC3E}">
        <p14:creationId xmlns:p14="http://schemas.microsoft.com/office/powerpoint/2010/main" val="384529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306C7A-315A-4FA6-8298-326A12B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Lainsäädäntö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AE7F2A-8378-4E06-9A9F-636CFD6E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000" dirty="0"/>
              <a:t>Julkisen vallan velvoite on edistää kansalaisten hyvinvointia, terveyttä ja turvallisuutta</a:t>
            </a:r>
          </a:p>
          <a:p>
            <a:r>
              <a:rPr lang="fi-FI" sz="2000" dirty="0"/>
              <a:t>Perustuslain mukaan jokaisella on oikeus riittäviin sosiaali- ja terveyspalveluihin</a:t>
            </a:r>
          </a:p>
          <a:p>
            <a:r>
              <a:rPr lang="fi-FI" sz="2000" dirty="0"/>
              <a:t>Kuntien järjestämisvastuu löytyy: laki sosiaali- ja terveydenhuollon suunnittelusta ja valtionavustuksista</a:t>
            </a:r>
          </a:p>
          <a:p>
            <a:r>
              <a:rPr lang="fi-FI" sz="2000" dirty="0"/>
              <a:t>Lakien toteuttamista valvovat aluehallintovirastot</a:t>
            </a:r>
          </a:p>
          <a:p>
            <a:pPr lvl="1"/>
            <a:r>
              <a:rPr lang="fi-FI" sz="2000" dirty="0"/>
              <a:t>Aluehallintovirastoa ohjaa ja koordinoi Sosiaali- ja terveysalan lupa- ja valvontavirasto</a:t>
            </a:r>
          </a:p>
        </p:txBody>
      </p:sp>
      <p:pic>
        <p:nvPicPr>
          <p:cNvPr id="5" name="Kuva 4" descr="Pino avonaisia kirjoja">
            <a:extLst>
              <a:ext uri="{FF2B5EF4-FFF2-40B4-BE49-F238E27FC236}">
                <a16:creationId xmlns:a16="http://schemas.microsoft.com/office/drawing/2014/main" id="{AFB62999-5C83-463A-AEBE-932C3F7CC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3197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46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80701707-B570-49AC-A9F5-571892C1BEDE}"/>
              </a:ext>
            </a:extLst>
          </p:cNvPr>
          <p:cNvSpPr txBox="1"/>
          <p:nvPr/>
        </p:nvSpPr>
        <p:spPr>
          <a:xfrm>
            <a:off x="4965430" y="5626767"/>
            <a:ext cx="616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Mistä löytyy lakeja?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8D6E3F2-3AB6-43EB-ACEF-8A3E626893F4}"/>
              </a:ext>
            </a:extLst>
          </p:cNvPr>
          <p:cNvSpPr txBox="1"/>
          <p:nvPr/>
        </p:nvSpPr>
        <p:spPr>
          <a:xfrm>
            <a:off x="4965430" y="6149739"/>
            <a:ext cx="533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Finlex.fi</a:t>
            </a:r>
          </a:p>
          <a:p>
            <a:r>
              <a:rPr lang="fi-FI" dirty="0"/>
              <a:t>https://stm.fi/sotepalvelut/lainsaadanto</a:t>
            </a:r>
          </a:p>
        </p:txBody>
      </p:sp>
    </p:spTree>
    <p:extLst>
      <p:ext uri="{BB962C8B-B14F-4D97-AF65-F5344CB8AC3E}">
        <p14:creationId xmlns:p14="http://schemas.microsoft.com/office/powerpoint/2010/main" val="25348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B4169-BDA2-4E06-B1DE-6B66475B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Mitä Valvira tekee?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C7C05F-AFAA-439F-A8AF-823DA13F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 anchor="ctr">
            <a:normAutofit/>
          </a:bodyPr>
          <a:lstStyle/>
          <a:p>
            <a:r>
              <a:rPr lang="fi-FI" dirty="0"/>
              <a:t>Valvira valvoo valtakunnallisesti jokaisen oikeutta hyvinvointiin, laadukkaisiin palveluihin ja turvallisiin elinoloihin.</a:t>
            </a:r>
          </a:p>
          <a:p>
            <a:pPr lvl="1"/>
            <a:r>
              <a:rPr lang="fi-FI" dirty="0"/>
              <a:t>Terveydenhuollon ammattioikeudet</a:t>
            </a:r>
          </a:p>
          <a:p>
            <a:pPr lvl="1"/>
            <a:r>
              <a:rPr lang="fi-FI" dirty="0"/>
              <a:t>Terveydenhuollon valvonta</a:t>
            </a:r>
          </a:p>
          <a:p>
            <a:pPr lvl="1"/>
            <a:r>
              <a:rPr lang="fi-FI" dirty="0"/>
              <a:t>Potilaan asema ja oikeudet</a:t>
            </a:r>
          </a:p>
          <a:p>
            <a:pPr lvl="1"/>
            <a:r>
              <a:rPr lang="fi-FI" dirty="0"/>
              <a:t>Sosiaali- ja terveydenhuollon tietojärjestelmät</a:t>
            </a:r>
          </a:p>
          <a:p>
            <a:pPr lvl="1"/>
            <a:r>
              <a:rPr lang="fi-FI" dirty="0"/>
              <a:t>Toimintaluvat</a:t>
            </a:r>
          </a:p>
          <a:p>
            <a:pPr lvl="1"/>
            <a:r>
              <a:rPr lang="fi-FI" dirty="0"/>
              <a:t>Jne.</a:t>
            </a:r>
          </a:p>
        </p:txBody>
      </p:sp>
    </p:spTree>
    <p:extLst>
      <p:ext uri="{BB962C8B-B14F-4D97-AF65-F5344CB8AC3E}">
        <p14:creationId xmlns:p14="http://schemas.microsoft.com/office/powerpoint/2010/main" val="137451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503</Words>
  <Application>Microsoft Office PowerPoint</Application>
  <PresentationFormat>Laajakuva</PresentationFormat>
  <Paragraphs>87</Paragraphs>
  <Slides>11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Työtä ohjaavat säädökset, säännökset ja määräykset</vt:lpstr>
      <vt:lpstr>Päivän ohjelma:</vt:lpstr>
      <vt:lpstr>Hoitotyötä valvoo moni taho</vt:lpstr>
      <vt:lpstr>Omavalvonta</vt:lpstr>
      <vt:lpstr>Lähihoitajan eettiset periaatteet</vt:lpstr>
      <vt:lpstr>Tärkeitä juttuja huomioida:</vt:lpstr>
      <vt:lpstr>Lakeja</vt:lpstr>
      <vt:lpstr>Lainsäädäntö</vt:lpstr>
      <vt:lpstr>Mitä Valvira tekee?</vt:lpstr>
      <vt:lpstr>Tehtäviä laeista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Työtä ohjaavat säädökset, säännökset ja määräykset</dc:title>
  <dc:creator>Riina Lindström</dc:creator>
  <cp:lastModifiedBy>Riina Lindström</cp:lastModifiedBy>
  <cp:revision>2</cp:revision>
  <dcterms:created xsi:type="dcterms:W3CDTF">2021-01-11T07:27:35Z</dcterms:created>
  <dcterms:modified xsi:type="dcterms:W3CDTF">2021-01-11T09:24:29Z</dcterms:modified>
</cp:coreProperties>
</file>