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75" r:id="rId4"/>
    <p:sldId id="276" r:id="rId5"/>
    <p:sldId id="279" r:id="rId6"/>
    <p:sldId id="280" r:id="rId7"/>
    <p:sldId id="277" r:id="rId8"/>
    <p:sldId id="260" r:id="rId9"/>
    <p:sldId id="261" r:id="rId10"/>
    <p:sldId id="262" r:id="rId11"/>
    <p:sldId id="263" r:id="rId12"/>
    <p:sldId id="278" r:id="rId13"/>
    <p:sldId id="268" r:id="rId14"/>
    <p:sldId id="267" r:id="rId15"/>
    <p:sldId id="270" r:id="rId16"/>
    <p:sldId id="271"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47C7C-C07F-4488-8787-9E0FFEDE7D8C}" type="datetimeFigureOut">
              <a:rPr lang="fi-FI" smtClean="0"/>
              <a:t>29.5.2018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47E54-7E3F-4234-ABA3-8DE6CA92A247}" type="slidenum">
              <a:rPr lang="fi-FI" smtClean="0"/>
              <a:t>‹#›</a:t>
            </a:fld>
            <a:endParaRPr lang="fi-FI"/>
          </a:p>
        </p:txBody>
      </p:sp>
    </p:spTree>
    <p:extLst>
      <p:ext uri="{BB962C8B-B14F-4D97-AF65-F5344CB8AC3E}">
        <p14:creationId xmlns:p14="http://schemas.microsoft.com/office/powerpoint/2010/main" val="187662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dirty="0" smtClean="0">
                <a:latin typeface="Comic Sans MS" panose="030F0702030302020204" pitchFamily="66" charset="0"/>
              </a:rPr>
              <a:t>Tavoitteena on, että kuolema olisi mahdollisimman oireeton ja turvallinen ja että läheiset selviytyisivät potilaan poismenosta </a:t>
            </a:r>
          </a:p>
          <a:p>
            <a:endParaRPr lang="fi-FI" dirty="0"/>
          </a:p>
        </p:txBody>
      </p:sp>
      <p:sp>
        <p:nvSpPr>
          <p:cNvPr id="4" name="Dian numeron paikkamerkki 3"/>
          <p:cNvSpPr>
            <a:spLocks noGrp="1"/>
          </p:cNvSpPr>
          <p:nvPr>
            <p:ph type="sldNum" sz="quarter" idx="10"/>
          </p:nvPr>
        </p:nvSpPr>
        <p:spPr/>
        <p:txBody>
          <a:bodyPr/>
          <a:lstStyle/>
          <a:p>
            <a:fld id="{9E647E54-7E3F-4234-ABA3-8DE6CA92A247}" type="slidenum">
              <a:rPr lang="fi-FI" smtClean="0"/>
              <a:t>2</a:t>
            </a:fld>
            <a:endParaRPr lang="fi-FI"/>
          </a:p>
        </p:txBody>
      </p:sp>
    </p:spTree>
    <p:extLst>
      <p:ext uri="{BB962C8B-B14F-4D97-AF65-F5344CB8AC3E}">
        <p14:creationId xmlns:p14="http://schemas.microsoft.com/office/powerpoint/2010/main" val="357918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smtClean="0"/>
          </a:p>
        </p:txBody>
      </p:sp>
      <p:sp>
        <p:nvSpPr>
          <p:cNvPr id="24580"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FBDD82F-F130-4B5A-BFC0-BDE90F805112}" type="slidenum">
              <a:rPr lang="fi-FI" altLang="fi-FI" smtClean="0"/>
              <a:pPr/>
              <a:t>5</a:t>
            </a:fld>
            <a:endParaRPr lang="fi-FI" altLang="fi-FI" smtClean="0"/>
          </a:p>
        </p:txBody>
      </p:sp>
    </p:spTree>
    <p:extLst>
      <p:ext uri="{BB962C8B-B14F-4D97-AF65-F5344CB8AC3E}">
        <p14:creationId xmlns:p14="http://schemas.microsoft.com/office/powerpoint/2010/main" val="25106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smtClean="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5A68B5-1119-421A-8061-3166A4CE85C0}" type="slidenum">
              <a:rPr lang="fi-FI" altLang="fi-FI" smtClean="0">
                <a:latin typeface="Calibri" panose="020F0502020204030204" pitchFamily="34" charset="0"/>
              </a:rPr>
              <a:pPr/>
              <a:t>8</a:t>
            </a:fld>
            <a:endParaRPr lang="fi-FI" altLang="fi-FI" smtClean="0">
              <a:latin typeface="Calibri" panose="020F0502020204030204" pitchFamily="34" charset="0"/>
            </a:endParaRPr>
          </a:p>
        </p:txBody>
      </p:sp>
    </p:spTree>
    <p:extLst>
      <p:ext uri="{BB962C8B-B14F-4D97-AF65-F5344CB8AC3E}">
        <p14:creationId xmlns:p14="http://schemas.microsoft.com/office/powerpoint/2010/main" val="288107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smtClean="0"/>
          </a:p>
        </p:txBody>
      </p:sp>
      <p:sp>
        <p:nvSpPr>
          <p:cNvPr id="18436"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65EC55-B9FC-4110-A34E-694A90EF5D5A}" type="slidenum">
              <a:rPr lang="fi-FI" altLang="fi-FI" smtClean="0"/>
              <a:pPr/>
              <a:t>12</a:t>
            </a:fld>
            <a:endParaRPr lang="fi-FI" altLang="fi-FI" smtClean="0"/>
          </a:p>
        </p:txBody>
      </p:sp>
    </p:spTree>
    <p:extLst>
      <p:ext uri="{BB962C8B-B14F-4D97-AF65-F5344CB8AC3E}">
        <p14:creationId xmlns:p14="http://schemas.microsoft.com/office/powerpoint/2010/main" val="179497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383946BD-432F-4E51-9F33-E1BC5A4663B3}" type="datetimeFigureOut">
              <a:rPr lang="fi-FI" smtClean="0"/>
              <a:t>29.5.2018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3359328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83946BD-432F-4E51-9F33-E1BC5A4663B3}" type="datetimeFigureOut">
              <a:rPr lang="fi-FI" smtClean="0"/>
              <a:t>29.5.2018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1736941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83946BD-432F-4E51-9F33-E1BC5A4663B3}" type="datetimeFigureOut">
              <a:rPr lang="fi-FI" smtClean="0"/>
              <a:t>29.5.2018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307015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83946BD-432F-4E51-9F33-E1BC5A4663B3}" type="datetimeFigureOut">
              <a:rPr lang="fi-FI" smtClean="0"/>
              <a:t>29.5.2018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138050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383946BD-432F-4E51-9F33-E1BC5A4663B3}" type="datetimeFigureOut">
              <a:rPr lang="fi-FI" smtClean="0"/>
              <a:t>29.5.2018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117992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383946BD-432F-4E51-9F33-E1BC5A4663B3}" type="datetimeFigureOut">
              <a:rPr lang="fi-FI" smtClean="0"/>
              <a:t>29.5.2018</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334952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383946BD-432F-4E51-9F33-E1BC5A4663B3}" type="datetimeFigureOut">
              <a:rPr lang="fi-FI" smtClean="0"/>
              <a:t>29.5.2018</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265636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383946BD-432F-4E51-9F33-E1BC5A4663B3}" type="datetimeFigureOut">
              <a:rPr lang="fi-FI" smtClean="0"/>
              <a:t>29.5.2018</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34821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83946BD-432F-4E51-9F33-E1BC5A4663B3}" type="datetimeFigureOut">
              <a:rPr lang="fi-FI" smtClean="0"/>
              <a:t>29.5.2018</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154897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383946BD-432F-4E51-9F33-E1BC5A4663B3}" type="datetimeFigureOut">
              <a:rPr lang="fi-FI" smtClean="0"/>
              <a:t>29.5.2018</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93475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383946BD-432F-4E51-9F33-E1BC5A4663B3}" type="datetimeFigureOut">
              <a:rPr lang="fi-FI" smtClean="0"/>
              <a:t>29.5.2018</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22E6D5E-DDDC-4C21-BD2D-66B30E22D076}" type="slidenum">
              <a:rPr lang="fi-FI" smtClean="0"/>
              <a:t>‹#›</a:t>
            </a:fld>
            <a:endParaRPr lang="fi-FI"/>
          </a:p>
        </p:txBody>
      </p:sp>
    </p:spTree>
    <p:extLst>
      <p:ext uri="{BB962C8B-B14F-4D97-AF65-F5344CB8AC3E}">
        <p14:creationId xmlns:p14="http://schemas.microsoft.com/office/powerpoint/2010/main" val="316065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946BD-432F-4E51-9F33-E1BC5A4663B3}" type="datetimeFigureOut">
              <a:rPr lang="fi-FI" smtClean="0"/>
              <a:t>29.5.2018</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E6D5E-DDDC-4C21-BD2D-66B30E22D076}" type="slidenum">
              <a:rPr lang="fi-FI" smtClean="0"/>
              <a:t>‹#›</a:t>
            </a:fld>
            <a:endParaRPr lang="fi-FI"/>
          </a:p>
        </p:txBody>
      </p:sp>
    </p:spTree>
    <p:extLst>
      <p:ext uri="{BB962C8B-B14F-4D97-AF65-F5344CB8AC3E}">
        <p14:creationId xmlns:p14="http://schemas.microsoft.com/office/powerpoint/2010/main" val="1121664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LN0JcP8F2H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hyperlink" Target="04%20-%20Yst&#228;v&#228;%20s&#228;%20lapsien%20(492).mp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wmf"/><Relationship Id="rId5" Type="http://schemas.openxmlformats.org/officeDocument/2006/relationships/oleObject" Target="../embeddings/oleObject3.bin"/><Relationship Id="rId4" Type="http://schemas.openxmlformats.org/officeDocument/2006/relationships/hyperlink" Target="06%20-%20Vattupuskassa.mp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oleObject" Target="../embeddings/oleObject4.bin"/><Relationship Id="rId4" Type="http://schemas.openxmlformats.org/officeDocument/2006/relationships/hyperlink" Target="Harri%20Marstio%20-%20Muisto%20vain%20j&#228;&#228;.mp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rAU_80S5Hw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kaypahoito.fi/web/kh/suositukset/suositus?id=hoi50063" TargetMode="External"/><Relationship Id="rId2" Type="http://schemas.openxmlformats.org/officeDocument/2006/relationships/hyperlink" Target="http://julkaisut.valtioneuvosto.fi/bitstream/handle/10024/71949/URN:NBN:fi-fe201504225791.pdf?sequence=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hl.fi/documents/10531/1722924/Hoitotahto_2015_04_17.pdf/4c29f218-558e-41ad-85d3-a94ccef1c48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hyperlink" Target="03-Siivekas.mp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latin typeface="Comic Sans MS" panose="030F0702030302020204" pitchFamily="66" charset="0"/>
                <a:hlinkClick r:id="rId2"/>
              </a:rPr>
              <a:t>SAATTOHOITO</a:t>
            </a:r>
            <a:endParaRPr lang="fi-FI" dirty="0">
              <a:latin typeface="Comic Sans MS" panose="030F0702030302020204" pitchFamily="66" charset="0"/>
            </a:endParaRPr>
          </a:p>
        </p:txBody>
      </p:sp>
      <p:sp>
        <p:nvSpPr>
          <p:cNvPr id="3" name="Alaotsikko 2"/>
          <p:cNvSpPr>
            <a:spLocks noGrp="1"/>
          </p:cNvSpPr>
          <p:nvPr>
            <p:ph type="subTitle" idx="1"/>
          </p:nvPr>
        </p:nvSpPr>
        <p:spPr>
          <a:xfrm>
            <a:off x="1524000" y="4390932"/>
            <a:ext cx="9144000" cy="1655762"/>
          </a:xfrm>
        </p:spPr>
        <p:txBody>
          <a:bodyPr/>
          <a:lstStyle/>
          <a:p>
            <a:r>
              <a:rPr lang="fi-FI" dirty="0" smtClean="0">
                <a:latin typeface="Comic Sans MS" panose="030F0702030302020204" pitchFamily="66" charset="0"/>
              </a:rPr>
              <a:t>Kaisa Leea Kurko </a:t>
            </a:r>
          </a:p>
          <a:p>
            <a:r>
              <a:rPr lang="fi-FI" dirty="0" smtClean="0">
                <a:latin typeface="Comic Sans MS" panose="030F0702030302020204" pitchFamily="66" charset="0"/>
              </a:rPr>
              <a:t>KSAO</a:t>
            </a:r>
            <a:endParaRPr lang="fi-FI" dirty="0">
              <a:latin typeface="Comic Sans MS" panose="030F0702030302020204" pitchFamily="66" charset="0"/>
            </a:endParaRPr>
          </a:p>
        </p:txBody>
      </p:sp>
    </p:spTree>
    <p:extLst>
      <p:ext uri="{BB962C8B-B14F-4D97-AF65-F5344CB8AC3E}">
        <p14:creationId xmlns:p14="http://schemas.microsoft.com/office/powerpoint/2010/main" val="3662802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fi-FI" altLang="fi-FI" smtClean="0">
                <a:latin typeface="Comic Sans MS" panose="030F0702030302020204" pitchFamily="66" charset="0"/>
              </a:rPr>
              <a:t>RAKASTAVA HOITO</a:t>
            </a:r>
          </a:p>
        </p:txBody>
      </p:sp>
      <p:sp>
        <p:nvSpPr>
          <p:cNvPr id="9219" name="Rectangle 3"/>
          <p:cNvSpPr>
            <a:spLocks noGrp="1" noChangeArrowheads="1"/>
          </p:cNvSpPr>
          <p:nvPr>
            <p:ph type="body" idx="1"/>
          </p:nvPr>
        </p:nvSpPr>
        <p:spPr>
          <a:xfrm>
            <a:off x="628650" y="2000250"/>
            <a:ext cx="9582150" cy="5372100"/>
          </a:xfrm>
        </p:spPr>
        <p:txBody>
          <a:bodyPr/>
          <a:lstStyle/>
          <a:p>
            <a:pPr eaLnBrk="1" hangingPunct="1"/>
            <a:r>
              <a:rPr lang="fi-FI" altLang="fi-FI" sz="2200" dirty="0">
                <a:latin typeface="Comic Sans MS" panose="030F0702030302020204" pitchFamily="66" charset="0"/>
              </a:rPr>
              <a:t>Kuolevan potilaan kivun elämykseen kuuluu neljänlaisia tarpeita</a:t>
            </a:r>
          </a:p>
          <a:p>
            <a:pPr lvl="1" eaLnBrk="1" hangingPunct="1"/>
            <a:r>
              <a:rPr lang="fi-FI" altLang="fi-FI" sz="2200" dirty="0">
                <a:latin typeface="Comic Sans MS" panose="030F0702030302020204" pitchFamily="66" charset="0"/>
              </a:rPr>
              <a:t>fyysiset tarpeet</a:t>
            </a:r>
          </a:p>
          <a:p>
            <a:pPr lvl="2" eaLnBrk="1" hangingPunct="1"/>
            <a:r>
              <a:rPr lang="fi-FI" altLang="fi-FI" dirty="0">
                <a:latin typeface="Comic Sans MS" panose="030F0702030302020204" pitchFamily="66" charset="0"/>
              </a:rPr>
              <a:t>fyysinen kipu</a:t>
            </a:r>
          </a:p>
          <a:p>
            <a:pPr lvl="1" eaLnBrk="1" hangingPunct="1"/>
            <a:r>
              <a:rPr lang="fi-FI" altLang="fi-FI" sz="2200" dirty="0">
                <a:latin typeface="Comic Sans MS" panose="030F0702030302020204" pitchFamily="66" charset="0"/>
              </a:rPr>
              <a:t>psyykkiset tarpeet</a:t>
            </a:r>
          </a:p>
          <a:p>
            <a:pPr lvl="2" eaLnBrk="1" hangingPunct="1"/>
            <a:r>
              <a:rPr lang="fi-FI" altLang="fi-FI" dirty="0">
                <a:latin typeface="Comic Sans MS" panose="030F0702030302020204" pitchFamily="66" charset="0"/>
              </a:rPr>
              <a:t>psyykkinen kipu</a:t>
            </a:r>
          </a:p>
          <a:p>
            <a:pPr lvl="1" eaLnBrk="1" hangingPunct="1"/>
            <a:r>
              <a:rPr lang="fi-FI" altLang="fi-FI" sz="2200" dirty="0">
                <a:latin typeface="Comic Sans MS" panose="030F0702030302020204" pitchFamily="66" charset="0"/>
              </a:rPr>
              <a:t>hengelliset tarpeet</a:t>
            </a:r>
          </a:p>
          <a:p>
            <a:pPr lvl="2" eaLnBrk="1" hangingPunct="1"/>
            <a:r>
              <a:rPr lang="fi-FI" altLang="fi-FI" dirty="0">
                <a:latin typeface="Comic Sans MS" panose="030F0702030302020204" pitchFamily="66" charset="0"/>
              </a:rPr>
              <a:t>hengellinen kipu</a:t>
            </a:r>
          </a:p>
          <a:p>
            <a:pPr lvl="1" eaLnBrk="1" hangingPunct="1"/>
            <a:r>
              <a:rPr lang="fi-FI" altLang="fi-FI" sz="2200" dirty="0">
                <a:latin typeface="Comic Sans MS" panose="030F0702030302020204" pitchFamily="66" charset="0"/>
              </a:rPr>
              <a:t>sosiaaliset tarpeet</a:t>
            </a:r>
          </a:p>
          <a:p>
            <a:pPr lvl="2" eaLnBrk="1" hangingPunct="1"/>
            <a:r>
              <a:rPr lang="fi-FI" altLang="fi-FI" dirty="0">
                <a:latin typeface="Comic Sans MS" panose="030F0702030302020204" pitchFamily="66" charset="0"/>
              </a:rPr>
              <a:t>sosiaalinen kipu</a:t>
            </a:r>
          </a:p>
          <a:p>
            <a:pPr eaLnBrk="1" hangingPunct="1"/>
            <a:r>
              <a:rPr lang="fi-FI" altLang="fi-FI" sz="2200" dirty="0">
                <a:latin typeface="Comic Sans MS" panose="030F0702030302020204" pitchFamily="66" charset="0"/>
              </a:rPr>
              <a:t>Rakastavan hoidon tarkoitus on huolehtia kaikista näistä tarpeista ja siitä, että jäljellä oleva aika on niin hyvää kuin mahdollista</a:t>
            </a:r>
          </a:p>
          <a:p>
            <a:pPr lvl="1" eaLnBrk="1" hangingPunct="1">
              <a:buFontTx/>
              <a:buNone/>
            </a:pPr>
            <a:endParaRPr lang="fi-FI" altLang="fi-FI" sz="2200" dirty="0"/>
          </a:p>
          <a:p>
            <a:pPr eaLnBrk="1" hangingPunct="1"/>
            <a:endParaRPr lang="fi-FI" altLang="fi-FI" sz="2200" dirty="0"/>
          </a:p>
        </p:txBody>
      </p:sp>
      <p:sp>
        <p:nvSpPr>
          <p:cNvPr id="9220" name="Text Box 4"/>
          <p:cNvSpPr txBox="1">
            <a:spLocks noChangeArrowheads="1"/>
          </p:cNvSpPr>
          <p:nvPr/>
        </p:nvSpPr>
        <p:spPr bwMode="auto">
          <a:xfrm>
            <a:off x="5629275" y="3514726"/>
            <a:ext cx="37274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i-FI" altLang="fi-FI" sz="2000" dirty="0">
                <a:latin typeface="Comic Sans MS" panose="030F0702030302020204" pitchFamily="66" charset="0"/>
              </a:rPr>
              <a:t>KUOLEVAN SANALLISET</a:t>
            </a:r>
          </a:p>
          <a:p>
            <a:pPr algn="ctr" eaLnBrk="1" hangingPunct="1">
              <a:spcBef>
                <a:spcPct val="0"/>
              </a:spcBef>
              <a:buFontTx/>
              <a:buNone/>
            </a:pPr>
            <a:r>
              <a:rPr lang="fi-FI" altLang="fi-FI" sz="2000" dirty="0">
                <a:latin typeface="Comic Sans MS" panose="030F0702030302020204" pitchFamily="66" charset="0"/>
              </a:rPr>
              <a:t>JA SANATTOMAT VIESTIT</a:t>
            </a:r>
          </a:p>
        </p:txBody>
      </p:sp>
    </p:spTree>
    <p:extLst>
      <p:ext uri="{BB962C8B-B14F-4D97-AF65-F5344CB8AC3E}">
        <p14:creationId xmlns:p14="http://schemas.microsoft.com/office/powerpoint/2010/main" val="2702809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14314"/>
            <a:ext cx="8229600" cy="928687"/>
          </a:xfrm>
        </p:spPr>
        <p:txBody>
          <a:bodyPr/>
          <a:lstStyle/>
          <a:p>
            <a:pPr eaLnBrk="1" hangingPunct="1"/>
            <a:r>
              <a:rPr lang="fi-FI" altLang="fi-FI" smtClean="0">
                <a:latin typeface="Comic Sans MS" panose="030F0702030302020204" pitchFamily="66" charset="0"/>
              </a:rPr>
              <a:t>RAKASTAVA HOITO</a:t>
            </a:r>
          </a:p>
        </p:txBody>
      </p:sp>
      <p:sp>
        <p:nvSpPr>
          <p:cNvPr id="10243" name="Rectangle 3"/>
          <p:cNvSpPr>
            <a:spLocks noGrp="1" noChangeArrowheads="1"/>
          </p:cNvSpPr>
          <p:nvPr>
            <p:ph type="body" idx="1"/>
          </p:nvPr>
        </p:nvSpPr>
        <p:spPr>
          <a:xfrm>
            <a:off x="2227262" y="1508920"/>
            <a:ext cx="7737475" cy="4340225"/>
          </a:xfrm>
        </p:spPr>
        <p:txBody>
          <a:bodyPr/>
          <a:lstStyle/>
          <a:p>
            <a:pPr algn="ctr" eaLnBrk="1" hangingPunct="1"/>
            <a:r>
              <a:rPr lang="fi-FI" altLang="fi-FI" sz="2400" dirty="0" smtClean="0">
                <a:latin typeface="Comic Sans MS" panose="030F0702030302020204" pitchFamily="66" charset="0"/>
              </a:rPr>
              <a:t>Kuolevan </a:t>
            </a:r>
            <a:r>
              <a:rPr lang="fi-FI" altLang="fi-FI" sz="2400" dirty="0">
                <a:latin typeface="Comic Sans MS" panose="030F0702030302020204" pitchFamily="66" charset="0"/>
              </a:rPr>
              <a:t>potilaan kivuista ja fyysistä tarpeista huolehtiminen vaatii tietoa, käden taitoa </a:t>
            </a:r>
            <a:r>
              <a:rPr lang="fi-FI" altLang="fi-FI" sz="2400" dirty="0" smtClean="0">
                <a:latin typeface="Comic Sans MS" panose="030F0702030302020204" pitchFamily="66" charset="0"/>
              </a:rPr>
              <a:t>ja myötäelävää </a:t>
            </a:r>
            <a:r>
              <a:rPr lang="fi-FI" altLang="fi-FI" sz="2400" dirty="0">
                <a:latin typeface="Comic Sans MS" panose="030F0702030302020204" pitchFamily="66" charset="0"/>
              </a:rPr>
              <a:t>lämpöä</a:t>
            </a:r>
          </a:p>
          <a:p>
            <a:pPr algn="ctr">
              <a:spcAft>
                <a:spcPts val="600"/>
              </a:spcAft>
            </a:pPr>
            <a:r>
              <a:rPr lang="fi-FI" altLang="fi-FI" sz="2400" dirty="0" smtClean="0">
                <a:latin typeface="Comic Sans MS" panose="030F0702030302020204" pitchFamily="66" charset="0"/>
              </a:rPr>
              <a:t>Näiden </a:t>
            </a:r>
            <a:r>
              <a:rPr lang="fi-FI" altLang="fi-FI" sz="2400" dirty="0">
                <a:latin typeface="Comic Sans MS" panose="030F0702030302020204" pitchFamily="66" charset="0"/>
              </a:rPr>
              <a:t>tarpeiden havaitseminen ja hienotunteinen hoito edellyttää potilaan kunnioittamista</a:t>
            </a:r>
          </a:p>
          <a:p>
            <a:pPr algn="ctr" eaLnBrk="1" hangingPunct="1"/>
            <a:r>
              <a:rPr lang="fi-FI" altLang="fi-FI" sz="2400" dirty="0" smtClean="0">
                <a:latin typeface="Comic Sans MS" panose="030F0702030302020204" pitchFamily="66" charset="0"/>
              </a:rPr>
              <a:t>Hyvä </a:t>
            </a:r>
            <a:r>
              <a:rPr lang="fi-FI" altLang="fi-FI" sz="2400" dirty="0">
                <a:latin typeface="Comic Sans MS" panose="030F0702030302020204" pitchFamily="66" charset="0"/>
              </a:rPr>
              <a:t>perushoito viestittää potilaalle sanattomasti rakkaudesta häntä kohtaan</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6" y="4714875"/>
            <a:ext cx="38576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graphicFrame>
        <p:nvGraphicFramePr>
          <p:cNvPr id="10245" name="Object 7">
            <a:hlinkClick r:id="rId4" action="ppaction://hlinkfile"/>
          </p:cNvPr>
          <p:cNvGraphicFramePr>
            <a:graphicFrameLocks noChangeAspect="1"/>
          </p:cNvGraphicFramePr>
          <p:nvPr/>
        </p:nvGraphicFramePr>
        <p:xfrm>
          <a:off x="8601076" y="6215064"/>
          <a:ext cx="1122363" cy="471487"/>
        </p:xfrm>
        <a:graphic>
          <a:graphicData uri="http://schemas.openxmlformats.org/presentationml/2006/ole">
            <mc:AlternateContent xmlns:mc="http://schemas.openxmlformats.org/markup-compatibility/2006">
              <mc:Choice xmlns:v="urn:schemas-microsoft-com:vml" Requires="v">
                <p:oleObj spid="_x0000_s2058" name="Package" showAsIcon="1" r:id="rId5" imgW="2691685" imgH="682580" progId="Package">
                  <p:embed/>
                </p:oleObj>
              </mc:Choice>
              <mc:Fallback>
                <p:oleObj name="Package" showAsIcon="1" r:id="rId5" imgW="2691685" imgH="682580" progId="Pack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1076" y="6215064"/>
                        <a:ext cx="112236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48530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tsikko 1"/>
          <p:cNvSpPr>
            <a:spLocks noGrp="1"/>
          </p:cNvSpPr>
          <p:nvPr>
            <p:ph type="title"/>
          </p:nvPr>
        </p:nvSpPr>
        <p:spPr>
          <a:xfrm>
            <a:off x="839788" y="0"/>
            <a:ext cx="3932237" cy="1600200"/>
          </a:xfrm>
        </p:spPr>
        <p:txBody>
          <a:bodyPr/>
          <a:lstStyle/>
          <a:p>
            <a:pPr eaLnBrk="1" hangingPunct="1"/>
            <a:r>
              <a:rPr lang="fi-FI" altLang="fi-FI" smtClean="0">
                <a:latin typeface="Comic Sans MS" panose="030F0702030302020204" pitchFamily="66" charset="0"/>
              </a:rPr>
              <a:t>VANHUKSEN KUOLEMA</a:t>
            </a:r>
          </a:p>
        </p:txBody>
      </p:sp>
      <p:sp>
        <p:nvSpPr>
          <p:cNvPr id="4" name="Tekstin paikkamerkki 3"/>
          <p:cNvSpPr>
            <a:spLocks noGrp="1"/>
          </p:cNvSpPr>
          <p:nvPr>
            <p:ph type="body" sz="half" idx="2"/>
          </p:nvPr>
        </p:nvSpPr>
        <p:spPr>
          <a:xfrm>
            <a:off x="515938" y="1919288"/>
            <a:ext cx="4256087" cy="4584700"/>
          </a:xfrm>
        </p:spPr>
        <p:txBody>
          <a:bodyPr rtlCol="0">
            <a:normAutofit/>
          </a:bodyPr>
          <a:lstStyle/>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Pitkäaikaissairaudet – pitkä prosessi</a:t>
            </a:r>
          </a:p>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Dementoituneilla jopa vuosikausia</a:t>
            </a:r>
          </a:p>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Usein odotettu ”ystävä”</a:t>
            </a:r>
          </a:p>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Kuoleva vanhus saattohoidossa – ei kuitenkaan merkitse hoitamatta jättämistä</a:t>
            </a:r>
          </a:p>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Dementiapotilaskin voi saada hoidettavia sairauksia </a:t>
            </a:r>
            <a:r>
              <a:rPr lang="fi-FI" sz="2000" dirty="0" smtClean="0">
                <a:latin typeface="Comic Sans MS" panose="030F0702030302020204" pitchFamily="66" charset="0"/>
                <a:sym typeface="Wingdings" panose="05000000000000000000" pitchFamily="2" charset="2"/>
              </a:rPr>
              <a:t> a</a:t>
            </a:r>
            <a:r>
              <a:rPr lang="fi-FI" sz="2000" dirty="0" smtClean="0">
                <a:latin typeface="Comic Sans MS" panose="030F0702030302020204" pitchFamily="66" charset="0"/>
              </a:rPr>
              <a:t>kuutit, hoidettavat tilat tunnistettava</a:t>
            </a:r>
          </a:p>
          <a:p>
            <a:pPr marL="342900" indent="-342900" eaLnBrk="1" fontAlgn="auto" hangingPunct="1">
              <a:spcAft>
                <a:spcPts val="0"/>
              </a:spcAft>
              <a:buFont typeface="Arial" panose="020B0604020202020204" pitchFamily="34" charset="0"/>
              <a:buChar char="•"/>
              <a:defRPr/>
            </a:pPr>
            <a:r>
              <a:rPr lang="fi-FI" sz="2000" dirty="0" smtClean="0">
                <a:latin typeface="Comic Sans MS" panose="030F0702030302020204" pitchFamily="66" charset="0"/>
              </a:rPr>
              <a:t>Oirehoidon asteittainen lisääminen</a:t>
            </a:r>
          </a:p>
          <a:p>
            <a:pPr eaLnBrk="1" fontAlgn="auto" hangingPunct="1">
              <a:spcAft>
                <a:spcPts val="0"/>
              </a:spcAft>
              <a:defRPr/>
            </a:pPr>
            <a:endParaRPr lang="fi-FI" dirty="0"/>
          </a:p>
        </p:txBody>
      </p:sp>
      <p:pic>
        <p:nvPicPr>
          <p:cNvPr id="17412" name="Kuvan paikkamerkki 6"/>
          <p:cNvPicPr>
            <a:picLocks noGrp="1" noChangeAspect="1"/>
          </p:cNvPicPr>
          <p:nvPr>
            <p:ph type="pic" idx="1"/>
          </p:nvPr>
        </p:nvPicPr>
        <p:blipFill>
          <a:blip r:embed="rId3">
            <a:extLst>
              <a:ext uri="{28A0092B-C50C-407E-A947-70E740481C1C}">
                <a14:useLocalDpi xmlns:a14="http://schemas.microsoft.com/office/drawing/2010/main" val="0"/>
              </a:ext>
            </a:extLst>
          </a:blip>
          <a:srcRect l="14539" r="14539"/>
          <a:stretch>
            <a:fillRect/>
          </a:stretch>
        </p:blipFill>
        <p:spPr/>
      </p:pic>
    </p:spTree>
    <p:extLst>
      <p:ext uri="{BB962C8B-B14F-4D97-AF65-F5344CB8AC3E}">
        <p14:creationId xmlns:p14="http://schemas.microsoft.com/office/powerpoint/2010/main" val="575370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fi-FI" altLang="fi-FI" sz="3200">
                <a:latin typeface="Comic Sans MS" panose="030F0702030302020204" pitchFamily="66" charset="0"/>
              </a:rPr>
              <a:t>DEMENTOITUNEEN HYVÄ KUOLEMA</a:t>
            </a:r>
          </a:p>
        </p:txBody>
      </p:sp>
      <p:sp>
        <p:nvSpPr>
          <p:cNvPr id="15363" name="Rectangle 3"/>
          <p:cNvSpPr>
            <a:spLocks noGrp="1" noChangeArrowheads="1"/>
          </p:cNvSpPr>
          <p:nvPr>
            <p:ph type="body" idx="1"/>
          </p:nvPr>
        </p:nvSpPr>
        <p:spPr>
          <a:xfrm>
            <a:off x="1738314" y="2000250"/>
            <a:ext cx="8643937" cy="4857750"/>
          </a:xfrm>
        </p:spPr>
        <p:txBody>
          <a:bodyPr/>
          <a:lstStyle/>
          <a:p>
            <a:pPr algn="ctr">
              <a:spcAft>
                <a:spcPts val="600"/>
              </a:spcAft>
              <a:buNone/>
            </a:pPr>
            <a:r>
              <a:rPr lang="fi-FI" altLang="fi-FI" sz="2200">
                <a:latin typeface="Comic Sans MS" panose="030F0702030302020204" pitchFamily="66" charset="0"/>
              </a:rPr>
              <a:t>”Äiti makasi vuoteessa äärimmäisen hennon ja hauraan näköisenä. Näytti, että luiden suojana oli vain silkkipaperinen ohut valkea iho. Kaunis hän oli aina ollut, mutta nyt piirteiden korostuessa hän näytti mielestäni entistä kauniimmalta.</a:t>
            </a:r>
          </a:p>
          <a:p>
            <a:pPr algn="ctr" eaLnBrk="1" hangingPunct="1">
              <a:buFontTx/>
              <a:buNone/>
            </a:pPr>
            <a:r>
              <a:rPr lang="fi-FI" altLang="fi-FI" sz="2200">
                <a:latin typeface="Comic Sans MS" panose="030F0702030302020204" pitchFamily="66" charset="0"/>
              </a:rPr>
              <a:t>Dementoituneiden ihmisten saattohoito eroaa useimpien muiden saattohoidosta siinä, ettei hän sairautensa vaikeassa vaiheessa osaa pelätä kuolemaa. Hänen tunteensa kulkevat koetun tilanteen mukaan. On turha puhua hänelle kuolemasta tai peloista. Ne eivät kuulu hänen maailmaansa.”</a:t>
            </a:r>
          </a:p>
          <a:p>
            <a:pPr algn="ctr" eaLnBrk="1" hangingPunct="1">
              <a:buFontTx/>
              <a:buNone/>
            </a:pPr>
            <a:endParaRPr lang="fi-FI" altLang="fi-FI" sz="2200">
              <a:latin typeface="Comic Sans MS" panose="030F0702030302020204" pitchFamily="66" charset="0"/>
            </a:endParaRPr>
          </a:p>
          <a:p>
            <a:pPr eaLnBrk="1" hangingPunct="1">
              <a:buFontTx/>
              <a:buNone/>
            </a:pPr>
            <a:r>
              <a:rPr lang="fi-FI" altLang="fi-FI" sz="2200">
                <a:latin typeface="Comic Sans MS" panose="030F0702030302020204" pitchFamily="66" charset="0"/>
              </a:rPr>
              <a:t>					- Hilkka Tervaskari -</a:t>
            </a:r>
          </a:p>
        </p:txBody>
      </p:sp>
    </p:spTree>
    <p:extLst>
      <p:ext uri="{BB962C8B-B14F-4D97-AF65-F5344CB8AC3E}">
        <p14:creationId xmlns:p14="http://schemas.microsoft.com/office/powerpoint/2010/main" val="676429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409061" y="428625"/>
            <a:ext cx="4714875" cy="6429375"/>
          </a:xfrm>
        </p:spPr>
        <p:txBody>
          <a:bodyPr>
            <a:normAutofit fontScale="92500" lnSpcReduction="20000"/>
          </a:bodyPr>
          <a:lstStyle/>
          <a:p>
            <a:pPr eaLnBrk="1" hangingPunct="1">
              <a:lnSpc>
                <a:spcPct val="95000"/>
              </a:lnSpc>
              <a:buFontTx/>
              <a:buNone/>
            </a:pPr>
            <a:r>
              <a:rPr lang="fi-FI" altLang="fi-FI" sz="1800" dirty="0">
                <a:latin typeface="Comic Sans MS" panose="030F0702030302020204" pitchFamily="66" charset="0"/>
              </a:rPr>
              <a:t>Mitä ihmisestä jää jäljelle kun hän kuolee?</a:t>
            </a:r>
          </a:p>
          <a:p>
            <a:pPr eaLnBrk="1" hangingPunct="1">
              <a:lnSpc>
                <a:spcPct val="95000"/>
              </a:lnSpc>
              <a:buFontTx/>
              <a:buNone/>
            </a:pPr>
            <a:r>
              <a:rPr lang="fi-FI" altLang="fi-FI" sz="1800" dirty="0">
                <a:latin typeface="Comic Sans MS" panose="030F0702030302020204" pitchFamily="66" charset="0"/>
              </a:rPr>
              <a:t>Kuori</a:t>
            </a:r>
          </a:p>
          <a:p>
            <a:pPr eaLnBrk="1" hangingPunct="1">
              <a:lnSpc>
                <a:spcPct val="95000"/>
              </a:lnSpc>
              <a:buFontTx/>
              <a:buNone/>
            </a:pPr>
            <a:r>
              <a:rPr lang="fi-FI" altLang="fi-FI" sz="1800" dirty="0">
                <a:latin typeface="Comic Sans MS" panose="030F0702030302020204" pitchFamily="66" charset="0"/>
              </a:rPr>
              <a:t>väritön, nahistunut</a:t>
            </a:r>
          </a:p>
          <a:p>
            <a:pPr eaLnBrk="1" hangingPunct="1">
              <a:lnSpc>
                <a:spcPct val="95000"/>
              </a:lnSpc>
              <a:buFontTx/>
              <a:buNone/>
            </a:pPr>
            <a:r>
              <a:rPr lang="fi-FI" altLang="fi-FI" sz="1800" dirty="0">
                <a:latin typeface="Comic Sans MS" panose="030F0702030302020204" pitchFamily="66" charset="0"/>
              </a:rPr>
              <a:t>kaiken painonsa jo pudottanut</a:t>
            </a:r>
          </a:p>
          <a:p>
            <a:pPr eaLnBrk="1" hangingPunct="1">
              <a:lnSpc>
                <a:spcPct val="95000"/>
              </a:lnSpc>
              <a:buFontTx/>
              <a:buNone/>
            </a:pPr>
            <a:r>
              <a:rPr lang="fi-FI" altLang="fi-FI" sz="1800" dirty="0">
                <a:latin typeface="Comic Sans MS" panose="030F0702030302020204" pitchFamily="66" charset="0"/>
              </a:rPr>
              <a:t>kevyt.</a:t>
            </a:r>
          </a:p>
          <a:p>
            <a:pPr eaLnBrk="1" hangingPunct="1">
              <a:lnSpc>
                <a:spcPct val="95000"/>
              </a:lnSpc>
              <a:buFontTx/>
              <a:buNone/>
            </a:pPr>
            <a:r>
              <a:rPr lang="fi-FI" altLang="fi-FI" sz="1800" dirty="0">
                <a:latin typeface="Comic Sans MS" panose="030F0702030302020204" pitchFamily="66" charset="0"/>
              </a:rPr>
              <a:t>Äsken vielä hengitys rahisi kulkiessaan</a:t>
            </a:r>
          </a:p>
          <a:p>
            <a:pPr eaLnBrk="1" hangingPunct="1">
              <a:lnSpc>
                <a:spcPct val="95000"/>
              </a:lnSpc>
              <a:buFontTx/>
              <a:buNone/>
            </a:pPr>
            <a:r>
              <a:rPr lang="fi-FI" altLang="fi-FI" sz="1800" dirty="0">
                <a:latin typeface="Comic Sans MS" panose="030F0702030302020204" pitchFamily="66" charset="0"/>
              </a:rPr>
              <a:t>ja silmät katsoivat värähtäen</a:t>
            </a:r>
          </a:p>
          <a:p>
            <a:pPr eaLnBrk="1" hangingPunct="1">
              <a:lnSpc>
                <a:spcPct val="95000"/>
              </a:lnSpc>
              <a:buFontTx/>
              <a:buNone/>
            </a:pPr>
            <a:r>
              <a:rPr lang="fi-FI" altLang="fi-FI" sz="1800" dirty="0">
                <a:latin typeface="Comic Sans MS" panose="030F0702030302020204" pitchFamily="66" charset="0"/>
              </a:rPr>
              <a:t>täynnä kiitollisuutta.</a:t>
            </a:r>
          </a:p>
          <a:p>
            <a:pPr eaLnBrk="1" hangingPunct="1">
              <a:lnSpc>
                <a:spcPct val="95000"/>
              </a:lnSpc>
              <a:buFontTx/>
              <a:buNone/>
            </a:pPr>
            <a:r>
              <a:rPr lang="fi-FI" altLang="fi-FI" sz="1800" dirty="0">
                <a:latin typeface="Comic Sans MS" panose="030F0702030302020204" pitchFamily="66" charset="0"/>
              </a:rPr>
              <a:t>Ei kipua enää.</a:t>
            </a:r>
          </a:p>
          <a:p>
            <a:pPr eaLnBrk="1" hangingPunct="1">
              <a:lnSpc>
                <a:spcPct val="95000"/>
              </a:lnSpc>
              <a:buFontTx/>
              <a:buNone/>
            </a:pPr>
            <a:r>
              <a:rPr lang="fi-FI" altLang="fi-FI" sz="1800" dirty="0">
                <a:latin typeface="Comic Sans MS" panose="030F0702030302020204" pitchFamily="66" charset="0"/>
              </a:rPr>
              <a:t>Ei enää luopumisen surua</a:t>
            </a:r>
          </a:p>
          <a:p>
            <a:pPr eaLnBrk="1" hangingPunct="1">
              <a:lnSpc>
                <a:spcPct val="95000"/>
              </a:lnSpc>
              <a:buFontTx/>
              <a:buNone/>
            </a:pPr>
            <a:r>
              <a:rPr lang="fi-FI" altLang="fi-FI" sz="1800" dirty="0">
                <a:latin typeface="Comic Sans MS" panose="030F0702030302020204" pitchFamily="66" charset="0"/>
              </a:rPr>
              <a:t>ohut hiutale vain</a:t>
            </a:r>
          </a:p>
          <a:p>
            <a:pPr eaLnBrk="1" hangingPunct="1">
              <a:lnSpc>
                <a:spcPct val="95000"/>
              </a:lnSpc>
              <a:buFontTx/>
              <a:buNone/>
            </a:pPr>
            <a:r>
              <a:rPr lang="fi-FI" altLang="fi-FI" sz="1800" dirty="0">
                <a:latin typeface="Comic Sans MS" panose="030F0702030302020204" pitchFamily="66" charset="0"/>
              </a:rPr>
              <a:t>vielä ehjä, ihmisen muotoinen</a:t>
            </a:r>
          </a:p>
          <a:p>
            <a:pPr eaLnBrk="1" hangingPunct="1">
              <a:lnSpc>
                <a:spcPct val="95000"/>
              </a:lnSpc>
              <a:buFontTx/>
              <a:buNone/>
            </a:pPr>
            <a:r>
              <a:rPr lang="fi-FI" altLang="fi-FI" sz="1800" dirty="0">
                <a:latin typeface="Comic Sans MS" panose="030F0702030302020204" pitchFamily="66" charset="0"/>
              </a:rPr>
              <a:t>loppuun palanut, sammunut</a:t>
            </a:r>
          </a:p>
          <a:p>
            <a:pPr eaLnBrk="1" hangingPunct="1">
              <a:lnSpc>
                <a:spcPct val="95000"/>
              </a:lnSpc>
              <a:buFontTx/>
              <a:buNone/>
            </a:pPr>
            <a:r>
              <a:rPr lang="fi-FI" altLang="fi-FI" sz="1800" dirty="0">
                <a:latin typeface="Comic Sans MS" panose="030F0702030302020204" pitchFamily="66" charset="0"/>
              </a:rPr>
              <a:t>tuhkaa.</a:t>
            </a:r>
          </a:p>
          <a:p>
            <a:pPr eaLnBrk="1" hangingPunct="1">
              <a:buFontTx/>
              <a:buNone/>
            </a:pPr>
            <a:endParaRPr lang="fi-FI" altLang="fi-FI" sz="1800" dirty="0">
              <a:latin typeface="Comic Sans MS" panose="030F0702030302020204" pitchFamily="66" charset="0"/>
            </a:endParaRPr>
          </a:p>
          <a:p>
            <a:pPr eaLnBrk="1" hangingPunct="1">
              <a:lnSpc>
                <a:spcPct val="95000"/>
              </a:lnSpc>
              <a:buFontTx/>
              <a:buNone/>
            </a:pPr>
            <a:r>
              <a:rPr lang="fi-FI" altLang="fi-FI" sz="1800" dirty="0">
                <a:latin typeface="Comic Sans MS" panose="030F0702030302020204" pitchFamily="66" charset="0"/>
              </a:rPr>
              <a:t>Siinäkö kaikki?</a:t>
            </a:r>
          </a:p>
          <a:p>
            <a:pPr eaLnBrk="1" hangingPunct="1">
              <a:lnSpc>
                <a:spcPct val="95000"/>
              </a:lnSpc>
              <a:buFontTx/>
              <a:buNone/>
            </a:pPr>
            <a:r>
              <a:rPr lang="fi-FI" altLang="fi-FI" sz="1800" dirty="0">
                <a:latin typeface="Comic Sans MS" panose="030F0702030302020204" pitchFamily="66" charset="0"/>
              </a:rPr>
              <a:t>Ehkä jäi kipinä</a:t>
            </a:r>
          </a:p>
          <a:p>
            <a:pPr eaLnBrk="1" hangingPunct="1">
              <a:lnSpc>
                <a:spcPct val="95000"/>
              </a:lnSpc>
              <a:buFontTx/>
              <a:buNone/>
            </a:pPr>
            <a:r>
              <a:rPr lang="fi-FI" altLang="fi-FI" sz="1800" dirty="0">
                <a:latin typeface="Comic Sans MS" panose="030F0702030302020204" pitchFamily="66" charset="0"/>
              </a:rPr>
              <a:t>toisen ihmisen sieluun.</a:t>
            </a:r>
          </a:p>
          <a:p>
            <a:pPr eaLnBrk="1" hangingPunct="1">
              <a:buFontTx/>
              <a:buNone/>
            </a:pPr>
            <a:endParaRPr lang="fi-FI" altLang="fi-FI" sz="1800" dirty="0">
              <a:latin typeface="Comic Sans MS" panose="030F0702030302020204" pitchFamily="66" charset="0"/>
            </a:endParaRPr>
          </a:p>
          <a:p>
            <a:pPr eaLnBrk="1" hangingPunct="1">
              <a:buFontTx/>
              <a:buNone/>
            </a:pPr>
            <a:r>
              <a:rPr lang="fi-FI" altLang="fi-FI" sz="1800" dirty="0">
                <a:latin typeface="Comic Sans MS" panose="030F0702030302020204" pitchFamily="66" charset="0"/>
              </a:rPr>
              <a:t>		- Leena </a:t>
            </a:r>
            <a:r>
              <a:rPr lang="fi-FI" altLang="fi-FI" sz="1800" dirty="0" err="1">
                <a:latin typeface="Comic Sans MS" panose="030F0702030302020204" pitchFamily="66" charset="0"/>
              </a:rPr>
              <a:t>Suutarla</a:t>
            </a:r>
            <a:r>
              <a:rPr lang="fi-FI" altLang="fi-FI" sz="1800" dirty="0">
                <a:latin typeface="Comic Sans MS" panose="030F0702030302020204" pitchFamily="66" charset="0"/>
              </a:rPr>
              <a:t> -</a:t>
            </a:r>
          </a:p>
        </p:txBody>
      </p:sp>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1" y="785814"/>
            <a:ext cx="33575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graphicFrame>
        <p:nvGraphicFramePr>
          <p:cNvPr id="5" name="Object 8">
            <a:hlinkClick r:id="rId4" action="ppaction://hlinkfile"/>
          </p:cNvPr>
          <p:cNvGraphicFramePr>
            <a:graphicFrameLocks noChangeAspect="1"/>
          </p:cNvGraphicFramePr>
          <p:nvPr>
            <p:extLst>
              <p:ext uri="{D42A27DB-BD31-4B8C-83A1-F6EECF244321}">
                <p14:modId xmlns:p14="http://schemas.microsoft.com/office/powerpoint/2010/main" val="2651171347"/>
              </p:ext>
            </p:extLst>
          </p:nvPr>
        </p:nvGraphicFramePr>
        <p:xfrm>
          <a:off x="10449600" y="6223131"/>
          <a:ext cx="1120775" cy="471487"/>
        </p:xfrm>
        <a:graphic>
          <a:graphicData uri="http://schemas.openxmlformats.org/presentationml/2006/ole">
            <mc:AlternateContent xmlns:mc="http://schemas.openxmlformats.org/markup-compatibility/2006">
              <mc:Choice xmlns:v="urn:schemas-microsoft-com:vml" Requires="v">
                <p:oleObj spid="_x0000_s3082" name="Package" showAsIcon="1" r:id="rId5" imgW="2009104" imgH="682580" progId="Package">
                  <p:embed/>
                </p:oleObj>
              </mc:Choice>
              <mc:Fallback>
                <p:oleObj name="Package" showAsIcon="1" r:id="rId5" imgW="2009104" imgH="682580" progId="Pack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9600" y="6223131"/>
                        <a:ext cx="11207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38041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92200" y="508000"/>
            <a:ext cx="8229600" cy="1143000"/>
          </a:xfrm>
        </p:spPr>
        <p:txBody>
          <a:bodyPr rtlCol="0">
            <a:normAutofit fontScale="90000"/>
          </a:bodyPr>
          <a:lstStyle/>
          <a:p>
            <a:pPr>
              <a:defRPr/>
            </a:pPr>
            <a:r>
              <a:rPr lang="fi-FI" sz="4000" dirty="0">
                <a:latin typeface="Comic Sans MS" pitchFamily="66" charset="0"/>
              </a:rPr>
              <a:t>KUOLEVAN POTILAAN OIKEUKSIA</a:t>
            </a:r>
          </a:p>
        </p:txBody>
      </p:sp>
      <p:sp>
        <p:nvSpPr>
          <p:cNvPr id="19461" name="Rectangle 3"/>
          <p:cNvSpPr>
            <a:spLocks noGrp="1" noChangeArrowheads="1"/>
          </p:cNvSpPr>
          <p:nvPr>
            <p:ph type="body" idx="1"/>
          </p:nvPr>
        </p:nvSpPr>
        <p:spPr>
          <a:xfrm>
            <a:off x="762000" y="1916113"/>
            <a:ext cx="9459913" cy="4525962"/>
          </a:xfrm>
        </p:spPr>
        <p:txBody>
          <a:bodyPr rtlCol="0">
            <a:normAutofit/>
          </a:bodyPr>
          <a:lstStyle/>
          <a:p>
            <a:pPr lvl="1">
              <a:defRPr/>
            </a:pPr>
            <a:r>
              <a:rPr lang="fi-FI" sz="2600" dirty="0">
                <a:latin typeface="Comic Sans MS" pitchFamily="66" charset="0"/>
              </a:rPr>
              <a:t>oikeus kivun lievitykseen</a:t>
            </a:r>
          </a:p>
          <a:p>
            <a:pPr lvl="1">
              <a:defRPr/>
            </a:pPr>
            <a:r>
              <a:rPr lang="fi-FI" sz="2600" dirty="0">
                <a:latin typeface="Comic Sans MS" pitchFamily="66" charset="0"/>
              </a:rPr>
              <a:t>oikeus autonomiaan</a:t>
            </a:r>
          </a:p>
          <a:p>
            <a:pPr lvl="1">
              <a:defRPr/>
            </a:pPr>
            <a:r>
              <a:rPr lang="fi-FI" sz="2600" dirty="0">
                <a:latin typeface="Comic Sans MS" pitchFamily="66" charset="0"/>
              </a:rPr>
              <a:t>oikeus odottaa lääkäriltä osaamista oirehoidoissa</a:t>
            </a:r>
          </a:p>
          <a:p>
            <a:pPr lvl="1">
              <a:defRPr/>
            </a:pPr>
            <a:r>
              <a:rPr lang="fi-FI" sz="2600" dirty="0">
                <a:latin typeface="Comic Sans MS" pitchFamily="66" charset="0"/>
              </a:rPr>
              <a:t>oikeus välttyä raskaista ja hyödyttömistä hoidoista</a:t>
            </a:r>
          </a:p>
          <a:p>
            <a:pPr lvl="1">
              <a:defRPr/>
            </a:pPr>
            <a:r>
              <a:rPr lang="fi-FI" sz="2600" dirty="0">
                <a:latin typeface="Comic Sans MS" pitchFamily="66" charset="0"/>
              </a:rPr>
              <a:t>oikeus saada tietoa omasta tilastaan ja lääketieteen mahdollisuuksista vaikuttaa siihen</a:t>
            </a:r>
          </a:p>
          <a:p>
            <a:pPr lvl="1">
              <a:defRPr/>
            </a:pPr>
            <a:r>
              <a:rPr lang="fi-FI" sz="2600" dirty="0">
                <a:latin typeface="Comic Sans MS" pitchFamily="66" charset="0"/>
              </a:rPr>
              <a:t>oikeus tulla kohdelluksi yksilönä</a:t>
            </a:r>
          </a:p>
          <a:p>
            <a:pPr lvl="1">
              <a:defRPr/>
            </a:pPr>
            <a:r>
              <a:rPr lang="fi-FI" sz="2600" dirty="0">
                <a:latin typeface="Comic Sans MS" pitchFamily="66" charset="0"/>
              </a:rPr>
              <a:t>kaikilla potilailla on samat oikeudet sairauden tilasta riippumatta, myös dementoituneilla</a:t>
            </a:r>
          </a:p>
          <a:p>
            <a:pPr marL="457200" lvl="1" indent="0">
              <a:buNone/>
              <a:defRPr/>
            </a:pPr>
            <a:r>
              <a:rPr lang="fi-FI" dirty="0" smtClean="0"/>
              <a:t>				</a:t>
            </a:r>
            <a:r>
              <a:rPr lang="fi-FI" sz="2200" dirty="0">
                <a:latin typeface="Comic Sans MS" pitchFamily="66" charset="0"/>
              </a:rPr>
              <a:t>(AMA, Pitkälä, Hänninen)</a:t>
            </a:r>
            <a:endParaRPr lang="fi-FI" sz="2200" dirty="0"/>
          </a:p>
        </p:txBody>
      </p:sp>
    </p:spTree>
    <p:extLst>
      <p:ext uri="{BB962C8B-B14F-4D97-AF65-F5344CB8AC3E}">
        <p14:creationId xmlns:p14="http://schemas.microsoft.com/office/powerpoint/2010/main" val="3189033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2227264" y="2097088"/>
            <a:ext cx="7737475" cy="4572000"/>
          </a:xfrm>
        </p:spPr>
        <p:txBody>
          <a:bodyPr>
            <a:normAutofit lnSpcReduction="10000"/>
          </a:bodyPr>
          <a:lstStyle/>
          <a:p>
            <a:pPr algn="ctr" eaLnBrk="1" hangingPunct="1">
              <a:buFontTx/>
              <a:buNone/>
            </a:pPr>
            <a:endParaRPr lang="fi-FI" altLang="fi-FI" sz="2200"/>
          </a:p>
          <a:p>
            <a:pPr algn="ctr" eaLnBrk="1" hangingPunct="1">
              <a:buFontTx/>
              <a:buNone/>
            </a:pPr>
            <a:r>
              <a:rPr lang="fi-FI" altLang="fi-FI" sz="2200">
                <a:latin typeface="Comic Sans MS" panose="030F0702030302020204" pitchFamily="66" charset="0"/>
              </a:rPr>
              <a:t>Jos haluat tehdä jonkun onnelliseksi,</a:t>
            </a:r>
          </a:p>
          <a:p>
            <a:pPr algn="ctr" eaLnBrk="1" hangingPunct="1">
              <a:buFontTx/>
              <a:buNone/>
            </a:pPr>
            <a:r>
              <a:rPr lang="fi-FI" altLang="fi-FI" sz="2200">
                <a:latin typeface="Comic Sans MS" panose="030F0702030302020204" pitchFamily="66" charset="0"/>
              </a:rPr>
              <a:t>ole hyvä ja näytä se hänelle.</a:t>
            </a:r>
          </a:p>
          <a:p>
            <a:pPr algn="ctr" eaLnBrk="1" hangingPunct="1">
              <a:buFontTx/>
              <a:buNone/>
            </a:pPr>
            <a:endParaRPr lang="fi-FI" altLang="fi-FI" sz="800">
              <a:latin typeface="Comic Sans MS" panose="030F0702030302020204" pitchFamily="66" charset="0"/>
            </a:endParaRPr>
          </a:p>
          <a:p>
            <a:pPr algn="ctr" eaLnBrk="1" hangingPunct="1">
              <a:buFontTx/>
              <a:buNone/>
            </a:pPr>
            <a:r>
              <a:rPr lang="fi-FI" altLang="fi-FI" sz="2200">
                <a:latin typeface="Comic Sans MS" panose="030F0702030302020204" pitchFamily="66" charset="0"/>
              </a:rPr>
              <a:t>Jos haluat antaa kukkasen,</a:t>
            </a:r>
          </a:p>
          <a:p>
            <a:pPr algn="ctr" eaLnBrk="1" hangingPunct="1">
              <a:buFontTx/>
              <a:buNone/>
            </a:pPr>
            <a:r>
              <a:rPr lang="fi-FI" altLang="fi-FI" sz="2200">
                <a:latin typeface="Comic Sans MS" panose="030F0702030302020204" pitchFamily="66" charset="0"/>
              </a:rPr>
              <a:t>älä odota, että hän kuolee.</a:t>
            </a:r>
          </a:p>
          <a:p>
            <a:pPr algn="ctr" eaLnBrk="1" hangingPunct="1">
              <a:buFontTx/>
              <a:buNone/>
            </a:pPr>
            <a:r>
              <a:rPr lang="fi-FI" altLang="fi-FI" sz="2200">
                <a:latin typeface="Comic Sans MS" panose="030F0702030302020204" pitchFamily="66" charset="0"/>
              </a:rPr>
              <a:t>Lähetä se tänään, rakkaudella.</a:t>
            </a:r>
          </a:p>
          <a:p>
            <a:pPr algn="ctr" eaLnBrk="1" hangingPunct="1">
              <a:buFontTx/>
              <a:buNone/>
            </a:pPr>
            <a:endParaRPr lang="fi-FI" altLang="fi-FI" sz="800">
              <a:latin typeface="Comic Sans MS" panose="030F0702030302020204" pitchFamily="66" charset="0"/>
            </a:endParaRPr>
          </a:p>
          <a:p>
            <a:pPr algn="ctr" eaLnBrk="1" hangingPunct="1">
              <a:buFontTx/>
              <a:buNone/>
            </a:pPr>
            <a:r>
              <a:rPr lang="fi-FI" altLang="fi-FI" sz="2200">
                <a:latin typeface="Comic Sans MS" panose="030F0702030302020204" pitchFamily="66" charset="0"/>
              </a:rPr>
              <a:t>Jos haluat, sanot: </a:t>
            </a:r>
          </a:p>
          <a:p>
            <a:pPr algn="ctr" eaLnBrk="1" hangingPunct="1">
              <a:buFontTx/>
              <a:buNone/>
            </a:pPr>
            <a:r>
              <a:rPr lang="fi-FI" altLang="fi-FI" sz="2200">
                <a:latin typeface="Comic Sans MS" panose="030F0702030302020204" pitchFamily="66" charset="0"/>
              </a:rPr>
              <a:t>rakastan sinua – kotiväelle tai ystävälle.</a:t>
            </a:r>
          </a:p>
          <a:p>
            <a:pPr algn="ctr" eaLnBrk="1" hangingPunct="1">
              <a:buFontTx/>
              <a:buNone/>
            </a:pPr>
            <a:r>
              <a:rPr lang="fi-FI" altLang="fi-FI" sz="2200">
                <a:latin typeface="Comic Sans MS" panose="030F0702030302020204" pitchFamily="66" charset="0"/>
              </a:rPr>
              <a:t>Lähellä tai kaukana.</a:t>
            </a:r>
          </a:p>
          <a:p>
            <a:pPr algn="ctr" eaLnBrk="1" hangingPunct="1">
              <a:buFontTx/>
              <a:buNone/>
            </a:pPr>
            <a:r>
              <a:rPr lang="fi-FI" altLang="fi-FI" sz="2200">
                <a:latin typeface="Comic Sans MS" panose="030F0702030302020204" pitchFamily="66" charset="0"/>
              </a:rPr>
              <a:t>Elämässä, veljeni, elämässä…</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4" y="428626"/>
            <a:ext cx="2592387"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graphicFrame>
        <p:nvGraphicFramePr>
          <p:cNvPr id="18436" name="Object 6">
            <a:hlinkClick r:id="rId4" action="ppaction://hlinkfile"/>
          </p:cNvPr>
          <p:cNvGraphicFramePr>
            <a:graphicFrameLocks noChangeAspect="1"/>
          </p:cNvGraphicFramePr>
          <p:nvPr/>
        </p:nvGraphicFramePr>
        <p:xfrm>
          <a:off x="8866188" y="6215063"/>
          <a:ext cx="1054100" cy="500062"/>
        </p:xfrm>
        <a:graphic>
          <a:graphicData uri="http://schemas.openxmlformats.org/presentationml/2006/ole">
            <mc:AlternateContent xmlns:mc="http://schemas.openxmlformats.org/markup-compatibility/2006">
              <mc:Choice xmlns:v="urn:schemas-microsoft-com:vml" Requires="v">
                <p:oleObj spid="_x0000_s4106" name="Package" showAsIcon="1" r:id="rId5" imgW="3013656" imgH="682580" progId="Package">
                  <p:embed/>
                </p:oleObj>
              </mc:Choice>
              <mc:Fallback>
                <p:oleObj name="Package" showAsIcon="1" r:id="rId5" imgW="3013656" imgH="682580" progId="Pack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6188" y="6215063"/>
                        <a:ext cx="10541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7826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tsikko 1"/>
          <p:cNvSpPr>
            <a:spLocks noGrp="1"/>
          </p:cNvSpPr>
          <p:nvPr>
            <p:ph type="title"/>
          </p:nvPr>
        </p:nvSpPr>
        <p:spPr>
          <a:xfrm>
            <a:off x="838200" y="500062"/>
            <a:ext cx="10515600" cy="1325563"/>
          </a:xfrm>
        </p:spPr>
        <p:txBody>
          <a:bodyPr/>
          <a:lstStyle/>
          <a:p>
            <a:pPr eaLnBrk="1" hangingPunct="1"/>
            <a:r>
              <a:rPr lang="fi-FI" altLang="fi-FI" dirty="0" smtClean="0">
                <a:latin typeface="Comic Sans MS" panose="030F0702030302020204" pitchFamily="66" charset="0"/>
              </a:rPr>
              <a:t>KÄSITTEITÄ</a:t>
            </a:r>
          </a:p>
        </p:txBody>
      </p:sp>
      <p:sp>
        <p:nvSpPr>
          <p:cNvPr id="3" name="Sisällön paikkamerkki 2"/>
          <p:cNvSpPr>
            <a:spLocks noGrp="1"/>
          </p:cNvSpPr>
          <p:nvPr>
            <p:ph idx="1"/>
          </p:nvPr>
        </p:nvSpPr>
        <p:spPr>
          <a:xfrm>
            <a:off x="838200" y="1825624"/>
            <a:ext cx="10515600" cy="5032375"/>
          </a:xfrm>
        </p:spPr>
        <p:txBody>
          <a:bodyPr>
            <a:normAutofit/>
          </a:bodyPr>
          <a:lstStyle/>
          <a:p>
            <a:pPr lvl="1" eaLnBrk="1" hangingPunct="1">
              <a:defRPr/>
            </a:pPr>
            <a:endParaRPr lang="fi-FI" altLang="fi-FI" sz="2200" dirty="0">
              <a:latin typeface="Comic Sans MS" panose="030F0702030302020204" pitchFamily="66" charset="0"/>
            </a:endParaRPr>
          </a:p>
          <a:p>
            <a:pPr marL="457200" lvl="1" indent="0">
              <a:buNone/>
              <a:defRPr/>
            </a:pPr>
            <a:r>
              <a:rPr lang="fi-FI" altLang="fi-FI" sz="2200" b="1" dirty="0">
                <a:latin typeface="Comic Sans MS" panose="030F0702030302020204" pitchFamily="66" charset="0"/>
              </a:rPr>
              <a:t>Palliatiivinen hoito </a:t>
            </a:r>
            <a:r>
              <a:rPr lang="fi-FI" altLang="fi-FI" sz="2200" dirty="0">
                <a:latin typeface="Comic Sans MS" panose="030F0702030302020204" pitchFamily="66" charset="0"/>
              </a:rPr>
              <a:t>= oireita lievittävä hoito</a:t>
            </a:r>
          </a:p>
          <a:p>
            <a:pPr marL="457200" lvl="1" indent="0">
              <a:buNone/>
              <a:defRPr/>
            </a:pPr>
            <a:r>
              <a:rPr lang="fi-FI" altLang="fi-FI" sz="2200" b="1" dirty="0" smtClean="0">
                <a:latin typeface="Comic Sans MS" panose="030F0702030302020204" pitchFamily="66" charset="0"/>
              </a:rPr>
              <a:t>Saattohoito</a:t>
            </a:r>
            <a:endParaRPr lang="fi-FI" altLang="fi-FI" sz="2200" b="1" dirty="0">
              <a:latin typeface="Comic Sans MS" panose="030F0702030302020204" pitchFamily="66" charset="0"/>
            </a:endParaRPr>
          </a:p>
          <a:p>
            <a:pPr lvl="2" eaLnBrk="1" hangingPunct="1">
              <a:buFontTx/>
              <a:buNone/>
              <a:defRPr/>
            </a:pPr>
            <a:r>
              <a:rPr lang="fi-FI" altLang="fi-FI" dirty="0">
                <a:latin typeface="Comic Sans MS" panose="030F0702030302020204" pitchFamily="66" charset="0"/>
              </a:rPr>
              <a:t>= hoito kuoleman lähestyessä</a:t>
            </a:r>
          </a:p>
          <a:p>
            <a:pPr lvl="2" eaLnBrk="1" hangingPunct="1">
              <a:buFontTx/>
              <a:buNone/>
              <a:defRPr/>
            </a:pPr>
            <a:r>
              <a:rPr lang="fi-FI" altLang="fi-FI" dirty="0">
                <a:latin typeface="Comic Sans MS" panose="030F0702030302020204" pitchFamily="66" charset="0"/>
              </a:rPr>
              <a:t>= </a:t>
            </a:r>
            <a:r>
              <a:rPr lang="fi-FI" altLang="fi-FI" dirty="0" err="1">
                <a:latin typeface="Comic Sans MS" panose="030F0702030302020204" pitchFamily="66" charset="0"/>
              </a:rPr>
              <a:t>kuolintapahtumaan</a:t>
            </a:r>
            <a:r>
              <a:rPr lang="fi-FI" altLang="fi-FI" dirty="0">
                <a:latin typeface="Comic Sans MS" panose="030F0702030302020204" pitchFamily="66" charset="0"/>
              </a:rPr>
              <a:t> liittyvät toimenpiteet</a:t>
            </a:r>
          </a:p>
          <a:p>
            <a:pPr lvl="2" eaLnBrk="1" hangingPunct="1">
              <a:buFontTx/>
              <a:buNone/>
              <a:defRPr/>
            </a:pPr>
            <a:r>
              <a:rPr lang="fi-FI" altLang="fi-FI" dirty="0">
                <a:latin typeface="Comic Sans MS" panose="030F0702030302020204" pitchFamily="66" charset="0"/>
              </a:rPr>
              <a:t>= kuolemaa seuraava vaihe rituaaleineen ja surutöineen</a:t>
            </a:r>
          </a:p>
          <a:p>
            <a:pPr marL="457200" lvl="1" indent="0">
              <a:buNone/>
              <a:defRPr/>
            </a:pPr>
            <a:endParaRPr lang="fi-FI" altLang="fi-FI" sz="2200" dirty="0">
              <a:latin typeface="Comic Sans MS" panose="030F0702030302020204" pitchFamily="66" charset="0"/>
            </a:endParaRPr>
          </a:p>
          <a:p>
            <a:pPr marL="457200" lvl="1" indent="0">
              <a:buNone/>
              <a:defRPr/>
            </a:pPr>
            <a:r>
              <a:rPr lang="fi-FI" altLang="fi-FI" sz="2200" b="1" dirty="0" smtClean="0">
                <a:latin typeface="Comic Sans MS" panose="030F0702030302020204" pitchFamily="66" charset="0"/>
              </a:rPr>
              <a:t>DNR</a:t>
            </a:r>
            <a:r>
              <a:rPr lang="fi-FI" altLang="fi-FI" sz="2200" dirty="0" smtClean="0">
                <a:latin typeface="Comic Sans MS" panose="030F0702030302020204" pitchFamily="66" charset="0"/>
              </a:rPr>
              <a:t>-päätös sisältyy saattohoitoon, ei koskaan toisin päin!</a:t>
            </a:r>
            <a:endParaRPr lang="fi-FI" altLang="fi-FI" sz="2200" dirty="0">
              <a:latin typeface="Comic Sans MS" panose="030F0702030302020204" pitchFamily="66" charset="0"/>
            </a:endParaRPr>
          </a:p>
          <a:p>
            <a:pPr marL="457200" lvl="1" indent="0">
              <a:buNone/>
              <a:defRPr/>
            </a:pPr>
            <a:r>
              <a:rPr lang="fi-FI" altLang="fi-FI" sz="2200" b="1" dirty="0" smtClean="0">
                <a:latin typeface="Comic Sans MS" panose="030F0702030302020204" pitchFamily="66" charset="0"/>
              </a:rPr>
              <a:t>AND</a:t>
            </a:r>
          </a:p>
          <a:p>
            <a:pPr marL="457200" lvl="1" indent="0">
              <a:buNone/>
              <a:defRPr/>
            </a:pPr>
            <a:endParaRPr lang="fi-FI" altLang="fi-FI" sz="2200" b="1" dirty="0">
              <a:latin typeface="Comic Sans MS" panose="030F0702030302020204" pitchFamily="66" charset="0"/>
            </a:endParaRPr>
          </a:p>
          <a:p>
            <a:pPr marL="457200" lvl="1" indent="0">
              <a:buNone/>
              <a:defRPr/>
            </a:pPr>
            <a:r>
              <a:rPr lang="fi-FI" altLang="fi-FI" sz="2200" b="1" dirty="0" smtClean="0">
                <a:latin typeface="Comic Sans MS" panose="030F0702030302020204" pitchFamily="66" charset="0"/>
              </a:rPr>
              <a:t>Saattohoitopäätös = </a:t>
            </a:r>
            <a:r>
              <a:rPr lang="fi-FI" altLang="fi-FI" sz="2000" dirty="0">
                <a:latin typeface="Comic Sans MS" panose="030F0702030302020204" pitchFamily="66" charset="0"/>
              </a:rPr>
              <a:t>S</a:t>
            </a:r>
            <a:r>
              <a:rPr lang="fi-FI" sz="2000" dirty="0" smtClean="0">
                <a:latin typeface="Comic Sans MS" panose="030F0702030302020204" pitchFamily="66" charset="0"/>
              </a:rPr>
              <a:t>aattohoidon </a:t>
            </a:r>
            <a:r>
              <a:rPr lang="fi-FI" sz="2000" dirty="0">
                <a:latin typeface="Comic Sans MS" panose="030F0702030302020204" pitchFamily="66" charset="0"/>
              </a:rPr>
              <a:t>sisältö </a:t>
            </a:r>
            <a:r>
              <a:rPr lang="fi-FI" sz="2000" dirty="0" smtClean="0">
                <a:latin typeface="Comic Sans MS" panose="030F0702030302020204" pitchFamily="66" charset="0"/>
              </a:rPr>
              <a:t>ml. </a:t>
            </a:r>
            <a:r>
              <a:rPr lang="fi-FI" sz="2000" dirty="0">
                <a:latin typeface="Comic Sans MS" panose="030F0702030302020204" pitchFamily="66" charset="0"/>
              </a:rPr>
              <a:t>potilaan omat toiveet</a:t>
            </a:r>
            <a:endParaRPr lang="fi-FI" altLang="fi-FI" sz="2200" b="1" dirty="0" smtClean="0">
              <a:latin typeface="Comic Sans MS" panose="030F0702030302020204" pitchFamily="66" charset="0"/>
            </a:endParaRPr>
          </a:p>
          <a:p>
            <a:pPr marL="457200" lvl="1" indent="0">
              <a:buNone/>
              <a:defRPr/>
            </a:pPr>
            <a:endParaRPr lang="fi-FI" altLang="fi-FI" sz="2200" b="1" dirty="0">
              <a:latin typeface="Comic Sans MS" panose="030F0702030302020204" pitchFamily="66" charset="0"/>
            </a:endParaRPr>
          </a:p>
          <a:p>
            <a:pPr marL="0" indent="0">
              <a:buNone/>
              <a:defRPr/>
            </a:pPr>
            <a:r>
              <a:rPr lang="fi-FI" altLang="fi-FI" sz="1800" dirty="0" smtClean="0">
                <a:latin typeface="Comic Sans MS" panose="030F0702030302020204" pitchFamily="66" charset="0"/>
              </a:rPr>
              <a:t>(</a:t>
            </a:r>
            <a:r>
              <a:rPr lang="fi-FI" altLang="fi-FI" sz="1800" b="1" dirty="0" smtClean="0">
                <a:latin typeface="Comic Sans MS" panose="030F0702030302020204" pitchFamily="66" charset="0"/>
              </a:rPr>
              <a:t>Terminaalihoito</a:t>
            </a:r>
            <a:r>
              <a:rPr lang="fi-FI" altLang="fi-FI" sz="1800" dirty="0" smtClean="0">
                <a:latin typeface="Comic Sans MS" panose="030F0702030302020204" pitchFamily="66" charset="0"/>
              </a:rPr>
              <a:t> </a:t>
            </a:r>
            <a:r>
              <a:rPr lang="fi-FI" altLang="fi-FI" sz="1800" dirty="0">
                <a:latin typeface="Comic Sans MS" panose="030F0702030302020204" pitchFamily="66" charset="0"/>
              </a:rPr>
              <a:t>= saattohoidon viimeiset hetket, 2vk ennen ennustettua kuolemaa)</a:t>
            </a:r>
            <a:endParaRPr lang="fi-FI" altLang="fi-FI" dirty="0">
              <a:latin typeface="Comic Sans MS" panose="030F0702030302020204" pitchFamily="66" charset="0"/>
            </a:endParaRPr>
          </a:p>
          <a:p>
            <a:pPr marL="0" indent="0">
              <a:buNone/>
              <a:defRPr/>
            </a:pPr>
            <a:endParaRPr lang="fi-FI" dirty="0"/>
          </a:p>
        </p:txBody>
      </p:sp>
    </p:spTree>
    <p:extLst>
      <p:ext uri="{BB962C8B-B14F-4D97-AF65-F5344CB8AC3E}">
        <p14:creationId xmlns:p14="http://schemas.microsoft.com/office/powerpoint/2010/main" val="100994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tsikko 1"/>
          <p:cNvSpPr>
            <a:spLocks noGrp="1"/>
          </p:cNvSpPr>
          <p:nvPr>
            <p:ph type="title"/>
          </p:nvPr>
        </p:nvSpPr>
        <p:spPr/>
        <p:txBody>
          <a:bodyPr/>
          <a:lstStyle/>
          <a:p>
            <a:r>
              <a:rPr lang="fi-FI" altLang="fi-FI" dirty="0" smtClean="0">
                <a:latin typeface="Comic Sans MS" panose="030F0702030302020204" pitchFamily="66" charset="0"/>
                <a:hlinkClick r:id="rId2"/>
              </a:rPr>
              <a:t>SAATTOHOITO</a:t>
            </a:r>
            <a:endParaRPr lang="fi-FI" altLang="fi-FI" dirty="0" smtClean="0">
              <a:latin typeface="Comic Sans MS" panose="030F0702030302020204" pitchFamily="66" charset="0"/>
            </a:endParaRPr>
          </a:p>
        </p:txBody>
      </p:sp>
      <p:sp>
        <p:nvSpPr>
          <p:cNvPr id="6147" name="Sisällön paikkamerkki 2"/>
          <p:cNvSpPr>
            <a:spLocks noGrp="1"/>
          </p:cNvSpPr>
          <p:nvPr>
            <p:ph idx="1"/>
          </p:nvPr>
        </p:nvSpPr>
        <p:spPr>
          <a:xfrm>
            <a:off x="838200" y="2238001"/>
            <a:ext cx="10515600" cy="4351338"/>
          </a:xfrm>
        </p:spPr>
        <p:txBody>
          <a:bodyPr/>
          <a:lstStyle/>
          <a:p>
            <a:pPr marL="0" indent="0" algn="ctr">
              <a:buFont typeface="Arial" panose="020B0604020202020204" pitchFamily="34" charset="0"/>
              <a:buNone/>
            </a:pPr>
            <a:r>
              <a:rPr lang="fi-FI" altLang="fi-FI" sz="3600" i="1" dirty="0" smtClean="0">
                <a:latin typeface="Comic Sans MS" panose="030F0702030302020204" pitchFamily="66" charset="0"/>
              </a:rPr>
              <a:t>”Katja tietää kuolevansa pian. </a:t>
            </a:r>
          </a:p>
          <a:p>
            <a:pPr marL="0" indent="0" algn="ctr">
              <a:buFont typeface="Arial" panose="020B0604020202020204" pitchFamily="34" charset="0"/>
              <a:buNone/>
            </a:pPr>
            <a:r>
              <a:rPr lang="fi-FI" altLang="fi-FI" sz="3600" i="1" dirty="0" smtClean="0">
                <a:latin typeface="Comic Sans MS" panose="030F0702030302020204" pitchFamily="66" charset="0"/>
              </a:rPr>
              <a:t>Hän haluaa kuitenkin elää loppuun asti hyvää elämää. </a:t>
            </a:r>
          </a:p>
          <a:p>
            <a:pPr marL="0" indent="0" algn="ctr">
              <a:buFont typeface="Arial" panose="020B0604020202020204" pitchFamily="34" charset="0"/>
              <a:buNone/>
            </a:pPr>
            <a:r>
              <a:rPr lang="fi-FI" altLang="fi-FI" sz="3600" i="1" dirty="0" smtClean="0">
                <a:latin typeface="Comic Sans MS" panose="030F0702030302020204" pitchFamily="66" charset="0"/>
              </a:rPr>
              <a:t>Katja odottaa lauantai-illan saunaa ja yhteistä aikaa perheensä kanssa.”</a:t>
            </a:r>
          </a:p>
        </p:txBody>
      </p:sp>
    </p:spTree>
    <p:extLst>
      <p:ext uri="{BB962C8B-B14F-4D97-AF65-F5344CB8AC3E}">
        <p14:creationId xmlns:p14="http://schemas.microsoft.com/office/powerpoint/2010/main" val="1293182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p:cNvSpPr>
            <a:spLocks noGrp="1"/>
          </p:cNvSpPr>
          <p:nvPr>
            <p:ph type="title"/>
          </p:nvPr>
        </p:nvSpPr>
        <p:spPr/>
        <p:txBody>
          <a:bodyPr/>
          <a:lstStyle/>
          <a:p>
            <a:r>
              <a:rPr lang="fi-FI" altLang="fi-FI" sz="3600" smtClean="0">
                <a:latin typeface="Comic Sans MS" panose="030F0702030302020204" pitchFamily="66" charset="0"/>
              </a:rPr>
              <a:t>SÄÄDÖKSET /SAATTOHOITOSUOSITUKSET</a:t>
            </a:r>
          </a:p>
        </p:txBody>
      </p:sp>
      <p:sp>
        <p:nvSpPr>
          <p:cNvPr id="9219" name="Sisällön paikkamerkki 2"/>
          <p:cNvSpPr>
            <a:spLocks noGrp="1"/>
          </p:cNvSpPr>
          <p:nvPr>
            <p:ph idx="1"/>
          </p:nvPr>
        </p:nvSpPr>
        <p:spPr/>
        <p:txBody>
          <a:bodyPr/>
          <a:lstStyle/>
          <a:p>
            <a:r>
              <a:rPr lang="fi-FI" altLang="fi-FI" dirty="0" smtClean="0">
                <a:latin typeface="Comic Sans MS" panose="030F0702030302020204" pitchFamily="66" charset="0"/>
              </a:rPr>
              <a:t>Lainsäädäntö</a:t>
            </a:r>
          </a:p>
          <a:p>
            <a:r>
              <a:rPr lang="fi-FI" altLang="fi-FI" dirty="0" smtClean="0">
                <a:latin typeface="Comic Sans MS" panose="030F0702030302020204" pitchFamily="66" charset="0"/>
              </a:rPr>
              <a:t>WHO </a:t>
            </a:r>
            <a:r>
              <a:rPr lang="fi-FI" altLang="fi-FI" dirty="0" err="1" smtClean="0">
                <a:latin typeface="Comic Sans MS" panose="030F0702030302020204" pitchFamily="66" charset="0"/>
              </a:rPr>
              <a:t>palliativisen</a:t>
            </a:r>
            <a:r>
              <a:rPr lang="fi-FI" altLang="fi-FI" dirty="0" smtClean="0">
                <a:latin typeface="Comic Sans MS" panose="030F0702030302020204" pitchFamily="66" charset="0"/>
              </a:rPr>
              <a:t> hoidon suositukset 2002</a:t>
            </a:r>
          </a:p>
          <a:p>
            <a:r>
              <a:rPr lang="fi-FI" altLang="fi-FI" dirty="0" smtClean="0">
                <a:latin typeface="Comic Sans MS" panose="030F0702030302020204" pitchFamily="66" charset="0"/>
              </a:rPr>
              <a:t>EU 2003, EAPC 2009 ja 2010 laatukriteerit</a:t>
            </a:r>
          </a:p>
          <a:p>
            <a:r>
              <a:rPr lang="fi-FI" altLang="fi-FI" dirty="0" smtClean="0">
                <a:latin typeface="Comic Sans MS" panose="030F0702030302020204" pitchFamily="66" charset="0"/>
              </a:rPr>
              <a:t>STM </a:t>
            </a:r>
            <a:r>
              <a:rPr lang="fi-FI" altLang="fi-FI" dirty="0" smtClean="0">
                <a:latin typeface="Comic Sans MS" panose="030F0702030302020204" pitchFamily="66" charset="0"/>
                <a:hlinkClick r:id="rId2"/>
              </a:rPr>
              <a:t>saattohoitosuositukset</a:t>
            </a:r>
            <a:endParaRPr lang="fi-FI" altLang="fi-FI" dirty="0" smtClean="0">
              <a:latin typeface="Comic Sans MS" panose="030F0702030302020204" pitchFamily="66" charset="0"/>
            </a:endParaRPr>
          </a:p>
          <a:p>
            <a:r>
              <a:rPr lang="fi-FI" altLang="fi-FI" dirty="0" smtClean="0">
                <a:latin typeface="Comic Sans MS" panose="030F0702030302020204" pitchFamily="66" charset="0"/>
                <a:hlinkClick r:id="rId3"/>
              </a:rPr>
              <a:t>Käypä hoito –suositus</a:t>
            </a:r>
            <a:r>
              <a:rPr lang="fi-FI" altLang="fi-FI" dirty="0" smtClean="0">
                <a:latin typeface="Comic Sans MS" panose="030F0702030302020204" pitchFamily="66" charset="0"/>
              </a:rPr>
              <a:t> kuolevan potilaan oireiden hoidosta 2018</a:t>
            </a:r>
          </a:p>
          <a:p>
            <a:r>
              <a:rPr lang="fi-FI" altLang="fi-FI" dirty="0" smtClean="0">
                <a:latin typeface="Comic Sans MS" panose="030F0702030302020204" pitchFamily="66" charset="0"/>
              </a:rPr>
              <a:t>Ammattieettiset periaatteet</a:t>
            </a:r>
          </a:p>
          <a:p>
            <a:endParaRPr lang="fi-FI" altLang="fi-FI" dirty="0" smtClean="0"/>
          </a:p>
        </p:txBody>
      </p:sp>
    </p:spTree>
    <p:extLst>
      <p:ext uri="{BB962C8B-B14F-4D97-AF65-F5344CB8AC3E}">
        <p14:creationId xmlns:p14="http://schemas.microsoft.com/office/powerpoint/2010/main" val="3075606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tsikko 1"/>
          <p:cNvSpPr>
            <a:spLocks noGrp="1"/>
          </p:cNvSpPr>
          <p:nvPr>
            <p:ph type="title"/>
          </p:nvPr>
        </p:nvSpPr>
        <p:spPr/>
        <p:txBody>
          <a:bodyPr/>
          <a:lstStyle/>
          <a:p>
            <a:pPr eaLnBrk="1" hangingPunct="1"/>
            <a:r>
              <a:rPr lang="fi-FI" altLang="fi-FI" sz="4000" dirty="0" smtClean="0">
                <a:latin typeface="Comic Sans MS" panose="030F0702030302020204" pitchFamily="66" charset="0"/>
                <a:hlinkClick r:id="rId3"/>
              </a:rPr>
              <a:t>Hoitotahto</a:t>
            </a:r>
            <a:r>
              <a:rPr lang="fi-FI" altLang="fi-FI" sz="4000" dirty="0" smtClean="0">
                <a:latin typeface="Comic Sans MS" panose="030F0702030302020204" pitchFamily="66" charset="0"/>
              </a:rPr>
              <a:t> – omaisten tahto</a:t>
            </a:r>
          </a:p>
        </p:txBody>
      </p:sp>
      <p:sp>
        <p:nvSpPr>
          <p:cNvPr id="23555" name="Sisällön paikkamerkki 2"/>
          <p:cNvSpPr>
            <a:spLocks noGrp="1"/>
          </p:cNvSpPr>
          <p:nvPr>
            <p:ph idx="1"/>
          </p:nvPr>
        </p:nvSpPr>
        <p:spPr>
          <a:xfrm>
            <a:off x="838200" y="1937011"/>
            <a:ext cx="9201505" cy="4525962"/>
          </a:xfrm>
        </p:spPr>
        <p:txBody>
          <a:bodyPr/>
          <a:lstStyle/>
          <a:p>
            <a:pPr eaLnBrk="1" hangingPunct="1"/>
            <a:r>
              <a:rPr lang="fi-FI" altLang="fi-FI" sz="2400" dirty="0" smtClean="0">
                <a:latin typeface="Comic Sans MS" panose="030F0702030302020204" pitchFamily="66" charset="0"/>
              </a:rPr>
              <a:t>Omaiset monesti jo sopeutuneet kuoleman ajatukseen</a:t>
            </a:r>
          </a:p>
          <a:p>
            <a:pPr eaLnBrk="1" hangingPunct="1"/>
            <a:r>
              <a:rPr lang="fi-FI" altLang="fi-FI" sz="2400" dirty="0" smtClean="0">
                <a:latin typeface="Comic Sans MS" panose="030F0702030302020204" pitchFamily="66" charset="0"/>
              </a:rPr>
              <a:t>Sairautta ja kuoleman läheisyyttä on selostettava myös omaisille, kun kuolevan ymmärrys on heikentynyt</a:t>
            </a:r>
          </a:p>
          <a:p>
            <a:pPr eaLnBrk="1" hangingPunct="1"/>
            <a:r>
              <a:rPr lang="fi-FI" altLang="fi-FI" sz="2400" dirty="0" smtClean="0">
                <a:latin typeface="Comic Sans MS" panose="030F0702030302020204" pitchFamily="66" charset="0"/>
              </a:rPr>
              <a:t>Omaisten mukaan ottaminen hoitoon – ymmärrystä, hienotunteista tukea</a:t>
            </a:r>
          </a:p>
          <a:p>
            <a:pPr eaLnBrk="1" hangingPunct="1"/>
            <a:r>
              <a:rPr lang="fi-FI" altLang="fi-FI" sz="2400" dirty="0" smtClean="0">
                <a:latin typeface="Comic Sans MS" panose="030F0702030302020204" pitchFamily="66" charset="0"/>
              </a:rPr>
              <a:t>Kuolevan tahtoa on pyrittävä noudattamaan – hoitotahto (Valvira, </a:t>
            </a:r>
            <a:r>
              <a:rPr lang="fi-FI" altLang="fi-FI" sz="2400" smtClean="0">
                <a:latin typeface="Comic Sans MS" panose="030F0702030302020204" pitchFamily="66" charset="0"/>
              </a:rPr>
              <a:t>OmaKanta</a:t>
            </a:r>
            <a:r>
              <a:rPr lang="fi-FI" altLang="fi-FI" sz="2400" dirty="0" smtClean="0">
                <a:latin typeface="Comic Sans MS" panose="030F0702030302020204" pitchFamily="66" charset="0"/>
              </a:rPr>
              <a:t>)</a:t>
            </a:r>
          </a:p>
          <a:p>
            <a:pPr eaLnBrk="1" hangingPunct="1"/>
            <a:r>
              <a:rPr lang="fi-FI" altLang="fi-FI" sz="2400" dirty="0" smtClean="0">
                <a:latin typeface="Comic Sans MS" panose="030F0702030302020204" pitchFamily="66" charset="0"/>
              </a:rPr>
              <a:t>Esim. - ”Hän kuolee, jos hän ei syö.” – ”Hän ei syö, koska hän kuolee.”</a:t>
            </a:r>
          </a:p>
          <a:p>
            <a:pPr eaLnBrk="1" hangingPunct="1"/>
            <a:r>
              <a:rPr lang="fi-FI" altLang="fi-FI" sz="2400" dirty="0" smtClean="0">
                <a:latin typeface="Comic Sans MS" panose="030F0702030302020204" pitchFamily="66" charset="0"/>
              </a:rPr>
              <a:t>Ennakoiva yhteissuunnittelu </a:t>
            </a:r>
            <a:r>
              <a:rPr lang="fi-FI" altLang="fi-FI" sz="2000" dirty="0" smtClean="0">
                <a:latin typeface="Comic Sans MS" panose="030F0702030302020204" pitchFamily="66" charset="0"/>
              </a:rPr>
              <a:t>(Vanhustyön keskusliitto 2015)</a:t>
            </a:r>
          </a:p>
        </p:txBody>
      </p:sp>
    </p:spTree>
    <p:extLst>
      <p:ext uri="{BB962C8B-B14F-4D97-AF65-F5344CB8AC3E}">
        <p14:creationId xmlns:p14="http://schemas.microsoft.com/office/powerpoint/2010/main" val="1895303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tsikko 1"/>
          <p:cNvSpPr>
            <a:spLocks noGrp="1"/>
          </p:cNvSpPr>
          <p:nvPr>
            <p:ph type="title"/>
          </p:nvPr>
        </p:nvSpPr>
        <p:spPr/>
        <p:txBody>
          <a:bodyPr/>
          <a:lstStyle/>
          <a:p>
            <a:endParaRPr lang="fi-FI" altLang="fi-FI" smtClean="0"/>
          </a:p>
        </p:txBody>
      </p:sp>
      <p:sp>
        <p:nvSpPr>
          <p:cNvPr id="25603" name="Sisällön paikkamerkki 2"/>
          <p:cNvSpPr>
            <a:spLocks noGrp="1"/>
          </p:cNvSpPr>
          <p:nvPr>
            <p:ph idx="1"/>
          </p:nvPr>
        </p:nvSpPr>
        <p:spPr/>
        <p:txBody>
          <a:bodyPr/>
          <a:lstStyle/>
          <a:p>
            <a:endParaRPr lang="fi-FI" altLang="fi-FI" smtClean="0"/>
          </a:p>
        </p:txBody>
      </p:sp>
      <p:pic>
        <p:nvPicPr>
          <p:cNvPr id="25604" name="Kuva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82550"/>
            <a:ext cx="112141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735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tsikko 1"/>
          <p:cNvSpPr>
            <a:spLocks noGrp="1"/>
          </p:cNvSpPr>
          <p:nvPr>
            <p:ph type="title"/>
          </p:nvPr>
        </p:nvSpPr>
        <p:spPr/>
        <p:txBody>
          <a:bodyPr/>
          <a:lstStyle/>
          <a:p>
            <a:pPr eaLnBrk="1" hangingPunct="1"/>
            <a:r>
              <a:rPr lang="fi-FI" altLang="fi-FI" smtClean="0">
                <a:latin typeface="Comic Sans MS" panose="030F0702030302020204" pitchFamily="66" charset="0"/>
              </a:rPr>
              <a:t>SAATTOHOITO</a:t>
            </a:r>
          </a:p>
        </p:txBody>
      </p:sp>
      <p:sp>
        <p:nvSpPr>
          <p:cNvPr id="3" name="Sisällön paikkamerkki 2"/>
          <p:cNvSpPr>
            <a:spLocks noGrp="1"/>
          </p:cNvSpPr>
          <p:nvPr>
            <p:ph sz="half" idx="1"/>
          </p:nvPr>
        </p:nvSpPr>
        <p:spPr>
          <a:xfrm>
            <a:off x="1682750" y="1690688"/>
            <a:ext cx="4643438" cy="5357812"/>
          </a:xfrm>
        </p:spPr>
        <p:txBody>
          <a:bodyPr rtlCol="0">
            <a:normAutofit lnSpcReduction="10000"/>
          </a:bodyPr>
          <a:lstStyle/>
          <a:p>
            <a:pPr algn="ctr">
              <a:spcBef>
                <a:spcPts val="0"/>
              </a:spcBef>
              <a:buFont typeface="Arial" panose="020B0604020202020204" pitchFamily="34" charset="0"/>
              <a:buNone/>
              <a:defRPr/>
            </a:pPr>
            <a:r>
              <a:rPr lang="fi-FI" sz="2400" dirty="0">
                <a:latin typeface="Comic Sans MS" pitchFamily="66" charset="0"/>
              </a:rPr>
              <a:t>Älä pelkää, sinulla on lämpimät kädet</a:t>
            </a:r>
          </a:p>
          <a:p>
            <a:pPr algn="ctr">
              <a:spcBef>
                <a:spcPts val="0"/>
              </a:spcBef>
              <a:buFont typeface="Arial" panose="020B0604020202020204" pitchFamily="34" charset="0"/>
              <a:buNone/>
              <a:defRPr/>
            </a:pPr>
            <a:r>
              <a:rPr lang="fi-FI" sz="2400" dirty="0">
                <a:latin typeface="Comic Sans MS" pitchFamily="66" charset="0"/>
              </a:rPr>
              <a:t>lämpimiin käsiin ota kylmenevät sormet</a:t>
            </a:r>
          </a:p>
          <a:p>
            <a:pPr algn="ctr">
              <a:spcBef>
                <a:spcPts val="0"/>
              </a:spcBef>
              <a:buFont typeface="Arial" panose="020B0604020202020204" pitchFamily="34" charset="0"/>
              <a:buNone/>
              <a:defRPr/>
            </a:pPr>
            <a:r>
              <a:rPr lang="fi-FI" sz="2400" dirty="0">
                <a:latin typeface="Comic Sans MS" pitchFamily="66" charset="0"/>
              </a:rPr>
              <a:t>ei sinun muuta tarvitse tehdä</a:t>
            </a:r>
          </a:p>
          <a:p>
            <a:pPr algn="ctr">
              <a:spcBef>
                <a:spcPts val="0"/>
              </a:spcBef>
              <a:buFont typeface="Arial" panose="020B0604020202020204" pitchFamily="34" charset="0"/>
              <a:buNone/>
              <a:defRPr/>
            </a:pPr>
            <a:r>
              <a:rPr lang="fi-FI" sz="2400" dirty="0">
                <a:latin typeface="Comic Sans MS" pitchFamily="66" charset="0"/>
              </a:rPr>
              <a:t>ole ihminen ihmiselle loppuun asti.</a:t>
            </a:r>
          </a:p>
          <a:p>
            <a:pPr algn="ctr">
              <a:spcBef>
                <a:spcPts val="0"/>
              </a:spcBef>
              <a:buFont typeface="Arial" panose="020B0604020202020204" pitchFamily="34" charset="0"/>
              <a:buNone/>
              <a:defRPr/>
            </a:pPr>
            <a:endParaRPr lang="fi-FI" sz="2400" dirty="0">
              <a:latin typeface="Comic Sans MS" pitchFamily="66" charset="0"/>
            </a:endParaRPr>
          </a:p>
          <a:p>
            <a:pPr algn="ctr">
              <a:spcBef>
                <a:spcPts val="0"/>
              </a:spcBef>
              <a:buFont typeface="Arial" panose="020B0604020202020204" pitchFamily="34" charset="0"/>
              <a:buNone/>
              <a:defRPr/>
            </a:pPr>
            <a:r>
              <a:rPr lang="fi-FI" sz="2400" dirty="0">
                <a:latin typeface="Comic Sans MS" pitchFamily="66" charset="0"/>
              </a:rPr>
              <a:t>Ei kuolema sinua vie, älä pelkää</a:t>
            </a:r>
          </a:p>
          <a:p>
            <a:pPr algn="ctr">
              <a:spcBef>
                <a:spcPts val="0"/>
              </a:spcBef>
              <a:buFont typeface="Arial" panose="020B0604020202020204" pitchFamily="34" charset="0"/>
              <a:buNone/>
              <a:defRPr/>
            </a:pPr>
            <a:r>
              <a:rPr lang="fi-FI" sz="2400" dirty="0">
                <a:latin typeface="Comic Sans MS" pitchFamily="66" charset="0"/>
              </a:rPr>
              <a:t>ole kuolevan vieressä lämpimin käsin</a:t>
            </a:r>
          </a:p>
          <a:p>
            <a:pPr algn="ctr">
              <a:spcBef>
                <a:spcPts val="0"/>
              </a:spcBef>
              <a:buFont typeface="Arial" panose="020B0604020202020204" pitchFamily="34" charset="0"/>
              <a:buNone/>
              <a:defRPr/>
            </a:pPr>
            <a:r>
              <a:rPr lang="fi-FI" sz="2400" dirty="0">
                <a:latin typeface="Comic Sans MS" pitchFamily="66" charset="0"/>
              </a:rPr>
              <a:t>älä yksin jätä</a:t>
            </a:r>
          </a:p>
          <a:p>
            <a:pPr algn="ctr">
              <a:spcBef>
                <a:spcPts val="0"/>
              </a:spcBef>
              <a:buFont typeface="Arial" panose="020B0604020202020204" pitchFamily="34" charset="0"/>
              <a:buNone/>
              <a:defRPr/>
            </a:pPr>
            <a:r>
              <a:rPr lang="fi-FI" sz="2400" dirty="0">
                <a:latin typeface="Comic Sans MS" pitchFamily="66" charset="0"/>
              </a:rPr>
              <a:t>ei kuolema sinua vie</a:t>
            </a:r>
          </a:p>
          <a:p>
            <a:pPr algn="ctr">
              <a:spcBef>
                <a:spcPts val="0"/>
              </a:spcBef>
              <a:buFont typeface="Arial" panose="020B0604020202020204" pitchFamily="34" charset="0"/>
              <a:buNone/>
              <a:defRPr/>
            </a:pPr>
            <a:r>
              <a:rPr lang="fi-FI" sz="2400" dirty="0">
                <a:latin typeface="Comic Sans MS" pitchFamily="66" charset="0"/>
              </a:rPr>
              <a:t>sinulla on lämpimät kädet.</a:t>
            </a:r>
          </a:p>
          <a:p>
            <a:pPr algn="ctr">
              <a:buFont typeface="Arial" panose="020B0604020202020204" pitchFamily="34" charset="0"/>
              <a:buNone/>
              <a:defRPr/>
            </a:pPr>
            <a:endParaRPr lang="fi-FI" sz="2400" dirty="0">
              <a:latin typeface="Comic Sans MS" pitchFamily="66" charset="0"/>
            </a:endParaRPr>
          </a:p>
          <a:p>
            <a:pPr lvl="4">
              <a:buFont typeface="Arial" panose="020B0604020202020204" pitchFamily="34" charset="0"/>
              <a:buNone/>
              <a:defRPr/>
            </a:pPr>
            <a:r>
              <a:rPr lang="fi-FI" sz="2400" dirty="0">
                <a:latin typeface="Comic Sans MS" pitchFamily="66" charset="0"/>
              </a:rPr>
              <a:t>	- Kaija </a:t>
            </a:r>
            <a:r>
              <a:rPr lang="fi-FI" sz="2400" dirty="0" err="1">
                <a:latin typeface="Comic Sans MS" pitchFamily="66" charset="0"/>
              </a:rPr>
              <a:t>Sailo</a:t>
            </a:r>
            <a:r>
              <a:rPr lang="fi-FI" sz="2400" dirty="0">
                <a:latin typeface="Comic Sans MS" pitchFamily="66" charset="0"/>
              </a:rPr>
              <a:t> -</a:t>
            </a:r>
          </a:p>
          <a:p>
            <a:pPr>
              <a:buFont typeface="Arial" panose="020B0604020202020204" pitchFamily="34" charset="0"/>
              <a:buNone/>
              <a:defRPr/>
            </a:pPr>
            <a:endParaRPr lang="fi-FI" dirty="0" smtClean="0">
              <a:latin typeface="Comic Sans MS" pitchFamily="66" charset="0"/>
            </a:endParaRPr>
          </a:p>
        </p:txBody>
      </p:sp>
      <p:pic>
        <p:nvPicPr>
          <p:cNvPr id="1229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2568575"/>
            <a:ext cx="37861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4" name="Anna Erikson - Maan korvessa kulkevi lapsosen tie">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9155634" y="5465407"/>
            <a:ext cx="609600" cy="609600"/>
          </a:xfrm>
        </p:spPr>
      </p:pic>
    </p:spTree>
    <p:extLst>
      <p:ext uri="{BB962C8B-B14F-4D97-AF65-F5344CB8AC3E}">
        <p14:creationId xmlns:p14="http://schemas.microsoft.com/office/powerpoint/2010/main" val="1990916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42938"/>
            <a:ext cx="8229600" cy="774700"/>
          </a:xfrm>
        </p:spPr>
        <p:txBody>
          <a:bodyPr rtlCol="0">
            <a:normAutofit fontScale="90000"/>
          </a:bodyPr>
          <a:lstStyle/>
          <a:p>
            <a:pPr>
              <a:defRPr/>
            </a:pPr>
            <a:r>
              <a:rPr lang="fi-FI" sz="3600">
                <a:latin typeface="Comic Sans MS" pitchFamily="66" charset="0"/>
              </a:rPr>
              <a:t>SUHTAUTUMINEN KUOLEMAAN JA KUOLEMISEEN</a:t>
            </a:r>
          </a:p>
        </p:txBody>
      </p:sp>
      <p:sp>
        <p:nvSpPr>
          <p:cNvPr id="6147" name="Rectangle 3"/>
          <p:cNvSpPr>
            <a:spLocks noGrp="1" noChangeArrowheads="1"/>
          </p:cNvSpPr>
          <p:nvPr>
            <p:ph type="body" idx="1"/>
          </p:nvPr>
        </p:nvSpPr>
        <p:spPr>
          <a:xfrm>
            <a:off x="838200" y="1916114"/>
            <a:ext cx="9344025" cy="4941887"/>
          </a:xfrm>
        </p:spPr>
        <p:txBody>
          <a:bodyPr/>
          <a:lstStyle/>
          <a:p>
            <a:pPr marL="0" indent="0" eaLnBrk="1" hangingPunct="1">
              <a:buNone/>
            </a:pPr>
            <a:r>
              <a:rPr lang="fi-FI" altLang="fi-FI" sz="2400" dirty="0">
                <a:latin typeface="Comic Sans MS" panose="030F0702030302020204" pitchFamily="66" charset="0"/>
              </a:rPr>
              <a:t>Kuoleman </a:t>
            </a:r>
            <a:r>
              <a:rPr lang="fi-FI" altLang="fi-FI" sz="2400" dirty="0" smtClean="0">
                <a:latin typeface="Comic Sans MS" panose="030F0702030302020204" pitchFamily="66" charset="0"/>
              </a:rPr>
              <a:t>muuttuminen</a:t>
            </a:r>
            <a:endParaRPr lang="fi-FI" altLang="fi-FI" sz="2600" dirty="0">
              <a:latin typeface="Comic Sans MS" panose="030F0702030302020204" pitchFamily="66" charset="0"/>
            </a:endParaRPr>
          </a:p>
          <a:p>
            <a:pPr lvl="1" eaLnBrk="1" hangingPunct="1"/>
            <a:r>
              <a:rPr lang="fi-FI" altLang="fi-FI" sz="2200" dirty="0" smtClean="0">
                <a:latin typeface="Comic Sans MS" panose="030F0702030302020204" pitchFamily="66" charset="0"/>
              </a:rPr>
              <a:t>Sairastuneisuus </a:t>
            </a:r>
            <a:r>
              <a:rPr lang="fi-FI" altLang="fi-FI" sz="2200" dirty="0">
                <a:latin typeface="Comic Sans MS" panose="030F0702030302020204" pitchFamily="66" charset="0"/>
              </a:rPr>
              <a:t>lisääntynyt eliniän </a:t>
            </a:r>
            <a:r>
              <a:rPr lang="fi-FI" altLang="fi-FI" sz="2200" dirty="0" smtClean="0">
                <a:latin typeface="Comic Sans MS" panose="030F0702030302020204" pitchFamily="66" charset="0"/>
              </a:rPr>
              <a:t>kasvaessa.</a:t>
            </a:r>
            <a:endParaRPr lang="fi-FI" altLang="fi-FI" sz="2200" dirty="0">
              <a:latin typeface="Comic Sans MS" panose="030F0702030302020204" pitchFamily="66" charset="0"/>
            </a:endParaRPr>
          </a:p>
          <a:p>
            <a:pPr lvl="1" eaLnBrk="1" hangingPunct="1"/>
            <a:r>
              <a:rPr lang="fi-FI" altLang="fi-FI" sz="2200" dirty="0" smtClean="0">
                <a:latin typeface="Comic Sans MS" panose="030F0702030302020204" pitchFamily="66" charset="0"/>
              </a:rPr>
              <a:t>”Kuolemat </a:t>
            </a:r>
            <a:r>
              <a:rPr lang="fi-FI" altLang="fi-FI" sz="2200" dirty="0">
                <a:latin typeface="Comic Sans MS" panose="030F0702030302020204" pitchFamily="66" charset="0"/>
              </a:rPr>
              <a:t>usein pitkiä ja hitaita</a:t>
            </a:r>
            <a:r>
              <a:rPr lang="fi-FI" altLang="fi-FI" sz="2200" dirty="0" smtClean="0">
                <a:latin typeface="Comic Sans MS" panose="030F0702030302020204" pitchFamily="66" charset="0"/>
              </a:rPr>
              <a:t>”.</a:t>
            </a:r>
            <a:endParaRPr lang="fi-FI" altLang="fi-FI" sz="2200" dirty="0">
              <a:latin typeface="Comic Sans MS" panose="030F0702030302020204" pitchFamily="66" charset="0"/>
            </a:endParaRPr>
          </a:p>
          <a:p>
            <a:pPr lvl="1" eaLnBrk="1" hangingPunct="1"/>
            <a:r>
              <a:rPr lang="fi-FI" altLang="fi-FI" sz="2200" dirty="0">
                <a:latin typeface="Comic Sans MS" panose="030F0702030302020204" pitchFamily="66" charset="0"/>
              </a:rPr>
              <a:t>K</a:t>
            </a:r>
            <a:r>
              <a:rPr lang="fi-FI" altLang="fi-FI" sz="2200" dirty="0" smtClean="0">
                <a:latin typeface="Comic Sans MS" panose="030F0702030302020204" pitchFamily="66" charset="0"/>
              </a:rPr>
              <a:t>äsittelemme </a:t>
            </a:r>
            <a:r>
              <a:rPr lang="fi-FI" altLang="fi-FI" sz="2200" dirty="0">
                <a:latin typeface="Comic Sans MS" panose="030F0702030302020204" pitchFamily="66" charset="0"/>
              </a:rPr>
              <a:t>kuolemaa monesti vasta silloin, kun se koskettaa meitä </a:t>
            </a:r>
            <a:r>
              <a:rPr lang="fi-FI" altLang="fi-FI" sz="2200" dirty="0" smtClean="0">
                <a:latin typeface="Comic Sans MS" panose="030F0702030302020204" pitchFamily="66" charset="0"/>
              </a:rPr>
              <a:t>läheltä.</a:t>
            </a:r>
            <a:endParaRPr lang="fi-FI" altLang="fi-FI" sz="2200" dirty="0">
              <a:latin typeface="Comic Sans MS" panose="030F0702030302020204" pitchFamily="66" charset="0"/>
            </a:endParaRPr>
          </a:p>
          <a:p>
            <a:pPr lvl="1" eaLnBrk="1" hangingPunct="1"/>
            <a:endParaRPr lang="fi-FI" altLang="fi-FI" sz="2200" dirty="0">
              <a:latin typeface="Comic Sans MS" panose="030F0702030302020204" pitchFamily="66" charset="0"/>
            </a:endParaRPr>
          </a:p>
          <a:p>
            <a:pPr lvl="1"/>
            <a:r>
              <a:rPr lang="fi-FI" altLang="fi-FI" sz="2200" dirty="0">
                <a:latin typeface="Comic Sans MS" panose="030F0702030302020204" pitchFamily="66" charset="0"/>
              </a:rPr>
              <a:t>N</a:t>
            </a:r>
            <a:r>
              <a:rPr lang="fi-FI" altLang="fi-FI" sz="2200" dirty="0" smtClean="0">
                <a:latin typeface="Comic Sans MS" panose="030F0702030302020204" pitchFamily="66" charset="0"/>
              </a:rPr>
              <a:t>oin 80 % kuolemista tapahtuu laitoksissa.</a:t>
            </a:r>
          </a:p>
          <a:p>
            <a:pPr lvl="1"/>
            <a:r>
              <a:rPr lang="fi-FI" sz="2000" dirty="0" smtClean="0">
                <a:latin typeface="Comic Sans MS" panose="030F0702030302020204" pitchFamily="66" charset="0"/>
              </a:rPr>
              <a:t>Siirtymiä on etenkin tehostetussa palveluasumisessa. Asukkaista 40 prosenttia muuttaa terveyskeskukseen kuolemaan (2011).</a:t>
            </a:r>
            <a:endParaRPr lang="fi-FI" altLang="fi-FI" sz="2200" dirty="0" smtClean="0">
              <a:latin typeface="Comic Sans MS" panose="030F0702030302020204" pitchFamily="66" charset="0"/>
            </a:endParaRPr>
          </a:p>
          <a:p>
            <a:pPr lvl="1"/>
            <a:r>
              <a:rPr lang="fi-FI" altLang="fi-FI" sz="2200" dirty="0">
                <a:latin typeface="Comic Sans MS" panose="030F0702030302020204" pitchFamily="66" charset="0"/>
              </a:rPr>
              <a:t>K</a:t>
            </a:r>
            <a:r>
              <a:rPr lang="fi-FI" altLang="fi-FI" sz="2200" dirty="0" smtClean="0">
                <a:latin typeface="Comic Sans MS" panose="030F0702030302020204" pitchFamily="66" charset="0"/>
              </a:rPr>
              <a:t>äytännön hoitotyössä kuoleva potilas hoidetaan vielä usein rutiininomaisesti.</a:t>
            </a:r>
          </a:p>
          <a:p>
            <a:pPr lvl="1" eaLnBrk="1" hangingPunct="1">
              <a:buFont typeface="Arial" panose="020B0604020202020204" pitchFamily="34" charset="0"/>
              <a:buNone/>
            </a:pPr>
            <a:endParaRPr lang="fi-FI" altLang="fi-FI" sz="2200" dirty="0">
              <a:latin typeface="Comic Sans MS" panose="030F0702030302020204" pitchFamily="66" charset="0"/>
            </a:endParaRPr>
          </a:p>
          <a:p>
            <a:pPr lvl="1" eaLnBrk="1" hangingPunct="1">
              <a:buFont typeface="Arial" panose="020B0604020202020204" pitchFamily="34" charset="0"/>
              <a:buNone/>
            </a:pPr>
            <a:endParaRPr lang="fi-FI" altLang="fi-FI" sz="2200" dirty="0">
              <a:latin typeface="Comic Sans MS" panose="030F0702030302020204" pitchFamily="66" charset="0"/>
            </a:endParaRPr>
          </a:p>
        </p:txBody>
      </p:sp>
    </p:spTree>
    <p:extLst>
      <p:ext uri="{BB962C8B-B14F-4D97-AF65-F5344CB8AC3E}">
        <p14:creationId xmlns:p14="http://schemas.microsoft.com/office/powerpoint/2010/main" val="2002534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normAutofit lnSpcReduction="10000"/>
          </a:bodyPr>
          <a:lstStyle/>
          <a:p>
            <a:pPr algn="ctr" eaLnBrk="1" hangingPunct="1">
              <a:buFontTx/>
              <a:buNone/>
            </a:pPr>
            <a:r>
              <a:rPr lang="fi-FI" altLang="fi-FI" sz="2200" dirty="0">
                <a:latin typeface="Comic Sans MS" panose="030F0702030302020204" pitchFamily="66" charset="0"/>
              </a:rPr>
              <a:t>Kuolemassa on aika rakentaa</a:t>
            </a:r>
          </a:p>
          <a:p>
            <a:pPr algn="ctr" eaLnBrk="1" hangingPunct="1">
              <a:buFontTx/>
              <a:buNone/>
            </a:pPr>
            <a:r>
              <a:rPr lang="fi-FI" altLang="fi-FI" sz="2200" dirty="0">
                <a:latin typeface="Comic Sans MS" panose="030F0702030302020204" pitchFamily="66" charset="0"/>
              </a:rPr>
              <a:t>Elämänsä talo valmiiksi –</a:t>
            </a:r>
          </a:p>
          <a:p>
            <a:pPr algn="ctr" eaLnBrk="1" hangingPunct="1">
              <a:buFontTx/>
              <a:buNone/>
            </a:pPr>
            <a:r>
              <a:rPr lang="fi-FI" altLang="fi-FI" sz="2200" dirty="0">
                <a:latin typeface="Comic Sans MS" panose="030F0702030302020204" pitchFamily="66" charset="0"/>
              </a:rPr>
              <a:t>Kuljeskella sen eri huoneissa,</a:t>
            </a:r>
          </a:p>
          <a:p>
            <a:pPr algn="ctr" eaLnBrk="1" hangingPunct="1">
              <a:buFontTx/>
              <a:buNone/>
            </a:pPr>
            <a:r>
              <a:rPr lang="fi-FI" altLang="fi-FI" sz="2200" dirty="0">
                <a:latin typeface="Comic Sans MS" panose="030F0702030302020204" pitchFamily="66" charset="0"/>
              </a:rPr>
              <a:t>elämän eri vaiheissa ja tunteissa.</a:t>
            </a:r>
          </a:p>
          <a:p>
            <a:pPr algn="ctr" eaLnBrk="1" hangingPunct="1">
              <a:buFontTx/>
              <a:buNone/>
            </a:pPr>
            <a:endParaRPr lang="fi-FI" altLang="fi-FI" sz="1200" dirty="0">
              <a:latin typeface="Comic Sans MS" panose="030F0702030302020204" pitchFamily="66" charset="0"/>
            </a:endParaRPr>
          </a:p>
          <a:p>
            <a:pPr eaLnBrk="1" hangingPunct="1">
              <a:buFontTx/>
              <a:buNone/>
            </a:pPr>
            <a:r>
              <a:rPr lang="fi-FI" altLang="fi-FI" sz="2200" dirty="0">
                <a:latin typeface="Comic Sans MS" panose="030F0702030302020204" pitchFamily="66" charset="0"/>
              </a:rPr>
              <a:t>					- Martti Lindqvist –</a:t>
            </a:r>
          </a:p>
          <a:p>
            <a:pPr eaLnBrk="1" hangingPunct="1">
              <a:buFontTx/>
              <a:buNone/>
            </a:pPr>
            <a:endParaRPr lang="fi-FI" altLang="fi-FI" sz="2200" dirty="0"/>
          </a:p>
          <a:p>
            <a:pPr marL="0" indent="0" eaLnBrk="1" hangingPunct="1">
              <a:buNone/>
            </a:pPr>
            <a:r>
              <a:rPr lang="fi-FI" altLang="fi-FI" sz="2200" dirty="0" smtClean="0">
                <a:latin typeface="Comic Sans MS" panose="030F0702030302020204" pitchFamily="66" charset="0"/>
              </a:rPr>
              <a:t>Ihmisen </a:t>
            </a:r>
            <a:r>
              <a:rPr lang="fi-FI" altLang="fi-FI" sz="2200" dirty="0">
                <a:latin typeface="Comic Sans MS" panose="030F0702030302020204" pitchFamily="66" charset="0"/>
              </a:rPr>
              <a:t>luontainen optimismi</a:t>
            </a:r>
          </a:p>
          <a:p>
            <a:pPr lvl="1" eaLnBrk="1" hangingPunct="1"/>
            <a:r>
              <a:rPr lang="fi-FI" altLang="fi-FI" sz="2200" dirty="0">
                <a:latin typeface="Comic Sans MS" panose="030F0702030302020204" pitchFamily="66" charset="0"/>
              </a:rPr>
              <a:t>toivo</a:t>
            </a:r>
          </a:p>
          <a:p>
            <a:pPr lvl="1" eaLnBrk="1" hangingPunct="1"/>
            <a:r>
              <a:rPr lang="fi-FI" altLang="fi-FI" sz="2200" dirty="0">
                <a:latin typeface="Comic Sans MS" panose="030F0702030302020204" pitchFamily="66" charset="0"/>
              </a:rPr>
              <a:t>turvallisuus</a:t>
            </a:r>
          </a:p>
          <a:p>
            <a:pPr lvl="1" eaLnBrk="1" hangingPunct="1"/>
            <a:r>
              <a:rPr lang="fi-FI" altLang="fi-FI" sz="2200" dirty="0">
                <a:latin typeface="Comic Sans MS" panose="030F0702030302020204" pitchFamily="66" charset="0"/>
              </a:rPr>
              <a:t>rakastava huolenpito</a:t>
            </a:r>
          </a:p>
          <a:p>
            <a:pPr eaLnBrk="1" hangingPunct="1">
              <a:buFontTx/>
              <a:buNone/>
            </a:pPr>
            <a:endParaRPr lang="fi-FI" altLang="fi-FI" sz="2200" dirty="0"/>
          </a:p>
        </p:txBody>
      </p:sp>
      <p:sp>
        <p:nvSpPr>
          <p:cNvPr id="8195" name="Rectangle 4"/>
          <p:cNvSpPr>
            <a:spLocks noGrp="1" noChangeArrowheads="1"/>
          </p:cNvSpPr>
          <p:nvPr>
            <p:ph type="title"/>
          </p:nvPr>
        </p:nvSpPr>
        <p:spPr>
          <a:noFill/>
        </p:spPr>
        <p:txBody>
          <a:bodyPr/>
          <a:lstStyle/>
          <a:p>
            <a:pPr eaLnBrk="1" hangingPunct="1"/>
            <a:r>
              <a:rPr lang="fi-FI" altLang="fi-FI" dirty="0" smtClean="0">
                <a:latin typeface="Comic Sans MS" panose="030F0702030302020204" pitchFamily="66" charset="0"/>
              </a:rPr>
              <a:t>RAKASTAVA HOITO </a:t>
            </a:r>
            <a:r>
              <a:rPr lang="fi-FI" altLang="fi-FI" sz="2400" dirty="0" smtClean="0">
                <a:latin typeface="Comic Sans MS" panose="030F0702030302020204" pitchFamily="66" charset="0"/>
              </a:rPr>
              <a:t>(Katie Eriksson)</a:t>
            </a:r>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4149725"/>
            <a:ext cx="25923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graphicFrame>
        <p:nvGraphicFramePr>
          <p:cNvPr id="8197" name="Object 7">
            <a:hlinkClick r:id="rId4" action="ppaction://hlinkfile"/>
          </p:cNvPr>
          <p:cNvGraphicFramePr>
            <a:graphicFrameLocks noChangeAspect="1"/>
          </p:cNvGraphicFramePr>
          <p:nvPr>
            <p:extLst>
              <p:ext uri="{D42A27DB-BD31-4B8C-83A1-F6EECF244321}">
                <p14:modId xmlns:p14="http://schemas.microsoft.com/office/powerpoint/2010/main" val="2916808948"/>
              </p:ext>
            </p:extLst>
          </p:nvPr>
        </p:nvGraphicFramePr>
        <p:xfrm>
          <a:off x="8931275" y="6286501"/>
          <a:ext cx="857250" cy="428625"/>
        </p:xfrm>
        <a:graphic>
          <a:graphicData uri="http://schemas.openxmlformats.org/presentationml/2006/ole">
            <mc:AlternateContent xmlns:mc="http://schemas.openxmlformats.org/markup-compatibility/2006">
              <mc:Choice xmlns:v="urn:schemas-microsoft-com:vml" Requires="v">
                <p:oleObj spid="_x0000_s1034" name="Pakkausohjelman komentotulkkiobjekti" showAsIcon="1" r:id="rId5" imgW="1365120" imgH="682560" progId="Package">
                  <p:embed/>
                </p:oleObj>
              </mc:Choice>
              <mc:Fallback>
                <p:oleObj name="Pakkausohjelman komentotulkkiobjekti" showAsIcon="1" r:id="rId5" imgW="1365120" imgH="682560" progId="Package">
                  <p:embed/>
                  <p:pic>
                    <p:nvPicPr>
                      <p:cNvPr id="0" name=""/>
                      <p:cNvPicPr>
                        <a:picLocks noChangeAspect="1" noChangeArrowheads="1"/>
                      </p:cNvPicPr>
                      <p:nvPr/>
                    </p:nvPicPr>
                    <p:blipFill>
                      <a:blip r:embed="rId6"/>
                      <a:srcRect/>
                      <a:stretch>
                        <a:fillRect/>
                      </a:stretch>
                    </p:blipFill>
                    <p:spPr bwMode="auto">
                      <a:xfrm>
                        <a:off x="8931275" y="6286501"/>
                        <a:ext cx="8572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15673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703</Words>
  <Application>Microsoft Office PowerPoint</Application>
  <PresentationFormat>Laajakuva</PresentationFormat>
  <Paragraphs>144</Paragraphs>
  <Slides>16</Slides>
  <Notes>4</Notes>
  <HiddenSlides>0</HiddenSlides>
  <MMClips>1</MMClips>
  <ScaleCrop>false</ScaleCrop>
  <HeadingPairs>
    <vt:vector size="8" baseType="variant">
      <vt:variant>
        <vt:lpstr>Käytetyt fontit</vt:lpstr>
      </vt:variant>
      <vt:variant>
        <vt:i4>5</vt:i4>
      </vt:variant>
      <vt:variant>
        <vt:lpstr>Teema</vt:lpstr>
      </vt:variant>
      <vt:variant>
        <vt:i4>1</vt:i4>
      </vt:variant>
      <vt:variant>
        <vt:lpstr>Upotetut OLE-palvelimet</vt:lpstr>
      </vt:variant>
      <vt:variant>
        <vt:i4>2</vt:i4>
      </vt:variant>
      <vt:variant>
        <vt:lpstr>Dian otsikot</vt:lpstr>
      </vt:variant>
      <vt:variant>
        <vt:i4>16</vt:i4>
      </vt:variant>
    </vt:vector>
  </HeadingPairs>
  <TitlesOfParts>
    <vt:vector size="24" baseType="lpstr">
      <vt:lpstr>Arial</vt:lpstr>
      <vt:lpstr>Calibri</vt:lpstr>
      <vt:lpstr>Calibri Light</vt:lpstr>
      <vt:lpstr>Comic Sans MS</vt:lpstr>
      <vt:lpstr>Wingdings</vt:lpstr>
      <vt:lpstr>Office-teema</vt:lpstr>
      <vt:lpstr>Paketti</vt:lpstr>
      <vt:lpstr>Package</vt:lpstr>
      <vt:lpstr>SAATTOHOITO</vt:lpstr>
      <vt:lpstr>KÄSITTEITÄ</vt:lpstr>
      <vt:lpstr>SAATTOHOITO</vt:lpstr>
      <vt:lpstr>SÄÄDÖKSET /SAATTOHOITOSUOSITUKSET</vt:lpstr>
      <vt:lpstr>Hoitotahto – omaisten tahto</vt:lpstr>
      <vt:lpstr>PowerPoint-esitys</vt:lpstr>
      <vt:lpstr>SAATTOHOITO</vt:lpstr>
      <vt:lpstr>SUHTAUTUMINEN KUOLEMAAN JA KUOLEMISEEN</vt:lpstr>
      <vt:lpstr>RAKASTAVA HOITO (Katie Eriksson)</vt:lpstr>
      <vt:lpstr>RAKASTAVA HOITO</vt:lpstr>
      <vt:lpstr>RAKASTAVA HOITO</vt:lpstr>
      <vt:lpstr>VANHUKSEN KUOLEMA</vt:lpstr>
      <vt:lpstr>DEMENTOITUNEEN HYVÄ KUOLEMA</vt:lpstr>
      <vt:lpstr>PowerPoint-esitys</vt:lpstr>
      <vt:lpstr>KUOLEVAN POTILAAN OIKEUKSIA</vt:lpstr>
      <vt:lpstr>PowerPoint-esitys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SAATTOHOITO</dc:title>
  <dc:creator>Kaisa Kurko</dc:creator>
  <cp:lastModifiedBy>Kaisa Kurko</cp:lastModifiedBy>
  <cp:revision>9</cp:revision>
  <dcterms:created xsi:type="dcterms:W3CDTF">2018-05-08T14:32:47Z</dcterms:created>
  <dcterms:modified xsi:type="dcterms:W3CDTF">2018-05-29T19:26:28Z</dcterms:modified>
</cp:coreProperties>
</file>