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6"/>
  </p:notesMasterIdLst>
  <p:handoutMasterIdLst>
    <p:handoutMasterId r:id="rId7"/>
  </p:handoutMasterIdLst>
  <p:sldIdLst>
    <p:sldId id="256" r:id="rId2"/>
    <p:sldId id="273" r:id="rId3"/>
    <p:sldId id="267" r:id="rId4"/>
    <p:sldId id="274" r:id="rId5"/>
  </p:sldIdLst>
  <p:sldSz cx="12192000" cy="6858000"/>
  <p:notesSz cx="6799263" cy="99298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2CA6"/>
    <a:srgbClr val="1AA1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6" autoAdjust="0"/>
    <p:restoredTop sz="94343" autoAdjust="0"/>
  </p:normalViewPr>
  <p:slideViewPr>
    <p:cSldViewPr snapToGrid="0">
      <p:cViewPr varScale="1">
        <p:scale>
          <a:sx n="72" d="100"/>
          <a:sy n="72" d="100"/>
        </p:scale>
        <p:origin x="43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A56F78-78C8-437F-B6AE-B03B58EE2947}" type="datetimeFigureOut">
              <a:rPr lang="fi-FI" smtClean="0"/>
              <a:t>7.6.2018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C0615-C230-453B-97B0-A569AA3C88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98746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EEC53C-7AC2-4FAD-8B73-47182C4D1CD5}" type="datetimeFigureOut">
              <a:rPr lang="fi-FI" smtClean="0"/>
              <a:t>7.6.2018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DC5457-8F6A-4C6F-835F-4AA7DB4E4C8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0675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DC5457-8F6A-4C6F-835F-4AA7DB4E4C84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88166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DC5457-8F6A-4C6F-835F-4AA7DB4E4C84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3129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14400" y="1034892"/>
            <a:ext cx="103632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828800" y="2519205"/>
            <a:ext cx="8534400" cy="1752600"/>
          </a:xfrm>
        </p:spPr>
        <p:txBody>
          <a:bodyPr/>
          <a:lstStyle>
            <a:lvl1pPr marL="0" indent="0" algn="ctr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7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333">
                <a:latin typeface="Arial"/>
                <a:cs typeface="Arial"/>
              </a:defRPr>
            </a:lvl1pPr>
          </a:lstStyle>
          <a:p>
            <a:fld id="{201055BE-7CE1-4125-AEBB-D7154562623D}" type="datetimeFigureOut">
              <a:rPr lang="fi-FI" smtClean="0"/>
              <a:t>7.6.2018</a:t>
            </a:fld>
            <a:endParaRPr lang="fi-FI"/>
          </a:p>
        </p:txBody>
      </p:sp>
      <p:pic>
        <p:nvPicPr>
          <p:cNvPr id="8" name="Picture 6" descr="Aallokko merkki leikattu_rgb_55mm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1446" y="4599651"/>
            <a:ext cx="2459237" cy="2285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Kuva 12" descr="Jyväskylä_logo_web_iso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867" b="6947"/>
          <a:stretch>
            <a:fillRect/>
          </a:stretch>
        </p:blipFill>
        <p:spPr bwMode="auto">
          <a:xfrm>
            <a:off x="5682981" y="5527272"/>
            <a:ext cx="3613419" cy="1165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Kuva 8" descr="Jkl_yläpalkki_A4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0" r="1741" b="94539"/>
          <a:stretch>
            <a:fillRect/>
          </a:stretch>
        </p:blipFill>
        <p:spPr bwMode="auto">
          <a:xfrm>
            <a:off x="-48683" y="-27383"/>
            <a:ext cx="12385829" cy="731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6464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067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1867"/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6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333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fld id="{201055BE-7CE1-4125-AEBB-D7154562623D}" type="datetimeFigureOut">
              <a:rPr lang="fi-FI" smtClean="0"/>
              <a:t>7.6.2018</a:t>
            </a:fld>
            <a:endParaRPr lang="fi-FI"/>
          </a:p>
        </p:txBody>
      </p:sp>
      <p:sp>
        <p:nvSpPr>
          <p:cNvPr id="7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33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endParaRPr lang="fi-FI"/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 sz="1333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fld id="{6DE65162-4D5E-4B74-88CA-E205C5DD855D}" type="slidenum">
              <a:rPr lang="fi-FI" smtClean="0"/>
              <a:t>‹#›</a:t>
            </a:fld>
            <a:endParaRPr lang="fi-FI"/>
          </a:p>
        </p:txBody>
      </p:sp>
      <p:pic>
        <p:nvPicPr>
          <p:cNvPr id="9" name="Picture 6" descr="Aallokko merkki leikattu_rgb_55mm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97570" y="5915472"/>
            <a:ext cx="1043113" cy="9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Kuva 9" descr="Jyväskylä_logo_mv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067" r="28769" b="17770"/>
          <a:stretch>
            <a:fillRect/>
          </a:stretch>
        </p:blipFill>
        <p:spPr bwMode="auto">
          <a:xfrm>
            <a:off x="8863573" y="6335759"/>
            <a:ext cx="2088059" cy="40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5930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963084" y="1225177"/>
            <a:ext cx="10363200" cy="940575"/>
          </a:xfrm>
        </p:spPr>
        <p:txBody>
          <a:bodyPr anchor="b"/>
          <a:lstStyle>
            <a:lvl1pPr marL="0" indent="0" algn="ctr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01055BE-7CE1-4125-AEBB-D7154562623D}" type="datetimeFigureOut">
              <a:rPr lang="fi-FI" smtClean="0"/>
              <a:t>7.6.2018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E65162-4D5E-4B74-88CA-E205C5DD855D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Otsikko 1"/>
          <p:cNvSpPr>
            <a:spLocks noGrp="1"/>
          </p:cNvSpPr>
          <p:nvPr>
            <p:ph type="title"/>
          </p:nvPr>
        </p:nvSpPr>
        <p:spPr>
          <a:xfrm>
            <a:off x="963084" y="2434689"/>
            <a:ext cx="10363200" cy="1362075"/>
          </a:xfrm>
        </p:spPr>
        <p:txBody>
          <a:bodyPr anchor="t"/>
          <a:lstStyle>
            <a:lvl1pPr algn="ctr">
              <a:defRPr sz="5333" b="0" i="0" cap="none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pic>
        <p:nvPicPr>
          <p:cNvPr id="8" name="Picture 8" descr="Kuvapohja_Jkl_vär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6235" y="15634"/>
            <a:ext cx="9159668" cy="6869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027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, iso kuva tai taulu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01055BE-7CE1-4125-AEBB-D7154562623D}" type="datetimeFigureOut">
              <a:rPr lang="fi-FI" smtClean="0"/>
              <a:t>7.6.2018</a:t>
            </a:fld>
            <a:endParaRPr lang="fi-FI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E65162-4D5E-4B74-88CA-E205C5DD85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8300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067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01055BE-7CE1-4125-AEBB-D7154562623D}" type="datetimeFigureOut">
              <a:rPr lang="fi-FI" smtClean="0"/>
              <a:t>7.6.2018</a:t>
            </a:fld>
            <a:endParaRPr lang="fi-FI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E65162-4D5E-4B74-88CA-E205C5DD85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5812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055BE-7CE1-4125-AEBB-D7154562623D}" type="datetimeFigureOut">
              <a:rPr lang="fi-FI" smtClean="0"/>
              <a:t>7.6.2018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65162-4D5E-4B74-88CA-E205C5DD85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4553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perustyylejä osoitt.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tekstin perustyylejä osoittamalla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yksen paikkamerkki 3"/>
          <p:cNvSpPr>
            <a:spLocks noGrp="1"/>
          </p:cNvSpPr>
          <p:nvPr>
            <p:ph type="dt" sz="half" idx="2"/>
          </p:nvPr>
        </p:nvSpPr>
        <p:spPr>
          <a:xfrm>
            <a:off x="194735" y="6429376"/>
            <a:ext cx="17145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6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201055BE-7CE1-4125-AEBB-D7154562623D}" type="datetimeFigureOut">
              <a:rPr lang="fi-FI" smtClean="0"/>
              <a:t>7.6.2018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084917" y="6429376"/>
            <a:ext cx="3860800" cy="3651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087534" y="6429376"/>
            <a:ext cx="1998133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6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6DE65162-4D5E-4B74-88CA-E205C5DD85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7300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</p:sldLayoutIdLst>
  <p:txStyles>
    <p:titleStyle>
      <a:lvl1pPr algn="ctr" defTabSz="609585" rtl="0" eaLnBrk="1" fontAlgn="base" hangingPunct="1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Arial"/>
          <a:ea typeface="ＭＳ Ｐゴシック" charset="-128"/>
          <a:cs typeface="Arial"/>
        </a:defRPr>
      </a:lvl1pPr>
      <a:lvl2pPr algn="ctr" defTabSz="60958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Arial" charset="0"/>
          <a:ea typeface="ＭＳ Ｐゴシック" charset="-128"/>
        </a:defRPr>
      </a:lvl2pPr>
      <a:lvl3pPr algn="ctr" defTabSz="60958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Arial" charset="0"/>
          <a:ea typeface="ＭＳ Ｐゴシック" charset="-128"/>
        </a:defRPr>
      </a:lvl3pPr>
      <a:lvl4pPr algn="ctr" defTabSz="60958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Arial" charset="0"/>
          <a:ea typeface="ＭＳ Ｐゴシック" charset="-128"/>
        </a:defRPr>
      </a:lvl4pPr>
      <a:lvl5pPr algn="ctr" defTabSz="60958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Arial" charset="0"/>
          <a:ea typeface="ＭＳ Ｐゴシック" charset="-128"/>
        </a:defRPr>
      </a:lvl5pPr>
      <a:lvl6pPr marL="609585" algn="ctr" defTabSz="60958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Arial" charset="0"/>
          <a:ea typeface="ＭＳ Ｐゴシック" charset="-128"/>
        </a:defRPr>
      </a:lvl6pPr>
      <a:lvl7pPr marL="1219170" algn="ctr" defTabSz="60958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Arial" charset="0"/>
          <a:ea typeface="ＭＳ Ｐゴシック" charset="-128"/>
        </a:defRPr>
      </a:lvl7pPr>
      <a:lvl8pPr marL="1828754" algn="ctr" defTabSz="60958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Arial" charset="0"/>
          <a:ea typeface="ＭＳ Ｐゴシック" charset="-128"/>
        </a:defRPr>
      </a:lvl8pPr>
      <a:lvl9pPr marL="2438339" algn="ctr" defTabSz="60958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Arial" charset="0"/>
          <a:ea typeface="ＭＳ Ｐゴシック" charset="-128"/>
        </a:defRPr>
      </a:lvl9pPr>
    </p:titleStyle>
    <p:bodyStyle>
      <a:lvl1pPr marL="457189" indent="-457189" algn="l" defTabSz="609585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4267" kern="1200">
          <a:solidFill>
            <a:schemeClr val="tx1"/>
          </a:solidFill>
          <a:latin typeface="Arial"/>
          <a:ea typeface="ＭＳ Ｐゴシック" charset="-128"/>
          <a:cs typeface="Arial"/>
        </a:defRPr>
      </a:lvl1pPr>
      <a:lvl2pPr marL="990575" indent="-380990" algn="l" defTabSz="609585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3733" kern="1200">
          <a:solidFill>
            <a:schemeClr val="tx1"/>
          </a:solidFill>
          <a:latin typeface="Arial"/>
          <a:ea typeface="ＭＳ Ｐゴシック" charset="-128"/>
          <a:cs typeface="Arial"/>
        </a:defRPr>
      </a:lvl2pPr>
      <a:lvl3pPr marL="1523962" indent="-304792" algn="l" defTabSz="609585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/>
          <a:ea typeface="ＭＳ Ｐゴシック" charset="-128"/>
          <a:cs typeface="Arial"/>
        </a:defRPr>
      </a:lvl3pPr>
      <a:lvl4pPr marL="2133547" indent="-304792" algn="l" defTabSz="609585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667" kern="1200">
          <a:solidFill>
            <a:schemeClr val="tx1"/>
          </a:solidFill>
          <a:latin typeface="Arial"/>
          <a:ea typeface="ＭＳ Ｐゴシック" charset="-128"/>
          <a:cs typeface="Arial"/>
        </a:defRPr>
      </a:lvl4pPr>
      <a:lvl5pPr marL="2743131" indent="-304792" algn="l" defTabSz="609585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667" kern="1200">
          <a:solidFill>
            <a:schemeClr val="tx1"/>
          </a:solidFill>
          <a:latin typeface="Arial"/>
          <a:ea typeface="ＭＳ Ｐゴシック" charset="-128"/>
          <a:cs typeface="Arial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Yhtenäisen opinpolun kehittämistyö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fi-FI" dirty="0" smtClean="0">
              <a:solidFill>
                <a:schemeClr val="tx1"/>
              </a:solidFill>
            </a:endParaRPr>
          </a:p>
          <a:p>
            <a:r>
              <a:rPr lang="fi-FI" dirty="0" smtClean="0">
                <a:solidFill>
                  <a:schemeClr val="tx1"/>
                </a:solidFill>
              </a:rPr>
              <a:t>Joustava koulunaloitus </a:t>
            </a:r>
          </a:p>
          <a:p>
            <a:r>
              <a:rPr lang="fi-FI" dirty="0" smtClean="0">
                <a:solidFill>
                  <a:schemeClr val="tx1"/>
                </a:solidFill>
              </a:rPr>
              <a:t>päiväkotikouluverkosto</a:t>
            </a:r>
          </a:p>
          <a:p>
            <a:r>
              <a:rPr lang="fi-FI" dirty="0" smtClean="0">
                <a:solidFill>
                  <a:schemeClr val="tx1"/>
                </a:solidFill>
              </a:rPr>
              <a:t>Nivelvaiheet koko yhtenäisen perusopetuksen matkalla</a:t>
            </a:r>
          </a:p>
        </p:txBody>
      </p:sp>
    </p:spTree>
    <p:extLst>
      <p:ext uri="{BB962C8B-B14F-4D97-AF65-F5344CB8AC3E}">
        <p14:creationId xmlns:p14="http://schemas.microsoft.com/office/powerpoint/2010/main" val="13813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Opinpolun </a:t>
            </a:r>
            <a:br>
              <a:rPr lang="fi-FI" dirty="0" smtClean="0"/>
            </a:br>
            <a:r>
              <a:rPr lang="fi-FI" dirty="0" smtClean="0"/>
              <a:t> </a:t>
            </a:r>
            <a:r>
              <a:rPr lang="fi-FI" dirty="0"/>
              <a:t>kehittämistyö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1800" b="1" dirty="0" smtClean="0"/>
              <a:t>MITÄ?</a:t>
            </a:r>
          </a:p>
          <a:p>
            <a:r>
              <a:rPr lang="fi-FI" sz="1800" b="1" dirty="0" smtClean="0">
                <a:solidFill>
                  <a:schemeClr val="accent1">
                    <a:lumMod val="75000"/>
                  </a:schemeClr>
                </a:solidFill>
              </a:rPr>
              <a:t>Vahvistaa</a:t>
            </a:r>
            <a:r>
              <a:rPr lang="fi-FI" sz="1800" dirty="0" smtClean="0"/>
              <a:t> nivelvaiheyhteistyötä </a:t>
            </a:r>
            <a:r>
              <a:rPr lang="fi-FI" sz="1800" dirty="0"/>
              <a:t>yhdenvertaisuusnäkökulma huomioiden koko varhaiskasvatuksen ja perusopetuksen alueella.</a:t>
            </a:r>
          </a:p>
          <a:p>
            <a:r>
              <a:rPr lang="fi-FI" sz="1800" b="1" dirty="0">
                <a:solidFill>
                  <a:schemeClr val="accent2">
                    <a:lumMod val="75000"/>
                  </a:schemeClr>
                </a:solidFill>
              </a:rPr>
              <a:t>Kehittää</a:t>
            </a:r>
            <a:r>
              <a:rPr lang="fi-FI" sz="1800" dirty="0"/>
              <a:t> uusia ja vahvistaa olemassa olevia alueellisia toimintamalleja ja kokeilla niitä käytännössä.</a:t>
            </a:r>
          </a:p>
          <a:p>
            <a:r>
              <a:rPr lang="fi-FI" sz="1800" b="1" dirty="0">
                <a:solidFill>
                  <a:srgbClr val="FFC000"/>
                </a:solidFill>
              </a:rPr>
              <a:t>Pohtia</a:t>
            </a:r>
            <a:r>
              <a:rPr lang="fi-FI" sz="1800" dirty="0"/>
              <a:t> meille sopivia </a:t>
            </a:r>
            <a:r>
              <a:rPr lang="fi-FI" sz="1800" dirty="0" smtClean="0"/>
              <a:t>joustavia kasvun ja oppimisen polkuja.</a:t>
            </a:r>
            <a:endParaRPr lang="fi-FI" sz="1800" dirty="0"/>
          </a:p>
          <a:p>
            <a:r>
              <a:rPr lang="fi-FI" sz="1800" b="1" dirty="0">
                <a:solidFill>
                  <a:schemeClr val="accent6"/>
                </a:solidFill>
              </a:rPr>
              <a:t>Hyödyntää</a:t>
            </a:r>
            <a:r>
              <a:rPr lang="fi-FI" sz="1800" dirty="0"/>
              <a:t> vertaisoppimisen edut </a:t>
            </a:r>
            <a:r>
              <a:rPr lang="fi-FI" sz="1800" dirty="0" smtClean="0"/>
              <a:t>erilaisissa verkostoissa.</a:t>
            </a:r>
            <a:endParaRPr lang="fi-FI" sz="1800" dirty="0"/>
          </a:p>
          <a:p>
            <a:r>
              <a:rPr lang="fi-FI" sz="1800" b="1" dirty="0">
                <a:solidFill>
                  <a:srgbClr val="002060"/>
                </a:solidFill>
              </a:rPr>
              <a:t>Tukea</a:t>
            </a:r>
            <a:r>
              <a:rPr lang="fi-FI" sz="1800" dirty="0"/>
              <a:t> uusien päiväkotikoulujen </a:t>
            </a:r>
            <a:r>
              <a:rPr lang="fi-FI" sz="1800" dirty="0" smtClean="0"/>
              <a:t>ja yhtenäiskoulujen toimintakulttuuria</a:t>
            </a:r>
            <a:r>
              <a:rPr lang="fi-FI" sz="1800" dirty="0"/>
              <a:t>.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1800" b="1" dirty="0" smtClean="0"/>
              <a:t>MIKSI?</a:t>
            </a:r>
            <a:endParaRPr lang="fi-FI" sz="18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 smtClean="0">
                <a:solidFill>
                  <a:schemeClr val="accent4"/>
                </a:solidFill>
              </a:rPr>
              <a:t>Yhdenvertaisuuden toteutuminen </a:t>
            </a:r>
            <a:r>
              <a:rPr lang="fi-FI" sz="2000" dirty="0" smtClean="0"/>
              <a:t>lapsen ja perheen näkökulmasta asuinpaikasta riippumatta.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 smtClean="0">
                <a:solidFill>
                  <a:srgbClr val="7030A0"/>
                </a:solidFill>
              </a:rPr>
              <a:t>Velvoite kehittämiseen </a:t>
            </a:r>
            <a:r>
              <a:rPr lang="fi-FI" sz="2000" dirty="0" smtClean="0"/>
              <a:t>on kirjattu varhaiskasvatuksen ja perusopetuksen opetussuunnitelmiin.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 smtClean="0">
                <a:solidFill>
                  <a:schemeClr val="accent1"/>
                </a:solidFill>
              </a:rPr>
              <a:t>Yhtenäistä opinpolkua kehitetään  valtakunnallisesti.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 smtClean="0">
                <a:solidFill>
                  <a:srgbClr val="0070C0"/>
                </a:solidFill>
              </a:rPr>
              <a:t>OPH ohjaa kehittämistyötä </a:t>
            </a:r>
            <a:r>
              <a:rPr lang="fi-FI" sz="2000" dirty="0" smtClean="0"/>
              <a:t>mm. Loisto- ja Majakkaverkostojen kautta, joissa Jyväskylä on mukana.</a:t>
            </a:r>
          </a:p>
          <a:p>
            <a:pPr marL="0" indent="0">
              <a:buNone/>
            </a:pPr>
            <a:endParaRPr lang="fi-FI" sz="2000" dirty="0" smtClean="0">
              <a:solidFill>
                <a:srgbClr val="7030A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fi-FI" sz="1800" b="1" dirty="0"/>
          </a:p>
        </p:txBody>
      </p:sp>
    </p:spTree>
    <p:extLst>
      <p:ext uri="{BB962C8B-B14F-4D97-AF65-F5344CB8AC3E}">
        <p14:creationId xmlns:p14="http://schemas.microsoft.com/office/powerpoint/2010/main" val="2345331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431331"/>
          </a:xfrm>
        </p:spPr>
        <p:txBody>
          <a:bodyPr/>
          <a:lstStyle/>
          <a:p>
            <a:r>
              <a:rPr lang="fi-FI" dirty="0" smtClean="0"/>
              <a:t>Opinpolun kehittämistyön</a:t>
            </a:r>
            <a:br>
              <a:rPr lang="fi-FI" dirty="0" smtClean="0"/>
            </a:br>
            <a:r>
              <a:rPr lang="fi-FI" dirty="0" smtClean="0"/>
              <a:t>3-vuotissuunnitelma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2400" b="1" dirty="0" smtClean="0"/>
              <a:t>Toiminta:</a:t>
            </a:r>
          </a:p>
          <a:p>
            <a:r>
              <a:rPr lang="fi-FI" sz="2000" b="1" dirty="0" smtClean="0">
                <a:solidFill>
                  <a:srgbClr val="002060"/>
                </a:solidFill>
              </a:rPr>
              <a:t>2018-2019: </a:t>
            </a:r>
          </a:p>
          <a:p>
            <a:pPr lvl="1"/>
            <a:r>
              <a:rPr lang="fi-FI" sz="2400" b="1" dirty="0" smtClean="0">
                <a:solidFill>
                  <a:srgbClr val="002060"/>
                </a:solidFill>
              </a:rPr>
              <a:t>Eri kehittäjäverkostot kokoontuvat suunnittelemaan yhtenäisen opinpolun toteuttamista esim. laajennettu päiväkotikoulujen kehittämisverkosto, </a:t>
            </a:r>
            <a:r>
              <a:rPr lang="fi-FI" sz="2400" b="1" dirty="0" err="1" smtClean="0">
                <a:solidFill>
                  <a:srgbClr val="002060"/>
                </a:solidFill>
              </a:rPr>
              <a:t>ylä</a:t>
            </a:r>
            <a:r>
              <a:rPr lang="fi-FI" sz="2400" b="1" dirty="0" smtClean="0">
                <a:solidFill>
                  <a:srgbClr val="002060"/>
                </a:solidFill>
              </a:rPr>
              <a:t>- ja yhtenäiskoulujen ja toisen asteen verkosto.</a:t>
            </a:r>
          </a:p>
          <a:p>
            <a:pPr lvl="1"/>
            <a:r>
              <a:rPr lang="fi-FI" sz="2400" b="1" dirty="0" smtClean="0">
                <a:solidFill>
                  <a:srgbClr val="002060"/>
                </a:solidFill>
              </a:rPr>
              <a:t>Koollekutsujat sovitaan elokuussa lukuvuoden käynnistyessä.</a:t>
            </a:r>
          </a:p>
          <a:p>
            <a:pPr lvl="1"/>
            <a:r>
              <a:rPr lang="fi-FI" sz="2400" b="1" dirty="0" smtClean="0">
                <a:solidFill>
                  <a:srgbClr val="002060"/>
                </a:solidFill>
              </a:rPr>
              <a:t>Tavoitteena on, että jokainen verkosto</a:t>
            </a:r>
          </a:p>
          <a:p>
            <a:pPr marL="1066785" lvl="1" indent="-457200">
              <a:buAutoNum type="arabicPeriod"/>
            </a:pPr>
            <a:r>
              <a:rPr lang="fi-FI" sz="2400" b="1" dirty="0" smtClean="0">
                <a:solidFill>
                  <a:srgbClr val="002060"/>
                </a:solidFill>
              </a:rPr>
              <a:t>toteuttaa vähintään yhden uuden toimenpiteen, joka edistää joustavaa ja yhtenäistä opinpolkua</a:t>
            </a:r>
          </a:p>
          <a:p>
            <a:pPr marL="1066785" lvl="1" indent="-457200">
              <a:buAutoNum type="arabicPeriod"/>
            </a:pPr>
            <a:r>
              <a:rPr lang="fi-FI" sz="2400" b="1" dirty="0" smtClean="0">
                <a:solidFill>
                  <a:srgbClr val="002060"/>
                </a:solidFill>
              </a:rPr>
              <a:t>kehittää yhden konkreetin toiminnon oppimisen tuen toteuttamiseksi.</a:t>
            </a:r>
          </a:p>
          <a:p>
            <a:pPr marL="0" indent="0">
              <a:buNone/>
            </a:pPr>
            <a:endParaRPr lang="fi-FI" sz="20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50661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Opinpolun kehittämistyön</a:t>
            </a:r>
            <a:br>
              <a:rPr lang="fi-FI" dirty="0"/>
            </a:br>
            <a:r>
              <a:rPr lang="fi-FI" dirty="0"/>
              <a:t>3-vuotissuunnitelma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 smtClean="0"/>
          </a:p>
          <a:p>
            <a:r>
              <a:rPr lang="fi-FI" dirty="0" smtClean="0"/>
              <a:t>2019-2020</a:t>
            </a:r>
            <a:r>
              <a:rPr lang="fi-FI" dirty="0"/>
              <a:t>: </a:t>
            </a:r>
            <a:r>
              <a:rPr lang="fi-FI" dirty="0" smtClean="0"/>
              <a:t>Toimintatapojen vahvistamisen ja yhteisen osaamisen kehittäminen (varjostus, koulutus).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2020-2021: Verkostot laativat oman pedagogisen suunnitelman yhtenäisen opinpolun toteuttamiselle.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70110496"/>
      </p:ext>
    </p:extLst>
  </p:cSld>
  <p:clrMapOvr>
    <a:masterClrMapping/>
  </p:clrMapOvr>
</p:sld>
</file>

<file path=ppt/theme/theme1.xml><?xml version="1.0" encoding="utf-8"?>
<a:theme xmlns:a="http://schemas.openxmlformats.org/drawingml/2006/main" name="Jkl_powerpoint_pohja">
  <a:themeElements>
    <a:clrScheme name="Custom 2">
      <a:dk1>
        <a:sysClr val="windowText" lastClr="000000"/>
      </a:dk1>
      <a:lt1>
        <a:sysClr val="window" lastClr="FFFFFF"/>
      </a:lt1>
      <a:dk2>
        <a:srgbClr val="0A4B73"/>
      </a:dk2>
      <a:lt2>
        <a:srgbClr val="F2F2F2"/>
      </a:lt2>
      <a:accent1>
        <a:srgbClr val="F28705"/>
      </a:accent1>
      <a:accent2>
        <a:srgbClr val="2192BF"/>
      </a:accent2>
      <a:accent3>
        <a:srgbClr val="0A4B73"/>
      </a:accent3>
      <a:accent4>
        <a:srgbClr val="1AA17E"/>
      </a:accent4>
      <a:accent5>
        <a:srgbClr val="A69586"/>
      </a:accent5>
      <a:accent6>
        <a:srgbClr val="594C47"/>
      </a:accent6>
      <a:hlink>
        <a:srgbClr val="2192B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Jkl_ppt_pohja_laaja [Vain luku]" id="{52579DE2-ADF5-4FAC-AE58-3C4179E7F21A}" vid="{0D71AAEE-6F2E-49CC-B1A8-AB8CEFDD4B0C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Jkl_ppt_pohja_laaja</Template>
  <TotalTime>703</TotalTime>
  <Words>186</Words>
  <Application>Microsoft Office PowerPoint</Application>
  <PresentationFormat>Laajakuva</PresentationFormat>
  <Paragraphs>34</Paragraphs>
  <Slides>4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ＭＳ Ｐゴシック</vt:lpstr>
      <vt:lpstr>Arial</vt:lpstr>
      <vt:lpstr>Calibri</vt:lpstr>
      <vt:lpstr>Jkl_powerpoint_pohja</vt:lpstr>
      <vt:lpstr>Yhtenäisen opinpolun kehittämistyö</vt:lpstr>
      <vt:lpstr>Opinpolun   kehittämistyö</vt:lpstr>
      <vt:lpstr>Opinpolun kehittämistyön 3-vuotissuunnitelma</vt:lpstr>
      <vt:lpstr>Opinpolun kehittämistyön 3-vuotissuunnitelma</vt:lpstr>
    </vt:vector>
  </TitlesOfParts>
  <Company>Jyvaskyla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Päiväkotikoulut</dc:title>
  <dc:creator>Liimatainen Päivi</dc:creator>
  <cp:lastModifiedBy>Liimatainen Päivi</cp:lastModifiedBy>
  <cp:revision>62</cp:revision>
  <cp:lastPrinted>2018-06-03T18:10:56Z</cp:lastPrinted>
  <dcterms:created xsi:type="dcterms:W3CDTF">2017-08-25T18:32:25Z</dcterms:created>
  <dcterms:modified xsi:type="dcterms:W3CDTF">2018-06-07T07:41:12Z</dcterms:modified>
</cp:coreProperties>
</file>