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2" r:id="rId4"/>
    <p:sldId id="275" r:id="rId5"/>
    <p:sldId id="273" r:id="rId6"/>
    <p:sldId id="274" r:id="rId7"/>
    <p:sldId id="276" r:id="rId8"/>
    <p:sldId id="263" r:id="rId9"/>
    <p:sldId id="265" r:id="rId10"/>
    <p:sldId id="27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B0A6-B9C5-4149-8327-20974A1AB18E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2EA9-7F23-4812-A6A2-B3EEB83839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4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6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29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62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26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73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17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65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17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463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10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60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0983B-3140-4094-91B5-D3A2196FF9F1}" type="datetimeFigureOut">
              <a:rPr lang="fi-FI" smtClean="0"/>
              <a:t>29.5.2018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3ECB-FBC3-4199-98E4-2C7B0C145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4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ypahoito.fi/web/kh/suositukset/suositus?id=hoi50063" TargetMode="External"/><Relationship Id="rId7" Type="http://schemas.openxmlformats.org/officeDocument/2006/relationships/hyperlink" Target="http://www.dila.fi/files/1479/Saattohoidon_arki_ja_pyha_Jaana_Kamppari.pdf" TargetMode="External"/><Relationship Id="rId2" Type="http://schemas.openxmlformats.org/officeDocument/2006/relationships/hyperlink" Target="http://julkaisut.valtioneuvosto.fi/bitstream/handle/10024/71949/URN:NBN:fi-fe201504225791.pdf?sequenc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tela--suomensyopayhdistys-fi-bin.directo.fi/@Bin/5506277fe3c21a84ffbd234a67baf2c7/1470842553/application/pdf/873699/Saattohoito-opas%2014.%20uudistettu%20painos%202015.pdf" TargetMode="External"/><Relationship Id="rId5" Type="http://schemas.openxmlformats.org/officeDocument/2006/relationships/hyperlink" Target="http://etene.fi/documents/1429646/1559090/Ty%C3%B6ryhm%C3%A4n+raportti+saattohoidosta.pdf/4ca4d3d8-90a7-429e-8ba4-4e1bcfa2d75a" TargetMode="External"/><Relationship Id="rId4" Type="http://schemas.openxmlformats.org/officeDocument/2006/relationships/hyperlink" Target="https://www.syopapotilaat.fi/opas/pieni-vihkonen-surust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yopapotilaat-fi-bin.directo.fi/@Bin/36c34d8e982b7d44fc822fb6203d46f1/1470734272/application/pdf/28945/Suruvihko_2013_netti.pdf" TargetMode="External"/><Relationship Id="rId2" Type="http://schemas.openxmlformats.org/officeDocument/2006/relationships/hyperlink" Target="https://www.youtube.com/watch?v=5lJJeG6rtz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mielenterveysseura.fi/fi/mielenterveys/vaikeat-el%C3%A4m%C3%A4ntilanteet/kriisit/shokista-uuteen-alkuu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SAATTOHOITO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>
                <a:latin typeface="Comic Sans MS" panose="030F0702030302020204" pitchFamily="66" charset="0"/>
              </a:rPr>
              <a:t>Omaisten kohtaaminen</a:t>
            </a:r>
          </a:p>
          <a:p>
            <a:r>
              <a:rPr lang="fi-FI" smtClean="0">
                <a:latin typeface="Comic Sans MS" panose="030F0702030302020204" pitchFamily="66" charset="0"/>
              </a:rPr>
              <a:t>Surutyö </a:t>
            </a:r>
            <a:r>
              <a:rPr lang="fi-FI" dirty="0" smtClean="0">
                <a:latin typeface="Comic Sans MS" panose="030F0702030302020204" pitchFamily="66" charset="0"/>
              </a:rPr>
              <a:t>ja suremisen vaiheet</a:t>
            </a:r>
            <a:endParaRPr lang="fi-F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Linkkejä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978568" y="1600201"/>
            <a:ext cx="9232232" cy="5114925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2200" dirty="0"/>
              <a:t>Hyvä saattohoito Suomessa. Asiantuntijakuulemiseen perustuvat </a:t>
            </a:r>
            <a:r>
              <a:rPr lang="fi-FI" altLang="fi-FI" sz="2200" dirty="0" err="1"/>
              <a:t>saattohoitotosuositukset</a:t>
            </a:r>
            <a:r>
              <a:rPr lang="fi-FI" altLang="fi-FI" sz="2200" dirty="0"/>
              <a:t>. STM julkaisuja 2010:6</a:t>
            </a:r>
            <a:r>
              <a:rPr lang="fi-FI" altLang="fi-FI" sz="2200" dirty="0" smtClean="0"/>
              <a:t>. </a:t>
            </a:r>
            <a:r>
              <a:rPr lang="fi-FI" altLang="fi-FI" sz="2200" dirty="0" smtClean="0">
                <a:hlinkClick r:id="rId2"/>
              </a:rPr>
              <a:t>http</a:t>
            </a:r>
            <a:r>
              <a:rPr lang="fi-FI" altLang="fi-FI" sz="2200" dirty="0">
                <a:hlinkClick r:id="rId2"/>
              </a:rPr>
              <a:t>://</a:t>
            </a:r>
            <a:r>
              <a:rPr lang="fi-FI" altLang="fi-FI" sz="2200" dirty="0" smtClean="0">
                <a:hlinkClick r:id="rId2"/>
              </a:rPr>
              <a:t>julkaisut.valtioneuvosto.fi/bitstream/handle/10024/71949/URN%3aNBN%3afi-fe201504225791.pdf?sequence=1</a:t>
            </a:r>
            <a:endParaRPr lang="fi-FI" altLang="fi-FI" sz="2200" dirty="0"/>
          </a:p>
          <a:p>
            <a:r>
              <a:rPr lang="fi-FI" altLang="fi-FI" sz="2200" dirty="0" smtClean="0"/>
              <a:t>Käypä </a:t>
            </a:r>
            <a:r>
              <a:rPr lang="fi-FI" altLang="fi-FI" sz="2200" dirty="0"/>
              <a:t>Hoito suositus: </a:t>
            </a:r>
            <a:r>
              <a:rPr lang="fi-FI" altLang="fi-FI" sz="2200" dirty="0" smtClean="0"/>
              <a:t>Palliatiivinen hoito ja saattohoito</a:t>
            </a:r>
            <a:r>
              <a:rPr lang="fi-FI" altLang="fi-FI" sz="2200" dirty="0" smtClean="0"/>
              <a:t>.  2018. </a:t>
            </a:r>
            <a:r>
              <a:rPr lang="fi-FI" altLang="fi-FI" sz="2200" dirty="0">
                <a:hlinkClick r:id="rId3"/>
              </a:rPr>
              <a:t>http://</a:t>
            </a:r>
            <a:r>
              <a:rPr lang="fi-FI" altLang="fi-FI" sz="2200" dirty="0" smtClean="0">
                <a:hlinkClick r:id="rId3"/>
              </a:rPr>
              <a:t>www.kaypahoito.fi/web/kh/suositukset/suositus?id=hoi50063</a:t>
            </a:r>
            <a:endParaRPr lang="fi-FI" altLang="fi-FI" sz="2200" dirty="0"/>
          </a:p>
          <a:p>
            <a:r>
              <a:rPr lang="fi-FI" altLang="fi-FI" sz="2200" dirty="0" smtClean="0"/>
              <a:t>Suomen Syöpäpotilaat Ry. Pieni vihkonen surusta</a:t>
            </a:r>
            <a:r>
              <a:rPr lang="fi-FI" altLang="fi-FI" sz="2200" dirty="0"/>
              <a:t>. </a:t>
            </a:r>
            <a:r>
              <a:rPr lang="fi-FI" altLang="fi-FI" sz="2200" dirty="0">
                <a:hlinkClick r:id="rId4"/>
              </a:rPr>
              <a:t>https://www.syopapotilaat.fi/opas/pieni-vihkonen-surusta</a:t>
            </a:r>
            <a:r>
              <a:rPr lang="fi-FI" altLang="fi-FI" sz="2200" dirty="0" smtClean="0">
                <a:hlinkClick r:id="rId4"/>
              </a:rPr>
              <a:t>/</a:t>
            </a:r>
            <a:endParaRPr lang="fi-FI" altLang="fi-FI" sz="2200" dirty="0" smtClean="0"/>
          </a:p>
          <a:p>
            <a:r>
              <a:rPr lang="fi-FI" altLang="fi-FI" sz="2200" dirty="0" smtClean="0"/>
              <a:t>Saattohoito- </a:t>
            </a:r>
            <a:r>
              <a:rPr lang="fi-FI" altLang="fi-FI" sz="2200" dirty="0" smtClean="0"/>
              <a:t>Valtakunnallisen terveydenhuollon eettisen neuvottelukunnan muistio. 2003. </a:t>
            </a:r>
            <a:r>
              <a:rPr lang="fi-FI" altLang="fi-FI" sz="2200" dirty="0" smtClean="0">
                <a:hlinkClick r:id="rId5"/>
              </a:rPr>
              <a:t>http://etene.fi/documents/1429646/1559090/Ty%C3%B6ryhm%C3%A4n+raportti+saattohoidosta.pdf/4ca4d3d8-90a7-429e-8ba4-4e1bcfa2d75a</a:t>
            </a:r>
            <a:endParaRPr lang="fi-FI" altLang="fi-FI" sz="2200" dirty="0" smtClean="0"/>
          </a:p>
          <a:p>
            <a:r>
              <a:rPr lang="fi-FI" altLang="fi-FI" sz="2200" dirty="0" smtClean="0"/>
              <a:t>Saattohoito-opas </a:t>
            </a:r>
            <a:r>
              <a:rPr lang="fi-FI" altLang="fi-FI" sz="2200" dirty="0">
                <a:hlinkClick r:id="rId6"/>
              </a:rPr>
              <a:t>http://etela--suomensyopayhdistys-fi-bin.directo.fi/@Bin/5506277fe3c21a84ffbd234a67baf2c7/1470842553/application/pdf/873699/Saattohoito-opas%2014.%</a:t>
            </a:r>
            <a:r>
              <a:rPr lang="fi-FI" altLang="fi-FI" sz="2200" dirty="0" smtClean="0">
                <a:hlinkClick r:id="rId6"/>
              </a:rPr>
              <a:t>20uudistettu%20painos%202015.pdf</a:t>
            </a:r>
            <a:endParaRPr lang="fi-FI" altLang="fi-FI" sz="2200" dirty="0" smtClean="0"/>
          </a:p>
          <a:p>
            <a:r>
              <a:rPr lang="fi-FI" altLang="fi-FI" sz="2200" dirty="0" smtClean="0"/>
              <a:t>Saattohoidon arki ja pyhä. 2014. toim. Jaana </a:t>
            </a:r>
            <a:r>
              <a:rPr lang="fi-FI" altLang="fi-FI" sz="2200" dirty="0" err="1" smtClean="0"/>
              <a:t>Kamppari</a:t>
            </a:r>
            <a:r>
              <a:rPr lang="fi-FI" altLang="fi-FI" sz="2200" dirty="0" smtClean="0"/>
              <a:t>. Julkaisu. Lahden </a:t>
            </a:r>
            <a:r>
              <a:rPr lang="fi-FI" altLang="fi-FI" sz="2200" dirty="0"/>
              <a:t>diakonian instituutti. </a:t>
            </a:r>
            <a:r>
              <a:rPr lang="fi-FI" altLang="fi-FI" sz="2200" dirty="0">
                <a:hlinkClick r:id="rId7"/>
              </a:rPr>
              <a:t>http://</a:t>
            </a:r>
            <a:r>
              <a:rPr lang="fi-FI" altLang="fi-FI" sz="2200" dirty="0" smtClean="0">
                <a:hlinkClick r:id="rId7"/>
              </a:rPr>
              <a:t>www.dila.fi/files/1479/Saattohoidon_arki_ja_pyha_Jaana_Kamppari.pdf</a:t>
            </a:r>
            <a:endParaRPr lang="fi-FI" altLang="fi-FI" sz="2200" dirty="0" smtClean="0"/>
          </a:p>
          <a:p>
            <a:endParaRPr lang="fi-FI" altLang="fi-FI" sz="2400" dirty="0"/>
          </a:p>
          <a:p>
            <a:endParaRPr lang="fi-FI" altLang="fi-FI" sz="2400" dirty="0"/>
          </a:p>
          <a:p>
            <a:pPr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>
              <a:buFont typeface="Arial" panose="020B0604020202020204" pitchFamily="34" charset="0"/>
              <a:buNone/>
            </a:pP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4448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>
                <a:latin typeface="Comic Sans MS" panose="030F0702030302020204" pitchFamily="66" charset="0"/>
              </a:rPr>
              <a:t>SAATTOHOITOPOTILAAN LÄHEINEN</a:t>
            </a:r>
            <a:endParaRPr lang="fi-FI" sz="3600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33516"/>
            <a:ext cx="10515600" cy="4519462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Potilaalla oikeus perhe-elämään ja läheisten selviytymiseen surutyössä.</a:t>
            </a:r>
          </a:p>
          <a:p>
            <a:r>
              <a:rPr lang="fi-FI" dirty="0">
                <a:latin typeface="Comic Sans MS" panose="030F0702030302020204" pitchFamily="66" charset="0"/>
              </a:rPr>
              <a:t>Potilaat voivat pyrkiä suojelemaan läheisiään vaikeilta tunteita </a:t>
            </a:r>
            <a:r>
              <a:rPr lang="fi-FI" dirty="0">
                <a:latin typeface="Comic Sans MS" panose="030F0702030302020204" pitchFamily="66" charset="0"/>
                <a:sym typeface="Wingdings" panose="05000000000000000000" pitchFamily="2" charset="2"/>
              </a:rPr>
              <a:t> ahdistusta voidaan purkaa </a:t>
            </a:r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hoitajiin</a:t>
            </a:r>
            <a:endParaRPr lang="fi-FI" dirty="0" smtClean="0">
              <a:latin typeface="Comic Sans MS" panose="030F0702030302020204" pitchFamily="66" charset="0"/>
            </a:endParaRPr>
          </a:p>
          <a:p>
            <a:r>
              <a:rPr lang="fi-FI" dirty="0" smtClean="0">
                <a:latin typeface="Comic Sans MS" panose="030F0702030302020204" pitchFamily="66" charset="0"/>
              </a:rPr>
              <a:t>Oikeus omaisten läsnäoloon</a:t>
            </a:r>
          </a:p>
          <a:p>
            <a:r>
              <a:rPr lang="fi-FI" dirty="0" smtClean="0">
                <a:latin typeface="Comic Sans MS" panose="030F0702030302020204" pitchFamily="66" charset="0"/>
              </a:rPr>
              <a:t>Omaisilla on (luvalla) oikeus osallistua potilaan hoitoon ja heitä tulee ohjata siinä. Ei velvollisuus.</a:t>
            </a:r>
          </a:p>
        </p:txBody>
      </p:sp>
    </p:spTree>
    <p:extLst>
      <p:ext uri="{BB962C8B-B14F-4D97-AF65-F5344CB8AC3E}">
        <p14:creationId xmlns:p14="http://schemas.microsoft.com/office/powerpoint/2010/main" val="39498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OMAISTEN KOHTAAMINEN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>
                <a:latin typeface="Comic Sans MS" panose="030F0702030302020204" pitchFamily="66" charset="0"/>
              </a:rPr>
              <a:t>Myös omaiset tarvitsevat huolenpitoa, rohkaisua ja ohjausta. Usein keskustelu, kuuntelu ja tiedon antaminen riittävät</a:t>
            </a:r>
            <a:r>
              <a:rPr lang="fi-FI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i-FI" dirty="0" smtClean="0">
                <a:latin typeface="Comic Sans MS" panose="030F0702030302020204" pitchFamily="66" charset="0"/>
              </a:rPr>
              <a:t>Kohtaamiset voivat olla ahdistavia, jos omaiset eivät hyväksy tilannetta </a:t>
            </a:r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ohjaaminen muun avun piiriin.</a:t>
            </a:r>
          </a:p>
          <a:p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Ihmisillä on heille ominaiset tavat selviytyä surusta, tämä hyvä tiedostaa </a:t>
            </a:r>
            <a:r>
              <a:rPr lang="fi-FI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(esim. henkisesti, sosiaalisesti, emotionaalisesti tai </a:t>
            </a:r>
            <a:r>
              <a:rPr lang="fi-FI" sz="20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kognnitiivisesti</a:t>
            </a:r>
            <a:r>
              <a:rPr lang="fi-FI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suuntautuneiden ihmisten erot).</a:t>
            </a:r>
          </a:p>
          <a:p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Jos et tiedä mitä sanoa, sano se.</a:t>
            </a:r>
          </a:p>
          <a:p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Ole läsnä, käytettävissä, aito ja avoin.</a:t>
            </a:r>
          </a:p>
          <a:p>
            <a:r>
              <a:rPr 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Kosketus!!!</a:t>
            </a:r>
            <a:endParaRPr lang="fi-F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SURU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dirty="0" smtClean="0">
                <a:latin typeface="Comic Sans MS" panose="030F0702030302020204" pitchFamily="66" charset="0"/>
              </a:rPr>
              <a:t>= </a:t>
            </a:r>
            <a:r>
              <a:rPr lang="fi-FI" altLang="fi-FI" dirty="0">
                <a:latin typeface="Comic Sans MS" panose="030F0702030302020204" pitchFamily="66" charset="0"/>
              </a:rPr>
              <a:t>Raskaan, onnettoman tapahtuman tai menetyksen aiheuttama </a:t>
            </a:r>
            <a:r>
              <a:rPr lang="fi-FI" altLang="fi-FI" b="1" dirty="0">
                <a:latin typeface="Comic Sans MS" panose="030F0702030302020204" pitchFamily="66" charset="0"/>
              </a:rPr>
              <a:t>syvä ja kestävä mielipahan </a:t>
            </a:r>
            <a:r>
              <a:rPr lang="fi-FI" altLang="fi-FI" b="1" dirty="0" smtClean="0">
                <a:latin typeface="Comic Sans MS" panose="030F0702030302020204" pitchFamily="66" charset="0"/>
              </a:rPr>
              <a:t>tunne</a:t>
            </a:r>
            <a:endParaRPr lang="fi-FI" altLang="fi-FI" b="1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fi-FI" altLang="fi-FI" dirty="0">
                <a:latin typeface="Comic Sans MS" panose="030F0702030302020204" pitchFamily="66" charset="0"/>
              </a:rPr>
              <a:t>”Surulla on tuhannet kasvot” (aina ainutlaatuinen ja henkilökohtainen tunne)</a:t>
            </a:r>
          </a:p>
          <a:p>
            <a:pPr marL="457200" indent="-457200"/>
            <a:r>
              <a:rPr lang="fi-FI" altLang="fi-FI" dirty="0">
                <a:latin typeface="Comic Sans MS" panose="030F0702030302020204" pitchFamily="66" charset="0"/>
              </a:rPr>
              <a:t>Auttaa ihmistä suostumaan sisäisesti siihen, mikä on ulkoisesti tullut elämässä </a:t>
            </a:r>
            <a:r>
              <a:rPr lang="fi-FI" altLang="fi-FI" dirty="0" smtClean="0">
                <a:latin typeface="Comic Sans MS" panose="030F0702030302020204" pitchFamily="66" charset="0"/>
              </a:rPr>
              <a:t>pakolliseksi</a:t>
            </a:r>
            <a:r>
              <a:rPr lang="fi-FI" altLang="fi-FI" dirty="0">
                <a:latin typeface="Comic Sans MS" panose="030F0702030302020204" pitchFamily="66" charset="0"/>
              </a:rPr>
              <a:t> </a:t>
            </a:r>
            <a:r>
              <a:rPr lang="fi-FI" altLang="fi-FI" dirty="0" smtClean="0">
                <a:latin typeface="Comic Sans MS" panose="030F0702030302020204" pitchFamily="66" charset="0"/>
              </a:rPr>
              <a:t>(luopuminen)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Ilmenee monin eri tavoin, sisältää eri tunteita.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Pysäyttää, sitoo voimavaroja.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Voi pelottaa </a:t>
            </a:r>
            <a:r>
              <a:rPr lang="fi-FI" altLang="fi-F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vältetään tilanteita joissa muistot kipeitä.</a:t>
            </a:r>
            <a:endParaRPr lang="fi-FI" altLang="fi-FI" dirty="0" smtClean="0">
              <a:latin typeface="Comic Sans MS" panose="030F0702030302020204" pitchFamily="66" charset="0"/>
            </a:endParaRPr>
          </a:p>
          <a:p>
            <a:pPr marL="457200" indent="-457200"/>
            <a:endParaRPr lang="fi-FI" altLang="fi-F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80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  <a:hlinkClick r:id="rId2"/>
              </a:rPr>
              <a:t>SURU ON KUNNIAVIERAS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25876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Surussa on tärkeintä, ettei sitä kielletä eikä torjuta.</a:t>
            </a:r>
          </a:p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Surulle on annettava lupa tulla </a:t>
            </a:r>
          </a:p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ja käydä mieleen asumaan.</a:t>
            </a:r>
          </a:p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Suruun on yritettävä suostua. Sitä ei voi torjua luotaan.</a:t>
            </a:r>
          </a:p>
          <a:p>
            <a:pPr algn="ctr">
              <a:buNone/>
            </a:pPr>
            <a:r>
              <a:rPr lang="fi-FI" altLang="fi-FI" dirty="0">
                <a:latin typeface="Comic Sans MS" panose="030F0702030302020204" pitchFamily="66" charset="0"/>
              </a:rPr>
              <a:t>Suru on kuin suuri vesi, jolle on tarjottava lasku-uoma. Muuten se alkaa syövyttää joen penkereitä.</a:t>
            </a:r>
          </a:p>
          <a:p>
            <a:pPr marL="457200" indent="-457200"/>
            <a:endParaRPr lang="fi-FI" altLang="fi-FI" dirty="0" smtClean="0">
              <a:latin typeface="Comic Sans MS" panose="030F0702030302020204" pitchFamily="66" charset="0"/>
            </a:endParaRPr>
          </a:p>
          <a:p>
            <a:pPr lvl="0" algn="r">
              <a:buNone/>
            </a:pPr>
            <a:r>
              <a:rPr lang="fi-FI" altLang="fi-FI" sz="2000" dirty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-Pieni vihkonen surusta-</a:t>
            </a:r>
            <a:endParaRPr lang="fi-FI" altLang="fi-FI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89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SUREMISEN VAIHEET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Tunnetuimmat suru-/kriisiteoriat 60-70 luvuilta.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Noudattavat monesti </a:t>
            </a:r>
            <a:r>
              <a:rPr lang="fi-FI" altLang="fi-FI" dirty="0" smtClean="0">
                <a:latin typeface="Comic Sans MS" panose="030F0702030302020204" pitchFamily="66" charset="0"/>
                <a:hlinkClick r:id="rId2"/>
              </a:rPr>
              <a:t>traumaattisen kriisin </a:t>
            </a:r>
            <a:r>
              <a:rPr lang="fi-FI" altLang="fi-FI" dirty="0" smtClean="0">
                <a:latin typeface="Comic Sans MS" panose="030F0702030302020204" pitchFamily="66" charset="0"/>
              </a:rPr>
              <a:t>vaiheita.</a:t>
            </a:r>
          </a:p>
          <a:p>
            <a:pPr marL="457200" indent="-457200"/>
            <a:r>
              <a:rPr lang="fi-FI" altLang="fi-FI" dirty="0" smtClean="0">
                <a:latin typeface="Comic Sans MS" panose="030F0702030302020204" pitchFamily="66" charset="0"/>
              </a:rPr>
              <a:t>Surijan puolustuskeinoja mm.</a:t>
            </a:r>
            <a:endParaRPr lang="fi-FI" altLang="fi-FI" dirty="0">
              <a:latin typeface="Comic Sans MS" panose="030F0702030302020204" pitchFamily="66" charset="0"/>
            </a:endParaRPr>
          </a:p>
          <a:p>
            <a:pPr marL="939800" lvl="1" indent="-457200"/>
            <a:r>
              <a:rPr lang="fi-FI" altLang="fi-FI" sz="2000" dirty="0" smtClean="0">
                <a:latin typeface="Comic Sans MS" panose="030F0702030302020204" pitchFamily="66" charset="0"/>
              </a:rPr>
              <a:t>Unohtaminen / vetäytyminen</a:t>
            </a:r>
            <a:endParaRPr lang="fi-FI" altLang="fi-FI" sz="2000" dirty="0">
              <a:latin typeface="Comic Sans MS" panose="030F0702030302020204" pitchFamily="66" charset="0"/>
            </a:endParaRPr>
          </a:p>
          <a:p>
            <a:pPr marL="939800" lvl="1" indent="-457200"/>
            <a:r>
              <a:rPr lang="fi-FI" altLang="fi-FI" sz="2000" dirty="0">
                <a:latin typeface="Comic Sans MS" panose="030F0702030302020204" pitchFamily="66" charset="0"/>
              </a:rPr>
              <a:t>Y</a:t>
            </a:r>
            <a:r>
              <a:rPr lang="fi-FI" altLang="fi-FI" sz="2000" dirty="0" smtClean="0">
                <a:latin typeface="Comic Sans MS" panose="030F0702030302020204" pitchFamily="66" charset="0"/>
              </a:rPr>
              <a:t>liaktiivisuus</a:t>
            </a:r>
            <a:endParaRPr lang="fi-FI" altLang="fi-FI" sz="2000" dirty="0">
              <a:latin typeface="Comic Sans MS" panose="030F0702030302020204" pitchFamily="66" charset="0"/>
            </a:endParaRPr>
          </a:p>
          <a:p>
            <a:pPr marL="939800" lvl="1" indent="-457200"/>
            <a:r>
              <a:rPr lang="fi-FI" altLang="fi-FI" sz="2000" dirty="0" smtClean="0">
                <a:latin typeface="Comic Sans MS" panose="030F0702030302020204" pitchFamily="66" charset="0"/>
              </a:rPr>
              <a:t>Viha ja ahdistus</a:t>
            </a:r>
            <a:endParaRPr lang="fi-FI" altLang="fi-FI" sz="2000" dirty="0">
              <a:latin typeface="Comic Sans MS" panose="030F0702030302020204" pitchFamily="66" charset="0"/>
            </a:endParaRPr>
          </a:p>
          <a:p>
            <a:pPr marL="939800" lvl="1" indent="-457200"/>
            <a:r>
              <a:rPr lang="fi-FI" altLang="fi-FI" sz="2000" dirty="0" smtClean="0">
                <a:latin typeface="Comic Sans MS" panose="030F0702030302020204" pitchFamily="66" charset="0"/>
              </a:rPr>
              <a:t>Kuolemalle omistautuminen, ylihuolehtiminen</a:t>
            </a:r>
            <a:endParaRPr lang="fi-FI" altLang="fi-FI" sz="2000" dirty="0">
              <a:latin typeface="Comic Sans MS" panose="030F0702030302020204" pitchFamily="66" charset="0"/>
            </a:endParaRPr>
          </a:p>
          <a:p>
            <a:r>
              <a:rPr lang="fi-FI" dirty="0" smtClean="0">
                <a:latin typeface="Comic Sans MS" panose="030F0702030302020204" pitchFamily="66" charset="0"/>
              </a:rPr>
              <a:t>Kestoltaan hyvin yksilöllistä</a:t>
            </a:r>
          </a:p>
          <a:p>
            <a:r>
              <a:rPr lang="fi-FI" dirty="0" smtClean="0">
                <a:latin typeface="Comic Sans MS" panose="030F0702030302020204" pitchFamily="66" charset="0"/>
              </a:rPr>
              <a:t>Sokkivaihe voi olla ohi 6-12 viikossa, vaikein vaihe useimmiten 3-9kk. Prosessin läpikäymiseen menee useampi vuosi.</a:t>
            </a:r>
            <a:endParaRPr lang="fi-FI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j014953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4" y="2847174"/>
            <a:ext cx="3116548" cy="204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SUREMISEN VAIHEET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6926"/>
            <a:ext cx="10515600" cy="46850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altLang="fi-FI" dirty="0">
                <a:latin typeface="Comic Sans MS" panose="030F0702030302020204" pitchFamily="66" charset="0"/>
              </a:rPr>
              <a:t>Eivät etene </a:t>
            </a:r>
            <a:r>
              <a:rPr lang="fi-FI" altLang="fi-FI" dirty="0" smtClean="0">
                <a:latin typeface="Comic Sans MS" panose="030F0702030302020204" pitchFamily="66" charset="0"/>
              </a:rPr>
              <a:t>aina ”järjestyksessä”, vaiheiden </a:t>
            </a:r>
            <a:r>
              <a:rPr lang="fi-FI" altLang="fi-FI" dirty="0">
                <a:latin typeface="Comic Sans MS" panose="030F0702030302020204" pitchFamily="66" charset="0"/>
              </a:rPr>
              <a:t>kestot </a:t>
            </a:r>
            <a:r>
              <a:rPr lang="fi-FI" altLang="fi-FI" dirty="0" smtClean="0">
                <a:latin typeface="Comic Sans MS" panose="030F0702030302020204" pitchFamily="66" charset="0"/>
              </a:rPr>
              <a:t>yksilöllisiä.</a:t>
            </a:r>
            <a:endParaRPr lang="fi-FI" altLang="fi-FI" dirty="0">
              <a:latin typeface="Comic Sans MS" panose="030F0702030302020204" pitchFamily="66" charset="0"/>
            </a:endParaRPr>
          </a:p>
          <a:p>
            <a:pPr>
              <a:spcAft>
                <a:spcPts val="1200"/>
              </a:spcAft>
            </a:pPr>
            <a:r>
              <a:rPr lang="fi-FI" altLang="fi-FI" dirty="0" smtClean="0">
                <a:latin typeface="Comic Sans MS" panose="030F0702030302020204" pitchFamily="66" charset="0"/>
              </a:rPr>
              <a:t>Surun ilmenemismuotojen tunnistaminen tärkeää. Voi auttaa </a:t>
            </a:r>
            <a:r>
              <a:rPr lang="fi-FI" altLang="fi-FI" dirty="0">
                <a:latin typeface="Comic Sans MS" panose="030F0702030302020204" pitchFamily="66" charset="0"/>
              </a:rPr>
              <a:t>ymmärtämään surevan reaktioita, tunnetiloja, käyttäytymistä ja tunnistamaan poikkeavan tilanteen, jossa sureva tarvitsee ammatillista apua.</a:t>
            </a:r>
          </a:p>
          <a:p>
            <a:pPr>
              <a:spcAft>
                <a:spcPts val="1200"/>
              </a:spcAft>
            </a:pPr>
            <a:r>
              <a:rPr lang="fi-FI" altLang="fi-FI" dirty="0">
                <a:latin typeface="Comic Sans MS" panose="030F0702030302020204" pitchFamily="66" charset="0"/>
              </a:rPr>
              <a:t>Surevalle </a:t>
            </a:r>
            <a:r>
              <a:rPr lang="fi-FI" altLang="fi-FI" dirty="0" err="1">
                <a:latin typeface="Comic Sans MS" panose="030F0702030302020204" pitchFamily="66" charset="0"/>
              </a:rPr>
              <a:t>itselleen</a:t>
            </a:r>
            <a:r>
              <a:rPr lang="fi-FI" altLang="fi-FI" dirty="0">
                <a:latin typeface="Comic Sans MS" panose="030F0702030302020204" pitchFamily="66" charset="0"/>
              </a:rPr>
              <a:t> vaiheiden tunnistaminen luo turvallisuutta siitä, että surutyö on prosessi, joka etenee ja päättyy.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0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4438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Comic Sans MS" panose="030F0702030302020204" pitchFamily="66" charset="0"/>
              </a:rPr>
              <a:t>SURUTYÖ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263" y="1357314"/>
            <a:ext cx="7789862" cy="5500687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Surutyö on toipumisen kannalta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normaali ja välttämätön prosessi,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joka voi kestää pitkään.</a:t>
            </a:r>
          </a:p>
          <a:p>
            <a:pPr algn="ctr">
              <a:lnSpc>
                <a:spcPct val="80000"/>
              </a:lnSpc>
              <a:buNone/>
            </a:pPr>
            <a:endParaRPr lang="fi-FI" altLang="fi-FI" sz="2000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Hyväksy surusi. Älä yritä olla urhoollinen.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Itke. Kyyneleesi ovat rakkauden osoitus.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Rakkauden kyyneleet parantavat.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Anna itsellesi aikaa surra.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Kunnioita surun voimaa.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Huolehdi itsestäsi ja terveydestäsi. Muista levätä.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Vapaudu kuvitellusta syyllisyydestä.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Älä sulkeudu suruusi. Jaa surusi toisten kanssa.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Uskonnolliset asiat voivat tukea sinua surussasi.</a:t>
            </a:r>
          </a:p>
          <a:p>
            <a:pPr algn="ctr">
              <a:lnSpc>
                <a:spcPct val="80000"/>
              </a:lnSpc>
              <a:buNone/>
            </a:pPr>
            <a:r>
              <a:rPr lang="fi-FI" altLang="fi-FI" sz="2000" dirty="0">
                <a:latin typeface="Comic Sans MS" panose="030F0702030302020204" pitchFamily="66" charset="0"/>
              </a:rPr>
              <a:t>Käänny tarvittaessa ammattiauttajan puoleen.</a:t>
            </a:r>
          </a:p>
          <a:p>
            <a:pPr marL="457200" indent="-457200"/>
            <a:endParaRPr lang="fi-FI" altLang="fi-FI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1" y="1524000"/>
            <a:ext cx="5286375" cy="4572000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Lepää, lepää nyt.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Ole vain.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Kukaan ei kysy.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Kukaan ei odota.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Kukaan ei vaadi.</a:t>
            </a: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Ei sinun enää tarvitse.</a:t>
            </a:r>
          </a:p>
          <a:p>
            <a:pPr algn="ctr">
              <a:buNone/>
              <a:defRPr/>
            </a:pPr>
            <a:endParaRPr lang="fi-FI" dirty="0" smtClean="0">
              <a:latin typeface="Comic Sans MS" pitchFamily="66" charset="0"/>
            </a:endParaRPr>
          </a:p>
          <a:p>
            <a:pPr algn="ctr">
              <a:buNone/>
              <a:defRPr/>
            </a:pPr>
            <a:r>
              <a:rPr lang="fi-FI" dirty="0" smtClean="0">
                <a:latin typeface="Comic Sans MS" pitchFamily="66" charset="0"/>
              </a:rPr>
              <a:t>- Mirja </a:t>
            </a:r>
            <a:r>
              <a:rPr lang="fi-FI" dirty="0" err="1" smtClean="0">
                <a:latin typeface="Comic Sans MS" pitchFamily="66" charset="0"/>
              </a:rPr>
              <a:t>Heickell</a:t>
            </a:r>
            <a:r>
              <a:rPr lang="fi-FI" dirty="0" smtClean="0">
                <a:latin typeface="Comic Sans MS" pitchFamily="66" charset="0"/>
              </a:rPr>
              <a:t> -</a:t>
            </a:r>
          </a:p>
          <a:p>
            <a:pPr algn="ctr">
              <a:buNone/>
              <a:defRPr/>
            </a:pPr>
            <a:endParaRPr lang="fi-FI" dirty="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1571626"/>
            <a:ext cx="28606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Vesa-Matti Loiri - Noctur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2076" y="5354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548</Words>
  <Application>Microsoft Office PowerPoint</Application>
  <PresentationFormat>Laajakuva</PresentationFormat>
  <Paragraphs>76</Paragraphs>
  <Slides>10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Office-teema</vt:lpstr>
      <vt:lpstr>SAATTOHOITO</vt:lpstr>
      <vt:lpstr>SAATTOHOITOPOTILAAN LÄHEINEN</vt:lpstr>
      <vt:lpstr>OMAISTEN KOHTAAMINEN</vt:lpstr>
      <vt:lpstr>SURU</vt:lpstr>
      <vt:lpstr>SURU ON KUNNIAVIERAS</vt:lpstr>
      <vt:lpstr>SUREMISEN VAIHEET</vt:lpstr>
      <vt:lpstr>SUREMISEN VAIHEET</vt:lpstr>
      <vt:lpstr>SURUTYÖ</vt:lpstr>
      <vt:lpstr>PowerPoint-esitys</vt:lpstr>
      <vt:lpstr>Linkkejä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SAATTOHOITO</dc:title>
  <dc:creator>Kurko Kaisa-Leea</dc:creator>
  <cp:lastModifiedBy>Kaisa Kurko</cp:lastModifiedBy>
  <cp:revision>19</cp:revision>
  <dcterms:created xsi:type="dcterms:W3CDTF">2016-08-08T11:21:03Z</dcterms:created>
  <dcterms:modified xsi:type="dcterms:W3CDTF">2018-05-29T19:19:35Z</dcterms:modified>
</cp:coreProperties>
</file>