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320" r:id="rId16"/>
    <p:sldId id="270" r:id="rId17"/>
    <p:sldId id="271" r:id="rId18"/>
    <p:sldId id="272" r:id="rId19"/>
    <p:sldId id="273" r:id="rId20"/>
    <p:sldId id="321" r:id="rId21"/>
    <p:sldId id="274" r:id="rId22"/>
    <p:sldId id="322"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323" r:id="rId42"/>
    <p:sldId id="293" r:id="rId43"/>
    <p:sldId id="294" r:id="rId44"/>
    <p:sldId id="295" r:id="rId45"/>
    <p:sldId id="302" r:id="rId46"/>
    <p:sldId id="296" r:id="rId47"/>
    <p:sldId id="297" r:id="rId48"/>
    <p:sldId id="298" r:id="rId49"/>
    <p:sldId id="299" r:id="rId50"/>
    <p:sldId id="300"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34" autoAdjust="0"/>
    <p:restoredTop sz="90929"/>
  </p:normalViewPr>
  <p:slideViewPr>
    <p:cSldViewPr>
      <p:cViewPr varScale="1">
        <p:scale>
          <a:sx n="78" d="100"/>
          <a:sy n="78" d="100"/>
        </p:scale>
        <p:origin x="104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08F83BC-F97C-4B0B-9358-A897371EAC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a:extLst>
              <a:ext uri="{FF2B5EF4-FFF2-40B4-BE49-F238E27FC236}">
                <a16:creationId xmlns:a16="http://schemas.microsoft.com/office/drawing/2014/main" id="{026EAF0D-F9F0-4C83-B4D2-24548EBA2E7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BC56ED3-FE83-494B-B6E6-6C20745FAF5D}" type="datetimeFigureOut">
              <a:rPr lang="fi-FI"/>
              <a:pPr>
                <a:defRPr/>
              </a:pPr>
              <a:t>18.9.2020</a:t>
            </a:fld>
            <a:endParaRPr lang="fi-FI"/>
          </a:p>
        </p:txBody>
      </p:sp>
      <p:sp>
        <p:nvSpPr>
          <p:cNvPr id="4" name="Dian kuvan paikkamerkki 3">
            <a:extLst>
              <a:ext uri="{FF2B5EF4-FFF2-40B4-BE49-F238E27FC236}">
                <a16:creationId xmlns:a16="http://schemas.microsoft.com/office/drawing/2014/main" id="{74FCA336-CD8E-4536-94B0-11FD4255265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E607EE68-FF7F-4586-95AB-B34A3E33864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5CBABA4-8494-42F1-BAE2-01DB86EC86C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a:extLst>
              <a:ext uri="{FF2B5EF4-FFF2-40B4-BE49-F238E27FC236}">
                <a16:creationId xmlns:a16="http://schemas.microsoft.com/office/drawing/2014/main" id="{AAECA802-971B-4617-8147-CD52EF552E3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FB57C98-E182-4ABD-8BA6-CBD6D73E6095}" type="slidenum">
              <a:rPr lang="fi-FI" altLang="fi-FI"/>
              <a:pPr/>
              <a:t>‹#›</a:t>
            </a:fld>
            <a:endParaRPr lang="fi-FI"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n kuvan paikkamerkki 1">
            <a:extLst>
              <a:ext uri="{FF2B5EF4-FFF2-40B4-BE49-F238E27FC236}">
                <a16:creationId xmlns:a16="http://schemas.microsoft.com/office/drawing/2014/main" id="{1F03A2C0-250A-4066-9F83-560F8DC9E0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Huomautusten paikkamerkki 2">
            <a:extLst>
              <a:ext uri="{FF2B5EF4-FFF2-40B4-BE49-F238E27FC236}">
                <a16:creationId xmlns:a16="http://schemas.microsoft.com/office/drawing/2014/main" id="{578BC32B-018A-44AA-8FC1-CADA5C636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https://www.tays.fi/fi-FI/Ohjeet/Potilasohjeet/Ihotaudit/Perusvoiteen_kaytto(12265) </a:t>
            </a:r>
          </a:p>
          <a:p>
            <a:pPr eaLnBrk="1" hangingPunct="1">
              <a:spcBef>
                <a:spcPct val="0"/>
              </a:spcBef>
            </a:pPr>
            <a:r>
              <a:rPr lang="fi-FI" altLang="fi-FI"/>
              <a:t>https://www.itsehoitoapteekki.fi/tuotesivustot/perusvoide/perusvoiteen-valinta/?gclid=EAIaIQobChMIr4SSu8nq6wIVGpOyCh2NzAJ8EAAYASABEgI_jvD_BwE</a:t>
            </a:r>
          </a:p>
        </p:txBody>
      </p:sp>
      <p:sp>
        <p:nvSpPr>
          <p:cNvPr id="19460" name="Dian numeron paikkamerkki 3">
            <a:extLst>
              <a:ext uri="{FF2B5EF4-FFF2-40B4-BE49-F238E27FC236}">
                <a16:creationId xmlns:a16="http://schemas.microsoft.com/office/drawing/2014/main" id="{A267BEB2-8751-4626-87C3-0F9B8AA02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6DE301-4629-4A67-9277-BE20137E23A5}" type="slidenum">
              <a:rPr lang="fi-FI" altLang="fi-FI" sz="1200"/>
              <a:pPr/>
              <a:t>15</a:t>
            </a:fld>
            <a:endParaRPr lang="fi-FI" altLang="fi-FI"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a:extLst>
              <a:ext uri="{FF2B5EF4-FFF2-40B4-BE49-F238E27FC236}">
                <a16:creationId xmlns:a16="http://schemas.microsoft.com/office/drawing/2014/main" id="{D1187F8B-6398-418E-8FE3-622FDB711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Huomautusten paikkamerkki 2">
            <a:extLst>
              <a:ext uri="{FF2B5EF4-FFF2-40B4-BE49-F238E27FC236}">
                <a16:creationId xmlns:a16="http://schemas.microsoft.com/office/drawing/2014/main" id="{728F1213-A26C-48F8-AB5A-FC3F1F4564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https://infektioidentorjunta.fi/wp-content/uploads/2020/03/Jansson-Miia_Suunhoidon-merkitys-tehohoidossa.pdf </a:t>
            </a:r>
          </a:p>
        </p:txBody>
      </p:sp>
      <p:sp>
        <p:nvSpPr>
          <p:cNvPr id="24580" name="Dian numeron paikkamerkki 3">
            <a:extLst>
              <a:ext uri="{FF2B5EF4-FFF2-40B4-BE49-F238E27FC236}">
                <a16:creationId xmlns:a16="http://schemas.microsoft.com/office/drawing/2014/main" id="{B5AEF893-77AF-47E5-802B-A02111A6B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6610875-EA59-4442-BDCF-DB5607DE4CAD}" type="slidenum">
              <a:rPr lang="fi-FI" altLang="fi-FI" sz="1200"/>
              <a:pPr/>
              <a:t>19</a:t>
            </a:fld>
            <a:endParaRPr lang="fi-FI" altLang="fi-FI"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856EE35E-60D9-4AA1-B54B-14920D3E31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0FFEAAD6-C061-4FE8-B9BD-F09BA80E4D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https://www.hammaslaakariliitto.fi/fi/suunterveys/suunterveys-eri-ikakausina/ikaantyneiden-suunterveys/ikaantyneen-hampaiden-ja-suun#.X2BtbT9xdPY </a:t>
            </a:r>
          </a:p>
        </p:txBody>
      </p:sp>
      <p:sp>
        <p:nvSpPr>
          <p:cNvPr id="26628" name="Dian numeron paikkamerkki 3">
            <a:extLst>
              <a:ext uri="{FF2B5EF4-FFF2-40B4-BE49-F238E27FC236}">
                <a16:creationId xmlns:a16="http://schemas.microsoft.com/office/drawing/2014/main" id="{5464EF4C-E032-42EA-BDF6-52CB9DB3EA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9643D7D-D224-48B3-BB6F-D8C288A25749}" type="slidenum">
              <a:rPr lang="fi-FI" altLang="fi-FI" sz="1200"/>
              <a:pPr/>
              <a:t>20</a:t>
            </a:fld>
            <a:endParaRPr lang="fi-FI" altLang="fi-FI"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kuvan paikkamerkki 1">
            <a:extLst>
              <a:ext uri="{FF2B5EF4-FFF2-40B4-BE49-F238E27FC236}">
                <a16:creationId xmlns:a16="http://schemas.microsoft.com/office/drawing/2014/main" id="{0DB94AD8-54E2-48FA-BBF8-13F6AA4AB3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Huomautusten paikkamerkki 2">
            <a:extLst>
              <a:ext uri="{FF2B5EF4-FFF2-40B4-BE49-F238E27FC236}">
                <a16:creationId xmlns:a16="http://schemas.microsoft.com/office/drawing/2014/main" id="{C20C732D-488B-4DC3-A12A-78178A483C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https://kampus.sanomapro.fi/content-feed/b2cae96c-fef1-4215-8070-b80691a699ac </a:t>
            </a:r>
          </a:p>
        </p:txBody>
      </p:sp>
      <p:sp>
        <p:nvSpPr>
          <p:cNvPr id="28676" name="Dian numeron paikkamerkki 3">
            <a:extLst>
              <a:ext uri="{FF2B5EF4-FFF2-40B4-BE49-F238E27FC236}">
                <a16:creationId xmlns:a16="http://schemas.microsoft.com/office/drawing/2014/main" id="{01B9AEA6-44E6-4993-9B7E-444DA237B6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DFDA3E0-E920-4A6C-9D95-7A345C537D1B}" type="slidenum">
              <a:rPr lang="fi-FI" altLang="fi-FI" sz="1200"/>
              <a:pPr/>
              <a:t>21</a:t>
            </a:fld>
            <a:endParaRPr lang="fi-FI" altLang="fi-FI"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n kuvan paikkamerkki 1">
            <a:extLst>
              <a:ext uri="{FF2B5EF4-FFF2-40B4-BE49-F238E27FC236}">
                <a16:creationId xmlns:a16="http://schemas.microsoft.com/office/drawing/2014/main" id="{745D84F3-F777-4BBF-919E-651D7EDD95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Huomautusten paikkamerkki 2">
            <a:extLst>
              <a:ext uri="{FF2B5EF4-FFF2-40B4-BE49-F238E27FC236}">
                <a16:creationId xmlns:a16="http://schemas.microsoft.com/office/drawing/2014/main" id="{D483BDA6-1CBC-495F-BACB-69E257D630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i-FI" altLang="fi-FI"/>
              <a:t>https://www.kaypahoito.fi/hoi13050#s7 (sieni-infektiot)</a:t>
            </a:r>
          </a:p>
        </p:txBody>
      </p:sp>
      <p:sp>
        <p:nvSpPr>
          <p:cNvPr id="30724" name="Dian numeron paikkamerkki 3">
            <a:extLst>
              <a:ext uri="{FF2B5EF4-FFF2-40B4-BE49-F238E27FC236}">
                <a16:creationId xmlns:a16="http://schemas.microsoft.com/office/drawing/2014/main" id="{40E4FF88-F832-4600-A62C-27DA08D986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78FF45-F5B2-4939-A4AD-64372F6E863C}" type="slidenum">
              <a:rPr lang="fi-FI" altLang="fi-FI" sz="1200"/>
              <a:pPr/>
              <a:t>22</a:t>
            </a:fld>
            <a:endParaRPr lang="fi-FI" altLang="fi-FI"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4" name="Rectangle 2" descr="Canvas">
            <a:extLst>
              <a:ext uri="{FF2B5EF4-FFF2-40B4-BE49-F238E27FC236}">
                <a16:creationId xmlns:a16="http://schemas.microsoft.com/office/drawing/2014/main" id="{4C32E1DF-FA28-4390-90D8-894643B4AC65}"/>
              </a:ext>
            </a:extLst>
          </p:cNvPr>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pic>
        <p:nvPicPr>
          <p:cNvPr id="5" name="Picture 3" descr="A:\minispir.GIF">
            <a:extLst>
              <a:ext uri="{FF2B5EF4-FFF2-40B4-BE49-F238E27FC236}">
                <a16:creationId xmlns:a16="http://schemas.microsoft.com/office/drawing/2014/main" id="{A060A1A1-B83A-4ABA-B948-399C5AB0A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a:extLst>
              <a:ext uri="{FF2B5EF4-FFF2-40B4-BE49-F238E27FC236}">
                <a16:creationId xmlns:a16="http://schemas.microsoft.com/office/drawing/2014/main" id="{51181713-EDAB-45CF-B9D2-67C6CADC46FD}"/>
              </a:ext>
            </a:extLst>
          </p:cNvPr>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pic>
        <p:nvPicPr>
          <p:cNvPr id="7" name="Picture 5" descr="A:\minispir.GIF">
            <a:extLst>
              <a:ext uri="{FF2B5EF4-FFF2-40B4-BE49-F238E27FC236}">
                <a16:creationId xmlns:a16="http://schemas.microsoft.com/office/drawing/2014/main" id="{DF70658D-E834-416A-B276-89186CA4E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ctrTitle"/>
          </p:nvPr>
        </p:nvSpPr>
        <p:spPr>
          <a:xfrm>
            <a:off x="914400" y="2057400"/>
            <a:ext cx="7721600" cy="1143000"/>
          </a:xfrm>
        </p:spPr>
        <p:txBody>
          <a:bodyPr/>
          <a:lstStyle>
            <a:lvl1pPr>
              <a:defRPr/>
            </a:lvl1pPr>
          </a:lstStyle>
          <a:p>
            <a:r>
              <a:rPr lang="fi-FI"/>
              <a:t>Muokkaa otsikon perustyyliä napsauttamalla</a:t>
            </a:r>
          </a:p>
        </p:txBody>
      </p:sp>
      <p:sp>
        <p:nvSpPr>
          <p:cNvPr id="615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fi-FI"/>
              <a:t>Muokkaa alaotsikon perustyyliä napsauttamalla</a:t>
            </a:r>
          </a:p>
        </p:txBody>
      </p:sp>
      <p:sp>
        <p:nvSpPr>
          <p:cNvPr id="8" name="Rectangle 8">
            <a:extLst>
              <a:ext uri="{FF2B5EF4-FFF2-40B4-BE49-F238E27FC236}">
                <a16:creationId xmlns:a16="http://schemas.microsoft.com/office/drawing/2014/main" id="{9421B148-D1B3-4D1C-B787-5F1A867CA2FC}"/>
              </a:ext>
            </a:extLst>
          </p:cNvPr>
          <p:cNvSpPr>
            <a:spLocks noGrp="1" noChangeArrowheads="1"/>
          </p:cNvSpPr>
          <p:nvPr>
            <p:ph type="dt" sz="quarter" idx="10"/>
          </p:nvPr>
        </p:nvSpPr>
        <p:spPr>
          <a:xfrm>
            <a:off x="1084263" y="6096000"/>
            <a:ext cx="1905000" cy="457200"/>
          </a:xfrm>
        </p:spPr>
        <p:txBody>
          <a:bodyPr/>
          <a:lstStyle>
            <a:lvl1pPr>
              <a:defRPr/>
            </a:lvl1pPr>
          </a:lstStyle>
          <a:p>
            <a:pPr>
              <a:defRPr/>
            </a:pPr>
            <a:endParaRPr lang="fi-FI"/>
          </a:p>
        </p:txBody>
      </p:sp>
      <p:sp>
        <p:nvSpPr>
          <p:cNvPr id="9" name="Rectangle 9">
            <a:extLst>
              <a:ext uri="{FF2B5EF4-FFF2-40B4-BE49-F238E27FC236}">
                <a16:creationId xmlns:a16="http://schemas.microsoft.com/office/drawing/2014/main" id="{F9C75801-AA4C-471C-9C16-DBAE5C50C8EE}"/>
              </a:ext>
            </a:extLst>
          </p:cNvPr>
          <p:cNvSpPr>
            <a:spLocks noGrp="1" noChangeArrowheads="1"/>
          </p:cNvSpPr>
          <p:nvPr>
            <p:ph type="ftr" sz="quarter" idx="11"/>
          </p:nvPr>
        </p:nvSpPr>
        <p:spPr>
          <a:xfrm>
            <a:off x="3522663" y="6096000"/>
            <a:ext cx="2895600" cy="457200"/>
          </a:xfrm>
        </p:spPr>
        <p:txBody>
          <a:bodyPr/>
          <a:lstStyle>
            <a:lvl1pPr>
              <a:defRPr/>
            </a:lvl1pPr>
          </a:lstStyle>
          <a:p>
            <a:pPr>
              <a:defRPr/>
            </a:pPr>
            <a:endParaRPr lang="fi-FI"/>
          </a:p>
        </p:txBody>
      </p:sp>
      <p:sp>
        <p:nvSpPr>
          <p:cNvPr id="10" name="Rectangle 10">
            <a:extLst>
              <a:ext uri="{FF2B5EF4-FFF2-40B4-BE49-F238E27FC236}">
                <a16:creationId xmlns:a16="http://schemas.microsoft.com/office/drawing/2014/main" id="{5CA3E1F1-0059-46F8-8D62-3816E944CEC2}"/>
              </a:ext>
            </a:extLst>
          </p:cNvPr>
          <p:cNvSpPr>
            <a:spLocks noGrp="1" noChangeArrowheads="1"/>
          </p:cNvSpPr>
          <p:nvPr>
            <p:ph type="sldNum" sz="quarter" idx="12"/>
          </p:nvPr>
        </p:nvSpPr>
        <p:spPr>
          <a:xfrm>
            <a:off x="6951663" y="6096000"/>
            <a:ext cx="1905000" cy="457200"/>
          </a:xfrm>
        </p:spPr>
        <p:txBody>
          <a:bodyPr/>
          <a:lstStyle>
            <a:lvl1pPr>
              <a:defRPr/>
            </a:lvl1pPr>
          </a:lstStyle>
          <a:p>
            <a:fld id="{717B5A66-C87F-4BDC-B2C1-9F5E5365AEB6}" type="slidenum">
              <a:rPr lang="fi-FI" altLang="fi-FI"/>
              <a:pPr/>
              <a:t>‹#›</a:t>
            </a:fld>
            <a:endParaRPr lang="fi-FI" altLang="fi-FI"/>
          </a:p>
        </p:txBody>
      </p:sp>
    </p:spTree>
    <p:extLst>
      <p:ext uri="{BB962C8B-B14F-4D97-AF65-F5344CB8AC3E}">
        <p14:creationId xmlns:p14="http://schemas.microsoft.com/office/powerpoint/2010/main" val="356233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764D6B2B-DEA1-43E4-98EE-21E9E2110F42}"/>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7D684BFC-E1AE-41CA-9109-C333E5EE4394}"/>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A4C0E563-729B-43F0-BC84-203F59BB65CB}"/>
              </a:ext>
            </a:extLst>
          </p:cNvPr>
          <p:cNvSpPr>
            <a:spLocks noGrp="1" noChangeArrowheads="1"/>
          </p:cNvSpPr>
          <p:nvPr>
            <p:ph type="sldNum" sz="quarter" idx="12"/>
          </p:nvPr>
        </p:nvSpPr>
        <p:spPr>
          <a:ln/>
        </p:spPr>
        <p:txBody>
          <a:bodyPr/>
          <a:lstStyle>
            <a:lvl1pPr>
              <a:defRPr/>
            </a:lvl1pPr>
          </a:lstStyle>
          <a:p>
            <a:fld id="{7C56378F-C5F9-442E-B932-D431213CD2D6}" type="slidenum">
              <a:rPr lang="fi-FI" altLang="fi-FI"/>
              <a:pPr/>
              <a:t>‹#›</a:t>
            </a:fld>
            <a:endParaRPr lang="fi-FI" altLang="fi-FI"/>
          </a:p>
        </p:txBody>
      </p:sp>
    </p:spTree>
    <p:extLst>
      <p:ext uri="{BB962C8B-B14F-4D97-AF65-F5344CB8AC3E}">
        <p14:creationId xmlns:p14="http://schemas.microsoft.com/office/powerpoint/2010/main" val="244654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381000"/>
            <a:ext cx="1905000" cy="54864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066800" y="381000"/>
            <a:ext cx="5562600" cy="54864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F2F74C50-2510-478A-89AF-096C3A239FB2}"/>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96898FA0-2CCF-4431-B4AD-D2FDC0ECCE60}"/>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9CD68E69-D863-4DBE-9B6E-207EB4BC63DA}"/>
              </a:ext>
            </a:extLst>
          </p:cNvPr>
          <p:cNvSpPr>
            <a:spLocks noGrp="1" noChangeArrowheads="1"/>
          </p:cNvSpPr>
          <p:nvPr>
            <p:ph type="sldNum" sz="quarter" idx="12"/>
          </p:nvPr>
        </p:nvSpPr>
        <p:spPr>
          <a:ln/>
        </p:spPr>
        <p:txBody>
          <a:bodyPr/>
          <a:lstStyle>
            <a:lvl1pPr>
              <a:defRPr/>
            </a:lvl1pPr>
          </a:lstStyle>
          <a:p>
            <a:fld id="{ECA30A6E-D783-45EC-AF0E-D5ADBBF3486E}" type="slidenum">
              <a:rPr lang="fi-FI" altLang="fi-FI"/>
              <a:pPr/>
              <a:t>‹#›</a:t>
            </a:fld>
            <a:endParaRPr lang="fi-FI" altLang="fi-FI"/>
          </a:p>
        </p:txBody>
      </p:sp>
    </p:spTree>
    <p:extLst>
      <p:ext uri="{BB962C8B-B14F-4D97-AF65-F5344CB8AC3E}">
        <p14:creationId xmlns:p14="http://schemas.microsoft.com/office/powerpoint/2010/main" val="398777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8">
            <a:extLst>
              <a:ext uri="{FF2B5EF4-FFF2-40B4-BE49-F238E27FC236}">
                <a16:creationId xmlns:a16="http://schemas.microsoft.com/office/drawing/2014/main" id="{447DC212-029F-4C89-ABDE-118EFE6890B3}"/>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35CADCC9-8E1E-460A-8242-B1F74F414187}"/>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D9B3EC54-C25F-4E8E-8084-E659A4EDB103}"/>
              </a:ext>
            </a:extLst>
          </p:cNvPr>
          <p:cNvSpPr>
            <a:spLocks noGrp="1" noChangeArrowheads="1"/>
          </p:cNvSpPr>
          <p:nvPr>
            <p:ph type="sldNum" sz="quarter" idx="12"/>
          </p:nvPr>
        </p:nvSpPr>
        <p:spPr>
          <a:ln/>
        </p:spPr>
        <p:txBody>
          <a:bodyPr/>
          <a:lstStyle>
            <a:lvl1pPr>
              <a:defRPr/>
            </a:lvl1pPr>
          </a:lstStyle>
          <a:p>
            <a:fld id="{CF61CC1F-925A-4AFE-82E6-1669D8D9F12C}" type="slidenum">
              <a:rPr lang="fi-FI" altLang="fi-FI"/>
              <a:pPr/>
              <a:t>‹#›</a:t>
            </a:fld>
            <a:endParaRPr lang="fi-FI" altLang="fi-FI"/>
          </a:p>
        </p:txBody>
      </p:sp>
    </p:spTree>
    <p:extLst>
      <p:ext uri="{BB962C8B-B14F-4D97-AF65-F5344CB8AC3E}">
        <p14:creationId xmlns:p14="http://schemas.microsoft.com/office/powerpoint/2010/main" val="420929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8">
            <a:extLst>
              <a:ext uri="{FF2B5EF4-FFF2-40B4-BE49-F238E27FC236}">
                <a16:creationId xmlns:a16="http://schemas.microsoft.com/office/drawing/2014/main" id="{00E9955C-4EDF-49E7-9E08-9A9D5044A450}"/>
              </a:ext>
            </a:extLst>
          </p:cNvPr>
          <p:cNvSpPr>
            <a:spLocks noGrp="1" noChangeArrowheads="1"/>
          </p:cNvSpPr>
          <p:nvPr>
            <p:ph type="dt" sz="half" idx="10"/>
          </p:nvPr>
        </p:nvSpPr>
        <p:spPr>
          <a:ln/>
        </p:spPr>
        <p:txBody>
          <a:bodyPr/>
          <a:lstStyle>
            <a:lvl1pPr>
              <a:defRPr/>
            </a:lvl1pPr>
          </a:lstStyle>
          <a:p>
            <a:pPr>
              <a:defRPr/>
            </a:pPr>
            <a:endParaRPr lang="fi-FI"/>
          </a:p>
        </p:txBody>
      </p:sp>
      <p:sp>
        <p:nvSpPr>
          <p:cNvPr id="5" name="Rectangle 9">
            <a:extLst>
              <a:ext uri="{FF2B5EF4-FFF2-40B4-BE49-F238E27FC236}">
                <a16:creationId xmlns:a16="http://schemas.microsoft.com/office/drawing/2014/main" id="{77343930-B9CA-4504-950C-B0AD93040178}"/>
              </a:ext>
            </a:extLst>
          </p:cNvPr>
          <p:cNvSpPr>
            <a:spLocks noGrp="1" noChangeArrowheads="1"/>
          </p:cNvSpPr>
          <p:nvPr>
            <p:ph type="ftr" sz="quarter" idx="11"/>
          </p:nvPr>
        </p:nvSpPr>
        <p:spPr>
          <a:ln/>
        </p:spPr>
        <p:txBody>
          <a:bodyPr/>
          <a:lstStyle>
            <a:lvl1pPr>
              <a:defRPr/>
            </a:lvl1pPr>
          </a:lstStyle>
          <a:p>
            <a:pPr>
              <a:defRPr/>
            </a:pPr>
            <a:endParaRPr lang="fi-FI"/>
          </a:p>
        </p:txBody>
      </p:sp>
      <p:sp>
        <p:nvSpPr>
          <p:cNvPr id="6" name="Rectangle 10">
            <a:extLst>
              <a:ext uri="{FF2B5EF4-FFF2-40B4-BE49-F238E27FC236}">
                <a16:creationId xmlns:a16="http://schemas.microsoft.com/office/drawing/2014/main" id="{777DCE51-DCB2-4670-ABEE-03E55CCA5E2B}"/>
              </a:ext>
            </a:extLst>
          </p:cNvPr>
          <p:cNvSpPr>
            <a:spLocks noGrp="1" noChangeArrowheads="1"/>
          </p:cNvSpPr>
          <p:nvPr>
            <p:ph type="sldNum" sz="quarter" idx="12"/>
          </p:nvPr>
        </p:nvSpPr>
        <p:spPr>
          <a:ln/>
        </p:spPr>
        <p:txBody>
          <a:bodyPr/>
          <a:lstStyle>
            <a:lvl1pPr>
              <a:defRPr/>
            </a:lvl1pPr>
          </a:lstStyle>
          <a:p>
            <a:fld id="{5FBEE790-CF9B-4161-A694-FEB06125237B}" type="slidenum">
              <a:rPr lang="fi-FI" altLang="fi-FI"/>
              <a:pPr/>
              <a:t>‹#›</a:t>
            </a:fld>
            <a:endParaRPr lang="fi-FI" altLang="fi-FI"/>
          </a:p>
        </p:txBody>
      </p:sp>
    </p:spTree>
    <p:extLst>
      <p:ext uri="{BB962C8B-B14F-4D97-AF65-F5344CB8AC3E}">
        <p14:creationId xmlns:p14="http://schemas.microsoft.com/office/powerpoint/2010/main" val="219113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8">
            <a:extLst>
              <a:ext uri="{FF2B5EF4-FFF2-40B4-BE49-F238E27FC236}">
                <a16:creationId xmlns:a16="http://schemas.microsoft.com/office/drawing/2014/main" id="{2D83398C-FFCD-4D15-B742-6C70F2D1C03B}"/>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116FDCAC-5766-4540-BF81-A42FD429C22E}"/>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36AF26C0-F1A9-4201-ABB9-548EE94FDD6E}"/>
              </a:ext>
            </a:extLst>
          </p:cNvPr>
          <p:cNvSpPr>
            <a:spLocks noGrp="1" noChangeArrowheads="1"/>
          </p:cNvSpPr>
          <p:nvPr>
            <p:ph type="sldNum" sz="quarter" idx="12"/>
          </p:nvPr>
        </p:nvSpPr>
        <p:spPr>
          <a:ln/>
        </p:spPr>
        <p:txBody>
          <a:bodyPr/>
          <a:lstStyle>
            <a:lvl1pPr>
              <a:defRPr/>
            </a:lvl1pPr>
          </a:lstStyle>
          <a:p>
            <a:fld id="{C01A10D9-1AFD-48D7-942C-73B7861DD4A8}" type="slidenum">
              <a:rPr lang="fi-FI" altLang="fi-FI"/>
              <a:pPr/>
              <a:t>‹#›</a:t>
            </a:fld>
            <a:endParaRPr lang="fi-FI" altLang="fi-FI"/>
          </a:p>
        </p:txBody>
      </p:sp>
    </p:spTree>
    <p:extLst>
      <p:ext uri="{BB962C8B-B14F-4D97-AF65-F5344CB8AC3E}">
        <p14:creationId xmlns:p14="http://schemas.microsoft.com/office/powerpoint/2010/main" val="57121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8">
            <a:extLst>
              <a:ext uri="{FF2B5EF4-FFF2-40B4-BE49-F238E27FC236}">
                <a16:creationId xmlns:a16="http://schemas.microsoft.com/office/drawing/2014/main" id="{3413E2BC-75E7-4C63-9C41-6B0DE16D1E9B}"/>
              </a:ext>
            </a:extLst>
          </p:cNvPr>
          <p:cNvSpPr>
            <a:spLocks noGrp="1" noChangeArrowheads="1"/>
          </p:cNvSpPr>
          <p:nvPr>
            <p:ph type="dt" sz="half" idx="10"/>
          </p:nvPr>
        </p:nvSpPr>
        <p:spPr>
          <a:ln/>
        </p:spPr>
        <p:txBody>
          <a:bodyPr/>
          <a:lstStyle>
            <a:lvl1pPr>
              <a:defRPr/>
            </a:lvl1pPr>
          </a:lstStyle>
          <a:p>
            <a:pPr>
              <a:defRPr/>
            </a:pPr>
            <a:endParaRPr lang="fi-FI"/>
          </a:p>
        </p:txBody>
      </p:sp>
      <p:sp>
        <p:nvSpPr>
          <p:cNvPr id="8" name="Rectangle 9">
            <a:extLst>
              <a:ext uri="{FF2B5EF4-FFF2-40B4-BE49-F238E27FC236}">
                <a16:creationId xmlns:a16="http://schemas.microsoft.com/office/drawing/2014/main" id="{91EC991F-2A21-4A09-93CE-714F95B296FB}"/>
              </a:ext>
            </a:extLst>
          </p:cNvPr>
          <p:cNvSpPr>
            <a:spLocks noGrp="1" noChangeArrowheads="1"/>
          </p:cNvSpPr>
          <p:nvPr>
            <p:ph type="ftr" sz="quarter" idx="11"/>
          </p:nvPr>
        </p:nvSpPr>
        <p:spPr>
          <a:ln/>
        </p:spPr>
        <p:txBody>
          <a:bodyPr/>
          <a:lstStyle>
            <a:lvl1pPr>
              <a:defRPr/>
            </a:lvl1pPr>
          </a:lstStyle>
          <a:p>
            <a:pPr>
              <a:defRPr/>
            </a:pPr>
            <a:endParaRPr lang="fi-FI"/>
          </a:p>
        </p:txBody>
      </p:sp>
      <p:sp>
        <p:nvSpPr>
          <p:cNvPr id="9" name="Rectangle 10">
            <a:extLst>
              <a:ext uri="{FF2B5EF4-FFF2-40B4-BE49-F238E27FC236}">
                <a16:creationId xmlns:a16="http://schemas.microsoft.com/office/drawing/2014/main" id="{2C11AC4D-6E6C-467B-9401-35A03B84EEC9}"/>
              </a:ext>
            </a:extLst>
          </p:cNvPr>
          <p:cNvSpPr>
            <a:spLocks noGrp="1" noChangeArrowheads="1"/>
          </p:cNvSpPr>
          <p:nvPr>
            <p:ph type="sldNum" sz="quarter" idx="12"/>
          </p:nvPr>
        </p:nvSpPr>
        <p:spPr>
          <a:ln/>
        </p:spPr>
        <p:txBody>
          <a:bodyPr/>
          <a:lstStyle>
            <a:lvl1pPr>
              <a:defRPr/>
            </a:lvl1pPr>
          </a:lstStyle>
          <a:p>
            <a:fld id="{22603855-547F-449A-B5EB-DB2C1D8865B5}" type="slidenum">
              <a:rPr lang="fi-FI" altLang="fi-FI"/>
              <a:pPr/>
              <a:t>‹#›</a:t>
            </a:fld>
            <a:endParaRPr lang="fi-FI" altLang="fi-FI"/>
          </a:p>
        </p:txBody>
      </p:sp>
    </p:spTree>
    <p:extLst>
      <p:ext uri="{BB962C8B-B14F-4D97-AF65-F5344CB8AC3E}">
        <p14:creationId xmlns:p14="http://schemas.microsoft.com/office/powerpoint/2010/main" val="199860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8">
            <a:extLst>
              <a:ext uri="{FF2B5EF4-FFF2-40B4-BE49-F238E27FC236}">
                <a16:creationId xmlns:a16="http://schemas.microsoft.com/office/drawing/2014/main" id="{028CC6CA-E141-4049-B8E7-F4F88DF155EE}"/>
              </a:ext>
            </a:extLst>
          </p:cNvPr>
          <p:cNvSpPr>
            <a:spLocks noGrp="1" noChangeArrowheads="1"/>
          </p:cNvSpPr>
          <p:nvPr>
            <p:ph type="dt" sz="half" idx="10"/>
          </p:nvPr>
        </p:nvSpPr>
        <p:spPr>
          <a:ln/>
        </p:spPr>
        <p:txBody>
          <a:bodyPr/>
          <a:lstStyle>
            <a:lvl1pPr>
              <a:defRPr/>
            </a:lvl1pPr>
          </a:lstStyle>
          <a:p>
            <a:pPr>
              <a:defRPr/>
            </a:pPr>
            <a:endParaRPr lang="fi-FI"/>
          </a:p>
        </p:txBody>
      </p:sp>
      <p:sp>
        <p:nvSpPr>
          <p:cNvPr id="4" name="Rectangle 9">
            <a:extLst>
              <a:ext uri="{FF2B5EF4-FFF2-40B4-BE49-F238E27FC236}">
                <a16:creationId xmlns:a16="http://schemas.microsoft.com/office/drawing/2014/main" id="{EF67CF50-CCCE-41A2-9BD9-9990DB163764}"/>
              </a:ext>
            </a:extLst>
          </p:cNvPr>
          <p:cNvSpPr>
            <a:spLocks noGrp="1" noChangeArrowheads="1"/>
          </p:cNvSpPr>
          <p:nvPr>
            <p:ph type="ftr" sz="quarter" idx="11"/>
          </p:nvPr>
        </p:nvSpPr>
        <p:spPr>
          <a:ln/>
        </p:spPr>
        <p:txBody>
          <a:bodyPr/>
          <a:lstStyle>
            <a:lvl1pPr>
              <a:defRPr/>
            </a:lvl1pPr>
          </a:lstStyle>
          <a:p>
            <a:pPr>
              <a:defRPr/>
            </a:pPr>
            <a:endParaRPr lang="fi-FI"/>
          </a:p>
        </p:txBody>
      </p:sp>
      <p:sp>
        <p:nvSpPr>
          <p:cNvPr id="5" name="Rectangle 10">
            <a:extLst>
              <a:ext uri="{FF2B5EF4-FFF2-40B4-BE49-F238E27FC236}">
                <a16:creationId xmlns:a16="http://schemas.microsoft.com/office/drawing/2014/main" id="{4D7129C4-26C8-4A49-97D0-F56C0A09BA35}"/>
              </a:ext>
            </a:extLst>
          </p:cNvPr>
          <p:cNvSpPr>
            <a:spLocks noGrp="1" noChangeArrowheads="1"/>
          </p:cNvSpPr>
          <p:nvPr>
            <p:ph type="sldNum" sz="quarter" idx="12"/>
          </p:nvPr>
        </p:nvSpPr>
        <p:spPr>
          <a:ln/>
        </p:spPr>
        <p:txBody>
          <a:bodyPr/>
          <a:lstStyle>
            <a:lvl1pPr>
              <a:defRPr/>
            </a:lvl1pPr>
          </a:lstStyle>
          <a:p>
            <a:fld id="{6602C4AE-3F99-44CE-A1DF-13BB6728B7A6}" type="slidenum">
              <a:rPr lang="fi-FI" altLang="fi-FI"/>
              <a:pPr/>
              <a:t>‹#›</a:t>
            </a:fld>
            <a:endParaRPr lang="fi-FI" altLang="fi-FI"/>
          </a:p>
        </p:txBody>
      </p:sp>
    </p:spTree>
    <p:extLst>
      <p:ext uri="{BB962C8B-B14F-4D97-AF65-F5344CB8AC3E}">
        <p14:creationId xmlns:p14="http://schemas.microsoft.com/office/powerpoint/2010/main" val="24019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29A8D2C-1E03-4D63-AA5F-70AC55D6E612}"/>
              </a:ext>
            </a:extLst>
          </p:cNvPr>
          <p:cNvSpPr>
            <a:spLocks noGrp="1" noChangeArrowheads="1"/>
          </p:cNvSpPr>
          <p:nvPr>
            <p:ph type="dt" sz="half" idx="10"/>
          </p:nvPr>
        </p:nvSpPr>
        <p:spPr>
          <a:ln/>
        </p:spPr>
        <p:txBody>
          <a:bodyPr/>
          <a:lstStyle>
            <a:lvl1pPr>
              <a:defRPr/>
            </a:lvl1pPr>
          </a:lstStyle>
          <a:p>
            <a:pPr>
              <a:defRPr/>
            </a:pPr>
            <a:endParaRPr lang="fi-FI"/>
          </a:p>
        </p:txBody>
      </p:sp>
      <p:sp>
        <p:nvSpPr>
          <p:cNvPr id="3" name="Rectangle 9">
            <a:extLst>
              <a:ext uri="{FF2B5EF4-FFF2-40B4-BE49-F238E27FC236}">
                <a16:creationId xmlns:a16="http://schemas.microsoft.com/office/drawing/2014/main" id="{F9EDF2BB-3AAB-41BA-9CA8-C8BE2C8DD261}"/>
              </a:ext>
            </a:extLst>
          </p:cNvPr>
          <p:cNvSpPr>
            <a:spLocks noGrp="1" noChangeArrowheads="1"/>
          </p:cNvSpPr>
          <p:nvPr>
            <p:ph type="ftr" sz="quarter" idx="11"/>
          </p:nvPr>
        </p:nvSpPr>
        <p:spPr>
          <a:ln/>
        </p:spPr>
        <p:txBody>
          <a:bodyPr/>
          <a:lstStyle>
            <a:lvl1pPr>
              <a:defRPr/>
            </a:lvl1pPr>
          </a:lstStyle>
          <a:p>
            <a:pPr>
              <a:defRPr/>
            </a:pPr>
            <a:endParaRPr lang="fi-FI"/>
          </a:p>
        </p:txBody>
      </p:sp>
      <p:sp>
        <p:nvSpPr>
          <p:cNvPr id="4" name="Rectangle 10">
            <a:extLst>
              <a:ext uri="{FF2B5EF4-FFF2-40B4-BE49-F238E27FC236}">
                <a16:creationId xmlns:a16="http://schemas.microsoft.com/office/drawing/2014/main" id="{F317C7D2-2612-478F-9D2B-4050D302FCFF}"/>
              </a:ext>
            </a:extLst>
          </p:cNvPr>
          <p:cNvSpPr>
            <a:spLocks noGrp="1" noChangeArrowheads="1"/>
          </p:cNvSpPr>
          <p:nvPr>
            <p:ph type="sldNum" sz="quarter" idx="12"/>
          </p:nvPr>
        </p:nvSpPr>
        <p:spPr>
          <a:ln/>
        </p:spPr>
        <p:txBody>
          <a:bodyPr/>
          <a:lstStyle>
            <a:lvl1pPr>
              <a:defRPr/>
            </a:lvl1pPr>
          </a:lstStyle>
          <a:p>
            <a:fld id="{346626E9-6D68-47EB-8B77-F3DCE8ECE57D}" type="slidenum">
              <a:rPr lang="fi-FI" altLang="fi-FI"/>
              <a:pPr/>
              <a:t>‹#›</a:t>
            </a:fld>
            <a:endParaRPr lang="fi-FI" altLang="fi-FI"/>
          </a:p>
        </p:txBody>
      </p:sp>
    </p:spTree>
    <p:extLst>
      <p:ext uri="{BB962C8B-B14F-4D97-AF65-F5344CB8AC3E}">
        <p14:creationId xmlns:p14="http://schemas.microsoft.com/office/powerpoint/2010/main" val="331803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8">
            <a:extLst>
              <a:ext uri="{FF2B5EF4-FFF2-40B4-BE49-F238E27FC236}">
                <a16:creationId xmlns:a16="http://schemas.microsoft.com/office/drawing/2014/main" id="{ABCB79BC-B96D-464E-ADFA-B72003754C23}"/>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F87B18FF-4C99-45CF-BB8A-F93AA8532DB2}"/>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26B7DF71-6D4C-4505-88E2-EDCA336823D6}"/>
              </a:ext>
            </a:extLst>
          </p:cNvPr>
          <p:cNvSpPr>
            <a:spLocks noGrp="1" noChangeArrowheads="1"/>
          </p:cNvSpPr>
          <p:nvPr>
            <p:ph type="sldNum" sz="quarter" idx="12"/>
          </p:nvPr>
        </p:nvSpPr>
        <p:spPr>
          <a:ln/>
        </p:spPr>
        <p:txBody>
          <a:bodyPr/>
          <a:lstStyle>
            <a:lvl1pPr>
              <a:defRPr/>
            </a:lvl1pPr>
          </a:lstStyle>
          <a:p>
            <a:fld id="{CAFA9BC5-DD94-4F1C-B590-C920B0B4E3DB}" type="slidenum">
              <a:rPr lang="fi-FI" altLang="fi-FI"/>
              <a:pPr/>
              <a:t>‹#›</a:t>
            </a:fld>
            <a:endParaRPr lang="fi-FI" altLang="fi-FI"/>
          </a:p>
        </p:txBody>
      </p:sp>
    </p:spTree>
    <p:extLst>
      <p:ext uri="{BB962C8B-B14F-4D97-AF65-F5344CB8AC3E}">
        <p14:creationId xmlns:p14="http://schemas.microsoft.com/office/powerpoint/2010/main" val="4885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8">
            <a:extLst>
              <a:ext uri="{FF2B5EF4-FFF2-40B4-BE49-F238E27FC236}">
                <a16:creationId xmlns:a16="http://schemas.microsoft.com/office/drawing/2014/main" id="{E75EE882-5EC9-422A-B3FD-2F72931386F6}"/>
              </a:ext>
            </a:extLst>
          </p:cNvPr>
          <p:cNvSpPr>
            <a:spLocks noGrp="1" noChangeArrowheads="1"/>
          </p:cNvSpPr>
          <p:nvPr>
            <p:ph type="dt" sz="half" idx="10"/>
          </p:nvPr>
        </p:nvSpPr>
        <p:spPr>
          <a:ln/>
        </p:spPr>
        <p:txBody>
          <a:bodyPr/>
          <a:lstStyle>
            <a:lvl1pPr>
              <a:defRPr/>
            </a:lvl1pPr>
          </a:lstStyle>
          <a:p>
            <a:pPr>
              <a:defRPr/>
            </a:pPr>
            <a:endParaRPr lang="fi-FI"/>
          </a:p>
        </p:txBody>
      </p:sp>
      <p:sp>
        <p:nvSpPr>
          <p:cNvPr id="6" name="Rectangle 9">
            <a:extLst>
              <a:ext uri="{FF2B5EF4-FFF2-40B4-BE49-F238E27FC236}">
                <a16:creationId xmlns:a16="http://schemas.microsoft.com/office/drawing/2014/main" id="{1BC7B8EB-EA62-480A-AB76-287AC0BF2A11}"/>
              </a:ext>
            </a:extLst>
          </p:cNvPr>
          <p:cNvSpPr>
            <a:spLocks noGrp="1" noChangeArrowheads="1"/>
          </p:cNvSpPr>
          <p:nvPr>
            <p:ph type="ftr" sz="quarter" idx="11"/>
          </p:nvPr>
        </p:nvSpPr>
        <p:spPr>
          <a:ln/>
        </p:spPr>
        <p:txBody>
          <a:bodyPr/>
          <a:lstStyle>
            <a:lvl1pPr>
              <a:defRPr/>
            </a:lvl1pPr>
          </a:lstStyle>
          <a:p>
            <a:pPr>
              <a:defRPr/>
            </a:pPr>
            <a:endParaRPr lang="fi-FI"/>
          </a:p>
        </p:txBody>
      </p:sp>
      <p:sp>
        <p:nvSpPr>
          <p:cNvPr id="7" name="Rectangle 10">
            <a:extLst>
              <a:ext uri="{FF2B5EF4-FFF2-40B4-BE49-F238E27FC236}">
                <a16:creationId xmlns:a16="http://schemas.microsoft.com/office/drawing/2014/main" id="{FAF9F4DA-C543-4AF7-A800-3E8686548E67}"/>
              </a:ext>
            </a:extLst>
          </p:cNvPr>
          <p:cNvSpPr>
            <a:spLocks noGrp="1" noChangeArrowheads="1"/>
          </p:cNvSpPr>
          <p:nvPr>
            <p:ph type="sldNum" sz="quarter" idx="12"/>
          </p:nvPr>
        </p:nvSpPr>
        <p:spPr>
          <a:ln/>
        </p:spPr>
        <p:txBody>
          <a:bodyPr/>
          <a:lstStyle>
            <a:lvl1pPr>
              <a:defRPr/>
            </a:lvl1pPr>
          </a:lstStyle>
          <a:p>
            <a:fld id="{48648D3F-6556-4486-BD99-332F7E3997D9}" type="slidenum">
              <a:rPr lang="fi-FI" altLang="fi-FI"/>
              <a:pPr/>
              <a:t>‹#›</a:t>
            </a:fld>
            <a:endParaRPr lang="fi-FI" altLang="fi-FI"/>
          </a:p>
        </p:txBody>
      </p:sp>
    </p:spTree>
    <p:extLst>
      <p:ext uri="{BB962C8B-B14F-4D97-AF65-F5344CB8AC3E}">
        <p14:creationId xmlns:p14="http://schemas.microsoft.com/office/powerpoint/2010/main" val="58993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A02C50-D1A1-4638-9C9E-7AAD3C259ECB}"/>
              </a:ext>
            </a:extLst>
          </p:cNvPr>
          <p:cNvSpPr>
            <a:spLocks noChangeArrowheads="1"/>
          </p:cNvSpPr>
          <p:nvPr/>
        </p:nvSpPr>
        <p:spPr bwMode="ltGray">
          <a:xfrm>
            <a:off x="609600" y="228600"/>
            <a:ext cx="8239125" cy="6391275"/>
          </a:xfrm>
          <a:prstGeom prst="rect">
            <a:avLst/>
          </a:prstGeom>
          <a:solidFill>
            <a:srgbClr val="EDE7E3"/>
          </a:solid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i-FI" altLang="fi-FI"/>
          </a:p>
        </p:txBody>
      </p:sp>
      <p:sp>
        <p:nvSpPr>
          <p:cNvPr id="1027" name="Line 3">
            <a:extLst>
              <a:ext uri="{FF2B5EF4-FFF2-40B4-BE49-F238E27FC236}">
                <a16:creationId xmlns:a16="http://schemas.microsoft.com/office/drawing/2014/main" id="{5ED46C6F-96D5-4345-AEC7-3E75D96DE845}"/>
              </a:ext>
            </a:extLst>
          </p:cNvPr>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i-FI"/>
          </a:p>
        </p:txBody>
      </p:sp>
      <p:pic>
        <p:nvPicPr>
          <p:cNvPr id="1028" name="Picture 4" descr="A:\minispir.GIF">
            <a:extLst>
              <a:ext uri="{FF2B5EF4-FFF2-40B4-BE49-F238E27FC236}">
                <a16:creationId xmlns:a16="http://schemas.microsoft.com/office/drawing/2014/main" id="{C35837BE-F26B-4598-B0E1-319C63E623D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minispir.GIF">
            <a:extLst>
              <a:ext uri="{FF2B5EF4-FFF2-40B4-BE49-F238E27FC236}">
                <a16:creationId xmlns:a16="http://schemas.microsoft.com/office/drawing/2014/main" id="{BB1A0F5F-4B1A-4221-9A5E-9440D219C0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026AF25E-FCA5-45A2-88C0-329A1A9FBD0C}"/>
              </a:ext>
            </a:extLst>
          </p:cNvPr>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otsikon perustyyliä napsauttamalla</a:t>
            </a:r>
          </a:p>
        </p:txBody>
      </p:sp>
      <p:sp>
        <p:nvSpPr>
          <p:cNvPr id="1031" name="Rectangle 7">
            <a:extLst>
              <a:ext uri="{FF2B5EF4-FFF2-40B4-BE49-F238E27FC236}">
                <a16:creationId xmlns:a16="http://schemas.microsoft.com/office/drawing/2014/main" id="{D0295237-F754-40C1-A8C2-3A9EF2762AFC}"/>
              </a:ext>
            </a:extLst>
          </p:cNvPr>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5128" name="Rectangle 8">
            <a:extLst>
              <a:ext uri="{FF2B5EF4-FFF2-40B4-BE49-F238E27FC236}">
                <a16:creationId xmlns:a16="http://schemas.microsoft.com/office/drawing/2014/main" id="{1DFC253C-ABC5-468E-BD5F-FED96DC58494}"/>
              </a:ext>
            </a:extLst>
          </p:cNvPr>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i-FI"/>
          </a:p>
        </p:txBody>
      </p:sp>
      <p:sp>
        <p:nvSpPr>
          <p:cNvPr id="5129" name="Rectangle 9">
            <a:extLst>
              <a:ext uri="{FF2B5EF4-FFF2-40B4-BE49-F238E27FC236}">
                <a16:creationId xmlns:a16="http://schemas.microsoft.com/office/drawing/2014/main" id="{8429E666-A25F-4E3F-8700-065C8B086A3B}"/>
              </a:ext>
            </a:extLst>
          </p:cNvPr>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i-FI"/>
          </a:p>
        </p:txBody>
      </p:sp>
      <p:sp>
        <p:nvSpPr>
          <p:cNvPr id="5130" name="Rectangle 10">
            <a:extLst>
              <a:ext uri="{FF2B5EF4-FFF2-40B4-BE49-F238E27FC236}">
                <a16:creationId xmlns:a16="http://schemas.microsoft.com/office/drawing/2014/main" id="{20D0AD30-4353-4861-A4C0-CA4FFC5317E3}"/>
              </a:ext>
            </a:extLst>
          </p:cNvPr>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81BAFD9-8389-4BF7-96C4-0F3577F72CB0}"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768"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0C1A7D-12B3-4563-90E3-BF7AAB26E4A1}"/>
              </a:ext>
            </a:extLst>
          </p:cNvPr>
          <p:cNvSpPr>
            <a:spLocks noGrp="1" noChangeArrowheads="1"/>
          </p:cNvSpPr>
          <p:nvPr>
            <p:ph type="ctrTitle"/>
          </p:nvPr>
        </p:nvSpPr>
        <p:spPr/>
        <p:txBody>
          <a:bodyPr/>
          <a:lstStyle/>
          <a:p>
            <a:pPr eaLnBrk="1" hangingPunct="1"/>
            <a:r>
              <a:rPr lang="fi-FI" altLang="fi-FI"/>
              <a:t>HENKILÖKOHTAISESTA PUHTAUDESTA HUOLEHTIMINEN</a:t>
            </a:r>
          </a:p>
        </p:txBody>
      </p:sp>
      <p:sp>
        <p:nvSpPr>
          <p:cNvPr id="4099" name="Rectangle 3">
            <a:extLst>
              <a:ext uri="{FF2B5EF4-FFF2-40B4-BE49-F238E27FC236}">
                <a16:creationId xmlns:a16="http://schemas.microsoft.com/office/drawing/2014/main" id="{159638CD-8E6F-42E9-951A-0743D205DB46}"/>
              </a:ext>
            </a:extLst>
          </p:cNvPr>
          <p:cNvSpPr>
            <a:spLocks noGrp="1" noChangeArrowheads="1"/>
          </p:cNvSpPr>
          <p:nvPr>
            <p:ph type="subTitle" idx="1"/>
          </p:nvPr>
        </p:nvSpPr>
        <p:spPr/>
        <p:txBody>
          <a:bodyPr/>
          <a:lstStyle/>
          <a:p>
            <a:pPr eaLnBrk="1" hangingPunct="1"/>
            <a:r>
              <a:rPr lang="fi-FI" altLang="fi-FI"/>
              <a:t>KSAO</a:t>
            </a:r>
          </a:p>
          <a:p>
            <a:pPr eaLnBrk="1" hangingPunct="1"/>
            <a:r>
              <a:rPr lang="fi-FI" altLang="fi-FI" sz="1600"/>
              <a:t>Johanna Puttonen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19102960-4146-4AA2-9FFD-52D138695341}"/>
              </a:ext>
            </a:extLst>
          </p:cNvPr>
          <p:cNvSpPr>
            <a:spLocks noGrp="1" noChangeArrowheads="1"/>
          </p:cNvSpPr>
          <p:nvPr>
            <p:ph type="body" idx="1"/>
          </p:nvPr>
        </p:nvSpPr>
        <p:spPr/>
        <p:txBody>
          <a:bodyPr/>
          <a:lstStyle/>
          <a:p>
            <a:pPr eaLnBrk="1" hangingPunct="1"/>
            <a:r>
              <a:rPr lang="fi-FI" altLang="fi-FI"/>
              <a:t>pesut suihkussa ”normaalisti”, suihkutuolilla tai suihkulaverilla, (laitoksessa) huoneessa lavuaarin tai vuoteen vieressä, vuoteessa osa- tai kokopesut – tilanteen mukaan</a:t>
            </a:r>
          </a:p>
          <a:p>
            <a:pPr eaLnBrk="1" hangingPunct="1"/>
            <a:r>
              <a:rPr lang="fi-FI" altLang="fi-FI"/>
              <a:t>peseytymiseen kuuluu ihonhoidon lisäksi suuhygienia, parranajo ja hiustenhoito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96F8345-71F4-4711-BA02-9A03E3AA4D87}"/>
              </a:ext>
            </a:extLst>
          </p:cNvPr>
          <p:cNvSpPr>
            <a:spLocks noGrp="1" noChangeArrowheads="1"/>
          </p:cNvSpPr>
          <p:nvPr>
            <p:ph type="body" idx="1"/>
          </p:nvPr>
        </p:nvSpPr>
        <p:spPr/>
        <p:txBody>
          <a:bodyPr/>
          <a:lstStyle/>
          <a:p>
            <a:pPr eaLnBrk="1" hangingPunct="1"/>
            <a:r>
              <a:rPr lang="fi-FI" altLang="fi-FI"/>
              <a:t>peseytymiseen hyvä yhdistää mahdollisuuksien mukaan kuntoutus ja WC-käynnit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D626C091-53A1-40E8-AF46-484A9983DB27}"/>
              </a:ext>
            </a:extLst>
          </p:cNvPr>
          <p:cNvSpPr>
            <a:spLocks noGrp="1" noChangeArrowheads="1"/>
          </p:cNvSpPr>
          <p:nvPr>
            <p:ph type="body" idx="1"/>
          </p:nvPr>
        </p:nvSpPr>
        <p:spPr/>
        <p:txBody>
          <a:bodyPr/>
          <a:lstStyle/>
          <a:p>
            <a:pPr eaLnBrk="1" hangingPunct="1">
              <a:buFontTx/>
              <a:buNone/>
            </a:pPr>
            <a:r>
              <a:rPr lang="fi-FI" altLang="fi-FI"/>
              <a:t>Hoitajan toiminta suihkussa/saunassa:</a:t>
            </a:r>
          </a:p>
          <a:p>
            <a:pPr eaLnBrk="1" hangingPunct="1">
              <a:buFontTx/>
              <a:buChar char="-"/>
            </a:pPr>
            <a:r>
              <a:rPr lang="fi-FI" altLang="fi-FI"/>
              <a:t>käsidesinfektio</a:t>
            </a:r>
          </a:p>
          <a:p>
            <a:pPr eaLnBrk="1" hangingPunct="1">
              <a:buFontTx/>
              <a:buChar char="-"/>
            </a:pPr>
            <a:r>
              <a:rPr lang="fi-FI" altLang="fi-FI"/>
              <a:t>suojakäsineet</a:t>
            </a:r>
          </a:p>
          <a:p>
            <a:pPr eaLnBrk="1" hangingPunct="1">
              <a:buFontTx/>
              <a:buChar char="-"/>
            </a:pPr>
            <a:r>
              <a:rPr lang="fi-FI" altLang="fi-FI"/>
              <a:t>kumisaappaat ja esiliina suojaksi</a:t>
            </a:r>
          </a:p>
          <a:p>
            <a:pPr eaLnBrk="1" hangingPunct="1">
              <a:buFontTx/>
              <a:buChar char="-"/>
            </a:pPr>
            <a:r>
              <a:rPr lang="fi-FI" altLang="fi-FI"/>
              <a:t>ergonominen työskentely</a:t>
            </a:r>
          </a:p>
          <a:p>
            <a:pPr eaLnBrk="1" hangingPunct="1">
              <a:buFontTx/>
              <a:buChar char="-"/>
            </a:pPr>
            <a:r>
              <a:rPr lang="fi-FI" altLang="fi-FI"/>
              <a:t>asiakkaan/potilaan intimiteetin suojaus/kunnioittaminen</a:t>
            </a:r>
          </a:p>
          <a:p>
            <a:pPr eaLnBrk="1" hangingPunct="1">
              <a:buFontTx/>
              <a:buChar char="-"/>
            </a:pPr>
            <a:r>
              <a:rPr lang="fi-FI" altLang="fi-FI"/>
              <a:t>aseptinen työjärjestys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2BF0AD76-0768-47DD-B01B-C0984CE6FF00}"/>
              </a:ext>
            </a:extLst>
          </p:cNvPr>
          <p:cNvSpPr>
            <a:spLocks noGrp="1" noChangeArrowheads="1"/>
          </p:cNvSpPr>
          <p:nvPr>
            <p:ph type="body" idx="1"/>
          </p:nvPr>
        </p:nvSpPr>
        <p:spPr/>
        <p:txBody>
          <a:bodyPr/>
          <a:lstStyle/>
          <a:p>
            <a:pPr eaLnBrk="1" hangingPunct="1"/>
            <a:r>
              <a:rPr lang="fi-FI" altLang="fi-FI"/>
              <a:t>peseytymiseen käytetään lämmintä vettä, koska kuuma vesi tuhoaa ihon pinnasta normaaliflooran</a:t>
            </a:r>
          </a:p>
          <a:p>
            <a:pPr eaLnBrk="1" hangingPunct="1"/>
            <a:r>
              <a:rPr lang="fi-FI" altLang="fi-FI"/>
              <a:t>veden lämpötilan tarkastaminen omalla/hoidettaan iholla + hoidettavan toiveen huomiointi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73E4BC0F-865D-420A-A06D-5523D4645100}"/>
              </a:ext>
            </a:extLst>
          </p:cNvPr>
          <p:cNvSpPr>
            <a:spLocks noGrp="1" noChangeArrowheads="1"/>
          </p:cNvSpPr>
          <p:nvPr>
            <p:ph type="body" idx="1"/>
          </p:nvPr>
        </p:nvSpPr>
        <p:spPr>
          <a:xfrm>
            <a:off x="971550" y="1557338"/>
            <a:ext cx="7620000" cy="4186237"/>
          </a:xfrm>
        </p:spPr>
        <p:txBody>
          <a:bodyPr/>
          <a:lstStyle/>
          <a:p>
            <a:pPr eaLnBrk="1" hangingPunct="1">
              <a:lnSpc>
                <a:spcPct val="90000"/>
              </a:lnSpc>
              <a:defRPr/>
            </a:pPr>
            <a:r>
              <a:rPr lang="fi-FI" altLang="fi-FI" dirty="0"/>
              <a:t>pesujärjestys PUHTAAMMASTA LIKAISEMPAAN (aseptinen työjärjestys)</a:t>
            </a:r>
          </a:p>
          <a:p>
            <a:pPr eaLnBrk="1" hangingPunct="1">
              <a:lnSpc>
                <a:spcPct val="90000"/>
              </a:lnSpc>
              <a:defRPr/>
            </a:pPr>
            <a:r>
              <a:rPr lang="fi-FI" altLang="fi-FI" dirty="0"/>
              <a:t>pesuaineet (pesunesteet, saippua, shampoo)</a:t>
            </a:r>
          </a:p>
          <a:p>
            <a:pPr marL="0" indent="0" eaLnBrk="1" hangingPunct="1">
              <a:lnSpc>
                <a:spcPct val="90000"/>
              </a:lnSpc>
              <a:buFontTx/>
              <a:buNone/>
              <a:defRPr/>
            </a:pPr>
            <a:r>
              <a:rPr lang="fi-FI" altLang="fi-FI" dirty="0"/>
              <a:t>	-&gt; iho on luonnostaan aavistuksen verran hapan ja nauttii, kun sitä hoitaa sen oman pH-arvon mukaisilla tuotteilla </a:t>
            </a:r>
          </a:p>
          <a:p>
            <a:pPr marL="0" indent="0" eaLnBrk="1" hangingPunct="1">
              <a:lnSpc>
                <a:spcPct val="90000"/>
              </a:lnSpc>
              <a:buFontTx/>
              <a:buNone/>
              <a:defRPr/>
            </a:pPr>
            <a:r>
              <a:rPr lang="fi-FI" altLang="fi-FI" dirty="0"/>
              <a:t>	-&gt;jos ihon pH-arvo nousee lähelle emäksistä, iho voi herkistyä ja altistua ihosairauksille</a:t>
            </a:r>
          </a:p>
          <a:p>
            <a:pPr marL="0" indent="0" eaLnBrk="1" hangingPunct="1">
              <a:lnSpc>
                <a:spcPct val="90000"/>
              </a:lnSpc>
              <a:buFontTx/>
              <a:buNone/>
              <a:defRPr/>
            </a:pPr>
            <a:endParaRPr lang="fi-FI" altLang="fi-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isällön paikkamerkki 2">
            <a:extLst>
              <a:ext uri="{FF2B5EF4-FFF2-40B4-BE49-F238E27FC236}">
                <a16:creationId xmlns:a16="http://schemas.microsoft.com/office/drawing/2014/main" id="{1B71C7F7-15A6-495D-98B2-675D14EDA7D8}"/>
              </a:ext>
            </a:extLst>
          </p:cNvPr>
          <p:cNvSpPr>
            <a:spLocks noGrp="1"/>
          </p:cNvSpPr>
          <p:nvPr>
            <p:ph idx="1"/>
          </p:nvPr>
        </p:nvSpPr>
        <p:spPr/>
        <p:txBody>
          <a:bodyPr/>
          <a:lstStyle/>
          <a:p>
            <a:r>
              <a:rPr lang="fi-FI" altLang="fi-FI"/>
              <a:t>ihon kuivaus – huomioidaan erityisesti ihotaipeiden kuivaus hautumisen takia</a:t>
            </a:r>
          </a:p>
          <a:p>
            <a:r>
              <a:rPr lang="fi-FI" altLang="fi-FI"/>
              <a:t>ihon rasvaus, ”talkkaus”, Cavilon®; perusvoiteen valinta käytön mukaan (ihon suojaaminen, ongelmien ehkäisy vai hoito), hiivasieni-infektioiden hoitoon ”sienilääkkeet” (huom. interaktiot!)</a:t>
            </a:r>
          </a:p>
          <a:p>
            <a:r>
              <a:rPr lang="fi-FI" altLang="fi-FI"/>
              <a:t>vaippa-alue!!!</a:t>
            </a:r>
          </a:p>
          <a:p>
            <a:endParaRPr lang="fi-FI" alt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D3AA2D3-4DF6-4DED-9E45-A8E6BFF967F2}"/>
              </a:ext>
            </a:extLst>
          </p:cNvPr>
          <p:cNvSpPr>
            <a:spLocks noGrp="1" noChangeArrowheads="1"/>
          </p:cNvSpPr>
          <p:nvPr>
            <p:ph type="body" idx="1"/>
          </p:nvPr>
        </p:nvSpPr>
        <p:spPr/>
        <p:txBody>
          <a:bodyPr/>
          <a:lstStyle/>
          <a:p>
            <a:pPr eaLnBrk="1" hangingPunct="1"/>
            <a:r>
              <a:rPr lang="fi-FI" altLang="fi-FI"/>
              <a:t>suihkupesut; avustaminen tarv., penkki, suihkutuoli tms.</a:t>
            </a:r>
          </a:p>
          <a:p>
            <a:pPr eaLnBrk="1" hangingPunct="1"/>
            <a:r>
              <a:rPr lang="fi-FI" altLang="fi-FI"/>
              <a:t>vuoteen tai lavuaarin vieressä peseytyminen</a:t>
            </a:r>
          </a:p>
          <a:p>
            <a:pPr eaLnBrk="1" hangingPunct="1"/>
            <a:r>
              <a:rPr lang="fi-FI" altLang="fi-FI"/>
              <a:t>suihkulaverilla pesut</a:t>
            </a:r>
          </a:p>
          <a:p>
            <a:pPr eaLnBrk="1" hangingPunct="1"/>
            <a:r>
              <a:rPr lang="fi-FI" altLang="fi-FI"/>
              <a:t>vuodepesut osittain tai kokonaan</a:t>
            </a:r>
          </a:p>
          <a:p>
            <a:pPr eaLnBrk="1" hangingPunct="1"/>
            <a:r>
              <a:rPr lang="fi-FI" altLang="fi-FI"/>
              <a:t>OMATOIMISUUS!!!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DDA79DB-B93B-4340-A1CC-D265A23C57D7}"/>
              </a:ext>
            </a:extLst>
          </p:cNvPr>
          <p:cNvSpPr>
            <a:spLocks noGrp="1" noChangeArrowheads="1"/>
          </p:cNvSpPr>
          <p:nvPr>
            <p:ph type="title"/>
          </p:nvPr>
        </p:nvSpPr>
        <p:spPr/>
        <p:txBody>
          <a:bodyPr/>
          <a:lstStyle/>
          <a:p>
            <a:pPr eaLnBrk="1" hangingPunct="1"/>
            <a:r>
              <a:rPr lang="fi-FI" altLang="fi-FI"/>
              <a:t>Suuhygienia</a:t>
            </a:r>
          </a:p>
        </p:txBody>
      </p:sp>
      <p:sp>
        <p:nvSpPr>
          <p:cNvPr id="21507" name="Rectangle 3">
            <a:extLst>
              <a:ext uri="{FF2B5EF4-FFF2-40B4-BE49-F238E27FC236}">
                <a16:creationId xmlns:a16="http://schemas.microsoft.com/office/drawing/2014/main" id="{B7DEB54D-A2D3-47DF-A87E-BE746EC34408}"/>
              </a:ext>
            </a:extLst>
          </p:cNvPr>
          <p:cNvSpPr>
            <a:spLocks noGrp="1" noChangeArrowheads="1"/>
          </p:cNvSpPr>
          <p:nvPr>
            <p:ph type="body" idx="1"/>
          </p:nvPr>
        </p:nvSpPr>
        <p:spPr/>
        <p:txBody>
          <a:bodyPr/>
          <a:lstStyle/>
          <a:p>
            <a:pPr eaLnBrk="1" hangingPunct="1"/>
            <a:r>
              <a:rPr lang="fi-FI" altLang="fi-FI"/>
              <a:t>kohdistuu hampaisiin, ikeniin, proteeseihin, suun limakalvoon, kieleen, huuliin ja hengityksen hajuun</a:t>
            </a:r>
          </a:p>
          <a:p>
            <a:pPr eaLnBrk="1" hangingPunct="1"/>
            <a:r>
              <a:rPr lang="fi-FI" altLang="fi-FI"/>
              <a:t>tavoitteena pitää suu ja hampaisto puhtaana + syljeneritys runsaana, jotta limakalvo pysyy terveenä (kosteat ja vaaleanpunaiset)</a:t>
            </a:r>
          </a:p>
          <a:p>
            <a:pPr eaLnBrk="1" hangingPunct="1"/>
            <a:endParaRPr lang="fi-FI" altLang="fi-F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947AC2B-57BD-47E9-8DAF-79652D6CA4B9}"/>
              </a:ext>
            </a:extLst>
          </p:cNvPr>
          <p:cNvSpPr>
            <a:spLocks noGrp="1" noChangeArrowheads="1"/>
          </p:cNvSpPr>
          <p:nvPr>
            <p:ph type="body" idx="1"/>
          </p:nvPr>
        </p:nvSpPr>
        <p:spPr/>
        <p:txBody>
          <a:bodyPr/>
          <a:lstStyle/>
          <a:p>
            <a:pPr eaLnBrk="1" hangingPunct="1">
              <a:lnSpc>
                <a:spcPct val="90000"/>
              </a:lnSpc>
            </a:pPr>
            <a:r>
              <a:rPr lang="fi-FI" altLang="fi-FI"/>
              <a:t>hampaiden / proteesien pesu mielellään x 2/vrk, ainakin iltaisin</a:t>
            </a:r>
          </a:p>
          <a:p>
            <a:pPr eaLnBrk="1" hangingPunct="1">
              <a:lnSpc>
                <a:spcPct val="90000"/>
              </a:lnSpc>
            </a:pPr>
            <a:r>
              <a:rPr lang="fi-FI" altLang="fi-FI"/>
              <a:t>suunhoito!!!</a:t>
            </a:r>
          </a:p>
          <a:p>
            <a:pPr eaLnBrk="1" hangingPunct="1">
              <a:lnSpc>
                <a:spcPct val="90000"/>
              </a:lnSpc>
            </a:pPr>
            <a:r>
              <a:rPr lang="fi-FI" altLang="fi-FI"/>
              <a:t>ikääntyneellä syljeneritys vähenee, limakalvot kuivuu -&gt; suun kuivuminen, kipeytyminen, makuaistin heikkeneminen, syömisen vaikeutuminen, infektioherkkyys</a:t>
            </a:r>
          </a:p>
          <a:p>
            <a:pPr eaLnBrk="1" hangingPunct="1">
              <a:lnSpc>
                <a:spcPct val="90000"/>
              </a:lnSpc>
            </a:pPr>
            <a:r>
              <a:rPr lang="fi-FI" altLang="fi-FI"/>
              <a:t>lääkkeet saattavat myös aih. kuivumista</a:t>
            </a:r>
          </a:p>
          <a:p>
            <a:pPr eaLnBrk="1" hangingPunct="1">
              <a:lnSpc>
                <a:spcPct val="90000"/>
              </a:lnSpc>
            </a:pPr>
            <a:endParaRPr lang="fi-FI" altLang="fi-F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6A783ED6-4276-4B2D-8A22-0F7471435BDF}"/>
              </a:ext>
            </a:extLst>
          </p:cNvPr>
          <p:cNvSpPr>
            <a:spLocks noGrp="1" noChangeArrowheads="1"/>
          </p:cNvSpPr>
          <p:nvPr>
            <p:ph type="body" idx="1"/>
          </p:nvPr>
        </p:nvSpPr>
        <p:spPr/>
        <p:txBody>
          <a:bodyPr/>
          <a:lstStyle/>
          <a:p>
            <a:pPr eaLnBrk="1" hangingPunct="1">
              <a:lnSpc>
                <a:spcPct val="90000"/>
              </a:lnSpc>
              <a:buFontTx/>
              <a:buNone/>
            </a:pPr>
            <a:r>
              <a:rPr lang="fi-FI" altLang="fi-FI"/>
              <a:t>Kuivan / kipeän suun hoito:</a:t>
            </a:r>
          </a:p>
          <a:p>
            <a:pPr eaLnBrk="1" hangingPunct="1">
              <a:lnSpc>
                <a:spcPct val="90000"/>
              </a:lnSpc>
              <a:buFontTx/>
              <a:buChar char="-"/>
            </a:pPr>
            <a:r>
              <a:rPr lang="fi-FI" altLang="fi-FI"/>
              <a:t>juominen ensisijaisesti</a:t>
            </a:r>
          </a:p>
          <a:p>
            <a:pPr eaLnBrk="1" hangingPunct="1">
              <a:lnSpc>
                <a:spcPct val="90000"/>
              </a:lnSpc>
              <a:buFontTx/>
              <a:buChar char="-"/>
            </a:pPr>
            <a:r>
              <a:rPr lang="fi-FI" altLang="fi-FI"/>
              <a:t>pureskelu lisää syljeneritystä, tarv. keinosylki tai muut syljeneritystä lisäävät aineet </a:t>
            </a:r>
          </a:p>
          <a:p>
            <a:pPr eaLnBrk="1" hangingPunct="1">
              <a:lnSpc>
                <a:spcPct val="90000"/>
              </a:lnSpc>
              <a:buFontTx/>
              <a:buChar char="-"/>
            </a:pPr>
            <a:r>
              <a:rPr lang="fi-FI" altLang="fi-FI"/>
              <a:t>kuivia suun limakalvoja ja huulia / suupieliä voi myös voidella ruokaöljyllä tai Ceridal®-ihoöljyllä</a:t>
            </a:r>
          </a:p>
          <a:p>
            <a:pPr eaLnBrk="1" hangingPunct="1">
              <a:lnSpc>
                <a:spcPct val="90000"/>
              </a:lnSpc>
              <a:buFontTx/>
              <a:buChar char="-"/>
            </a:pPr>
            <a:r>
              <a:rPr lang="fi-FI" altLang="fi-FI"/>
              <a:t>tehostettu suunhoito (esim. syöpäpotilaat)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63BE48C-C269-4959-B8FF-C8F507D5680B}"/>
              </a:ext>
            </a:extLst>
          </p:cNvPr>
          <p:cNvSpPr>
            <a:spLocks noGrp="1" noChangeArrowheads="1"/>
          </p:cNvSpPr>
          <p:nvPr>
            <p:ph type="title"/>
          </p:nvPr>
        </p:nvSpPr>
        <p:spPr/>
        <p:txBody>
          <a:bodyPr/>
          <a:lstStyle/>
          <a:p>
            <a:pPr eaLnBrk="1" hangingPunct="1"/>
            <a:r>
              <a:rPr lang="fi-FI" altLang="fi-FI"/>
              <a:t>IHO JA SEN HOITO</a:t>
            </a:r>
          </a:p>
        </p:txBody>
      </p:sp>
      <p:sp>
        <p:nvSpPr>
          <p:cNvPr id="5123" name="Rectangle 3">
            <a:extLst>
              <a:ext uri="{FF2B5EF4-FFF2-40B4-BE49-F238E27FC236}">
                <a16:creationId xmlns:a16="http://schemas.microsoft.com/office/drawing/2014/main" id="{9FECE002-4DB5-418F-A734-E7C379D47EFA}"/>
              </a:ext>
            </a:extLst>
          </p:cNvPr>
          <p:cNvSpPr>
            <a:spLocks noGrp="1" noChangeArrowheads="1"/>
          </p:cNvSpPr>
          <p:nvPr>
            <p:ph type="body" idx="1"/>
          </p:nvPr>
        </p:nvSpPr>
        <p:spPr/>
        <p:txBody>
          <a:bodyPr/>
          <a:lstStyle/>
          <a:p>
            <a:pPr eaLnBrk="1" hangingPunct="1">
              <a:lnSpc>
                <a:spcPct val="90000"/>
              </a:lnSpc>
            </a:pPr>
            <a:r>
              <a:rPr lang="fi-FI" altLang="fi-FI"/>
              <a:t>iho suojaa alla olevia kudoksia mm. mekaanisilta vaurioilta, lämmöltä, kemikaaleilta, mikrobeilta ja ultraviolettisäteilyltä</a:t>
            </a:r>
          </a:p>
          <a:p>
            <a:pPr eaLnBrk="1" hangingPunct="1">
              <a:lnSpc>
                <a:spcPct val="90000"/>
              </a:lnSpc>
            </a:pPr>
            <a:r>
              <a:rPr lang="fi-FI" altLang="fi-FI"/>
              <a:t>iho osallistuu lämmönsäätelyyn säilyttämällä tai haihduttamalla lämpöä tarpeen mukaan</a:t>
            </a:r>
          </a:p>
          <a:p>
            <a:pPr eaLnBrk="1" hangingPunct="1">
              <a:lnSpc>
                <a:spcPct val="90000"/>
              </a:lnSpc>
            </a:pPr>
            <a:r>
              <a:rPr lang="fi-FI" altLang="fi-FI"/>
              <a:t>iho aistii kipua, painetta ja lämpötilan vaihteluja</a:t>
            </a:r>
          </a:p>
          <a:p>
            <a:pPr eaLnBrk="1" hangingPunct="1">
              <a:lnSpc>
                <a:spcPct val="90000"/>
              </a:lnSpc>
            </a:pPr>
            <a:r>
              <a:rPr lang="fi-FI" altLang="fi-FI"/>
              <a:t>iho tuottaa D-vitamiinia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2090C132-7413-4B3C-BD14-35B820B499D0}"/>
              </a:ext>
            </a:extLst>
          </p:cNvPr>
          <p:cNvSpPr>
            <a:spLocks noGrp="1"/>
          </p:cNvSpPr>
          <p:nvPr>
            <p:ph type="title"/>
          </p:nvPr>
        </p:nvSpPr>
        <p:spPr/>
        <p:txBody>
          <a:bodyPr/>
          <a:lstStyle/>
          <a:p>
            <a:r>
              <a:rPr lang="fi-FI" altLang="fi-FI"/>
              <a:t>Hammasproteesin hoito</a:t>
            </a:r>
          </a:p>
        </p:txBody>
      </p:sp>
      <p:sp>
        <p:nvSpPr>
          <p:cNvPr id="25603" name="Sisällön paikkamerkki 2">
            <a:extLst>
              <a:ext uri="{FF2B5EF4-FFF2-40B4-BE49-F238E27FC236}">
                <a16:creationId xmlns:a16="http://schemas.microsoft.com/office/drawing/2014/main" id="{7D54F968-3336-4F6A-AC43-4AD6D6DE0672}"/>
              </a:ext>
            </a:extLst>
          </p:cNvPr>
          <p:cNvSpPr>
            <a:spLocks noGrp="1"/>
          </p:cNvSpPr>
          <p:nvPr>
            <p:ph idx="1"/>
          </p:nvPr>
        </p:nvSpPr>
        <p:spPr/>
        <p:txBody>
          <a:bodyPr/>
          <a:lstStyle/>
          <a:p>
            <a:r>
              <a:rPr lang="fi-FI" altLang="fi-FI"/>
              <a:t>hammasproteesin käyttäjillä suussaan enemmän mikrobeja kuin henkilöillä, joilla omat hampaat -&gt; huolellinen hygienia!</a:t>
            </a:r>
          </a:p>
          <a:p>
            <a:r>
              <a:rPr lang="fi-FI" altLang="fi-FI"/>
              <a:t>päivittäinen puhdistaminen</a:t>
            </a:r>
          </a:p>
          <a:p>
            <a:r>
              <a:rPr lang="fi-FI" altLang="fi-FI"/>
              <a:t>myös mahd. hampaiden ja ikenien harjaus</a:t>
            </a:r>
          </a:p>
          <a:p>
            <a:r>
              <a:rPr lang="fi-FI" altLang="fi-FI"/>
              <a:t>proteesin huuhtominen ruokailun jälkeen</a:t>
            </a:r>
          </a:p>
          <a:p>
            <a:r>
              <a:rPr lang="fi-FI" altLang="fi-FI"/>
              <a:t>jos proteesia ei pidetä öisin suussa, säilytys kannettomassa astiassa, jossa on pohjalla puhdasta vettä</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8BA7617-9006-4CA4-BBDE-F32FE455486B}"/>
              </a:ext>
            </a:extLst>
          </p:cNvPr>
          <p:cNvSpPr>
            <a:spLocks noGrp="1" noChangeArrowheads="1"/>
          </p:cNvSpPr>
          <p:nvPr>
            <p:ph type="title"/>
          </p:nvPr>
        </p:nvSpPr>
        <p:spPr/>
        <p:txBody>
          <a:bodyPr/>
          <a:lstStyle/>
          <a:p>
            <a:pPr eaLnBrk="1" hangingPunct="1"/>
            <a:r>
              <a:rPr lang="fi-FI" altLang="fi-FI"/>
              <a:t>Parranajo ja -hoito</a:t>
            </a:r>
          </a:p>
        </p:txBody>
      </p:sp>
      <p:sp>
        <p:nvSpPr>
          <p:cNvPr id="27651" name="Rectangle 3">
            <a:extLst>
              <a:ext uri="{FF2B5EF4-FFF2-40B4-BE49-F238E27FC236}">
                <a16:creationId xmlns:a16="http://schemas.microsoft.com/office/drawing/2014/main" id="{0AF783DF-3640-41C6-8355-B2FAB137A1FA}"/>
              </a:ext>
            </a:extLst>
          </p:cNvPr>
          <p:cNvSpPr>
            <a:spLocks noGrp="1" noChangeArrowheads="1"/>
          </p:cNvSpPr>
          <p:nvPr>
            <p:ph type="body" idx="1"/>
          </p:nvPr>
        </p:nvSpPr>
        <p:spPr>
          <a:xfrm>
            <a:off x="1066800" y="1341438"/>
            <a:ext cx="7620000" cy="4525962"/>
          </a:xfrm>
        </p:spPr>
        <p:txBody>
          <a:bodyPr/>
          <a:lstStyle/>
          <a:p>
            <a:pPr eaLnBrk="1" hangingPunct="1">
              <a:lnSpc>
                <a:spcPct val="90000"/>
              </a:lnSpc>
            </a:pPr>
            <a:r>
              <a:rPr lang="fi-FI" altLang="fi-FI"/>
              <a:t>henkilökohtaisten tapojen ja toiveiden huomioiminen</a:t>
            </a:r>
          </a:p>
          <a:p>
            <a:pPr eaLnBrk="1" hangingPunct="1">
              <a:lnSpc>
                <a:spcPct val="90000"/>
              </a:lnSpc>
            </a:pPr>
            <a:r>
              <a:rPr lang="fi-FI" altLang="fi-FI"/>
              <a:t>parranajovälineet henkilökohtaisia, mutta laitoksissa myös yhteisiä välineitä -&gt; desinfiointi!!!</a:t>
            </a:r>
          </a:p>
          <a:p>
            <a:pPr eaLnBrk="1" hangingPunct="1">
              <a:lnSpc>
                <a:spcPct val="90000"/>
              </a:lnSpc>
            </a:pPr>
            <a:r>
              <a:rPr lang="fi-FI" altLang="fi-FI"/>
              <a:t>omatoimisuuden tukeminen, tarv. avustaminen</a:t>
            </a:r>
          </a:p>
          <a:p>
            <a:pPr eaLnBrk="1" hangingPunct="1">
              <a:lnSpc>
                <a:spcPct val="90000"/>
              </a:lnSpc>
            </a:pPr>
            <a:r>
              <a:rPr lang="fi-FI" altLang="fi-FI"/>
              <a:t>hyvä tehdä suihkun jälkeen, jolloin ihohuokoset ovat auki ja partakarvat pehmeät</a:t>
            </a:r>
          </a:p>
          <a:p>
            <a:pPr eaLnBrk="1" hangingPunct="1">
              <a:lnSpc>
                <a:spcPct val="90000"/>
              </a:lnSpc>
            </a:pPr>
            <a:r>
              <a:rPr lang="fi-FI" altLang="fi-FI"/>
              <a:t>ihon infektiot, sieni-infektiot, follikuliitti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Sisällön paikkamerkki 3">
            <a:extLst>
              <a:ext uri="{FF2B5EF4-FFF2-40B4-BE49-F238E27FC236}">
                <a16:creationId xmlns:a16="http://schemas.microsoft.com/office/drawing/2014/main" id="{43942BDB-013C-478D-8083-46F8A8F0A7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63713" y="1773238"/>
            <a:ext cx="2514600" cy="1819275"/>
          </a:xfrm>
        </p:spPr>
      </p:pic>
      <p:pic>
        <p:nvPicPr>
          <p:cNvPr id="29699" name="Kuva 4">
            <a:extLst>
              <a:ext uri="{FF2B5EF4-FFF2-40B4-BE49-F238E27FC236}">
                <a16:creationId xmlns:a16="http://schemas.microsoft.com/office/drawing/2014/main" id="{905EC090-51CA-4B93-8BF0-F9BFC0876C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3240087"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037D99B-BD45-49FB-8B40-7BB4BD330775}"/>
              </a:ext>
            </a:extLst>
          </p:cNvPr>
          <p:cNvSpPr>
            <a:spLocks noGrp="1" noChangeArrowheads="1"/>
          </p:cNvSpPr>
          <p:nvPr>
            <p:ph type="title"/>
          </p:nvPr>
        </p:nvSpPr>
        <p:spPr/>
        <p:txBody>
          <a:bodyPr/>
          <a:lstStyle/>
          <a:p>
            <a:pPr eaLnBrk="1" hangingPunct="1"/>
            <a:r>
              <a:rPr lang="fi-FI" altLang="fi-FI"/>
              <a:t>Jalkojen hoito</a:t>
            </a:r>
          </a:p>
        </p:txBody>
      </p:sp>
      <p:sp>
        <p:nvSpPr>
          <p:cNvPr id="31747" name="Rectangle 3">
            <a:extLst>
              <a:ext uri="{FF2B5EF4-FFF2-40B4-BE49-F238E27FC236}">
                <a16:creationId xmlns:a16="http://schemas.microsoft.com/office/drawing/2014/main" id="{D956586D-5C50-4D2D-A519-9B556D5E1ED8}"/>
              </a:ext>
            </a:extLst>
          </p:cNvPr>
          <p:cNvSpPr>
            <a:spLocks noGrp="1" noChangeArrowheads="1"/>
          </p:cNvSpPr>
          <p:nvPr>
            <p:ph type="body" idx="1"/>
          </p:nvPr>
        </p:nvSpPr>
        <p:spPr/>
        <p:txBody>
          <a:bodyPr/>
          <a:lstStyle/>
          <a:p>
            <a:pPr eaLnBrk="1" hangingPunct="1"/>
            <a:r>
              <a:rPr lang="fi-FI" altLang="fi-FI"/>
              <a:t>hoitoon (omahoitoon) kuuluu jalkojen pesu, kuivaus ja rasvaus, kynsien tarkastus, jalkojen voimistelu (diabeetikot!), sukkien ja kenkien valinta sopiviksi</a:t>
            </a:r>
          </a:p>
          <a:p>
            <a:pPr eaLnBrk="1" hangingPunct="1"/>
            <a:r>
              <a:rPr lang="fi-FI" altLang="fi-FI"/>
              <a:t>erityishuomio diabeetikoiden lisäksi verenkiertohäiriö- ja reumapotilaiden jalkoihin</a:t>
            </a:r>
          </a:p>
          <a:p>
            <a:pPr eaLnBrk="1" hangingPunct="1"/>
            <a:endParaRPr lang="fi-FI" altLang="fi-F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98C1BFC2-956E-4F61-B12C-4C71BAC8B880}"/>
              </a:ext>
            </a:extLst>
          </p:cNvPr>
          <p:cNvSpPr>
            <a:spLocks noGrp="1" noChangeArrowheads="1"/>
          </p:cNvSpPr>
          <p:nvPr>
            <p:ph type="body" idx="1"/>
          </p:nvPr>
        </p:nvSpPr>
        <p:spPr/>
        <p:txBody>
          <a:bodyPr/>
          <a:lstStyle/>
          <a:p>
            <a:pPr eaLnBrk="1" hangingPunct="1">
              <a:lnSpc>
                <a:spcPct val="90000"/>
              </a:lnSpc>
            </a:pPr>
            <a:r>
              <a:rPr lang="fi-FI" altLang="fi-FI"/>
              <a:t>jalkojen pesu vedellä, raspaus harkiten, varvasvälien huolellinen kuivaus, ihon kunnon tarkastus</a:t>
            </a:r>
          </a:p>
          <a:p>
            <a:pPr eaLnBrk="1" hangingPunct="1">
              <a:lnSpc>
                <a:spcPct val="90000"/>
              </a:lnSpc>
            </a:pPr>
            <a:r>
              <a:rPr lang="fi-FI" altLang="fi-FI"/>
              <a:t>tarv. varvasväleihin taitos tms. kosteuden imemiseen ja varvasvälien tuuletukseen</a:t>
            </a:r>
          </a:p>
          <a:p>
            <a:pPr eaLnBrk="1" hangingPunct="1">
              <a:lnSpc>
                <a:spcPct val="90000"/>
              </a:lnSpc>
            </a:pPr>
            <a:r>
              <a:rPr lang="fi-FI" altLang="fi-FI"/>
              <a:t>ei varvasvälien rasvausta, muuten rasvaus tarpeen mukaan</a:t>
            </a:r>
          </a:p>
          <a:p>
            <a:pPr eaLnBrk="1" hangingPunct="1">
              <a:lnSpc>
                <a:spcPct val="90000"/>
              </a:lnSpc>
            </a:pPr>
            <a:r>
              <a:rPr lang="fi-FI" altLang="fi-FI"/>
              <a:t>varpaankynsien leikkaus kulmia pyöristämättä</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FBD0B86C-9B50-4BC7-9804-857AC429673F}"/>
              </a:ext>
            </a:extLst>
          </p:cNvPr>
          <p:cNvSpPr>
            <a:spLocks noGrp="1" noChangeArrowheads="1"/>
          </p:cNvSpPr>
          <p:nvPr>
            <p:ph type="body" idx="1"/>
          </p:nvPr>
        </p:nvSpPr>
        <p:spPr/>
        <p:txBody>
          <a:bodyPr/>
          <a:lstStyle/>
          <a:p>
            <a:pPr eaLnBrk="1" hangingPunct="1"/>
            <a:r>
              <a:rPr lang="fi-FI" altLang="fi-FI"/>
              <a:t>jalkavoimistelu: ylläpitää ja parantaa jalkaterän ja varpaiden nivelten liikkuvuutta ja jalkalihasten toimintaa</a:t>
            </a:r>
          </a:p>
          <a:p>
            <a:pPr eaLnBrk="1" hangingPunct="1"/>
            <a:r>
              <a:rPr lang="fi-FI" altLang="fi-FI"/>
              <a:t>sukkien, jalkineiden, tukipohjallisten jne. valinta erityisen tärkeää diabeetikoilla</a:t>
            </a:r>
          </a:p>
          <a:p>
            <a:pPr eaLnBrk="1" hangingPunct="1"/>
            <a:endParaRPr lang="fi-FI" altLang="fi-F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7B6AC12-21C9-4033-8488-5A31D18E4112}"/>
              </a:ext>
            </a:extLst>
          </p:cNvPr>
          <p:cNvSpPr>
            <a:spLocks noGrp="1" noChangeArrowheads="1"/>
          </p:cNvSpPr>
          <p:nvPr>
            <p:ph type="title"/>
          </p:nvPr>
        </p:nvSpPr>
        <p:spPr/>
        <p:txBody>
          <a:bodyPr/>
          <a:lstStyle/>
          <a:p>
            <a:pPr eaLnBrk="1" hangingPunct="1"/>
            <a:r>
              <a:rPr lang="fi-FI" altLang="fi-FI"/>
              <a:t>IHOVAURIOT</a:t>
            </a:r>
          </a:p>
        </p:txBody>
      </p:sp>
      <p:sp>
        <p:nvSpPr>
          <p:cNvPr id="34819" name="Rectangle 3">
            <a:extLst>
              <a:ext uri="{FF2B5EF4-FFF2-40B4-BE49-F238E27FC236}">
                <a16:creationId xmlns:a16="http://schemas.microsoft.com/office/drawing/2014/main" id="{809360D8-74EA-4E4E-9185-31E6889C62C5}"/>
              </a:ext>
            </a:extLst>
          </p:cNvPr>
          <p:cNvSpPr>
            <a:spLocks noGrp="1" noChangeArrowheads="1"/>
          </p:cNvSpPr>
          <p:nvPr>
            <p:ph type="body" idx="1"/>
          </p:nvPr>
        </p:nvSpPr>
        <p:spPr/>
        <p:txBody>
          <a:bodyPr/>
          <a:lstStyle/>
          <a:p>
            <a:pPr eaLnBrk="1" hangingPunct="1">
              <a:lnSpc>
                <a:spcPct val="90000"/>
              </a:lnSpc>
              <a:buFontTx/>
              <a:buNone/>
            </a:pPr>
            <a:r>
              <a:rPr lang="fi-FI" altLang="fi-FI"/>
              <a:t>   HAAVAT</a:t>
            </a:r>
          </a:p>
          <a:p>
            <a:pPr eaLnBrk="1" hangingPunct="1">
              <a:lnSpc>
                <a:spcPct val="90000"/>
              </a:lnSpc>
            </a:pPr>
            <a:r>
              <a:rPr lang="fi-FI" altLang="fi-FI"/>
              <a:t>akuutti haava; vammamekanismin mukaan puhdas tai likainen, tuore (&lt;6 tuntia) tai vanha</a:t>
            </a:r>
          </a:p>
          <a:p>
            <a:pPr eaLnBrk="1" hangingPunct="1">
              <a:lnSpc>
                <a:spcPct val="90000"/>
              </a:lnSpc>
            </a:pPr>
            <a:r>
              <a:rPr lang="fi-FI" altLang="fi-FI"/>
              <a:t>krooninen haava; paraneminen pitkittynyt tai haava uusiutunut samaan paikkaan. Tavallinen krooninen haava verenkierron heikkoudesta johtuva säärihaava tai painehaava, valtimokovettumataudin aiheuttama jalkahaava (diabetes!!!)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07DFCBB4-3141-4579-8443-2FA06AA3A57E}"/>
              </a:ext>
            </a:extLst>
          </p:cNvPr>
          <p:cNvSpPr>
            <a:spLocks noGrp="1" noChangeArrowheads="1"/>
          </p:cNvSpPr>
          <p:nvPr>
            <p:ph type="body" idx="1"/>
          </p:nvPr>
        </p:nvSpPr>
        <p:spPr/>
        <p:txBody>
          <a:bodyPr/>
          <a:lstStyle/>
          <a:p>
            <a:pPr eaLnBrk="1" hangingPunct="1"/>
            <a:r>
              <a:rPr lang="fi-FI" altLang="fi-FI"/>
              <a:t>kroonisen haavan hoidossa ehdoton edellytys perussairauden huolellinen hoito, mutta ENNALTAEHKÄISY ja varhainen toteaminen TÄRKEÄÄ</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06D438A-92CC-47F3-99CF-82B6AC5FE191}"/>
              </a:ext>
            </a:extLst>
          </p:cNvPr>
          <p:cNvSpPr>
            <a:spLocks noGrp="1" noChangeArrowheads="1"/>
          </p:cNvSpPr>
          <p:nvPr>
            <p:ph type="body" idx="1"/>
          </p:nvPr>
        </p:nvSpPr>
        <p:spPr/>
        <p:txBody>
          <a:bodyPr/>
          <a:lstStyle/>
          <a:p>
            <a:pPr eaLnBrk="1" hangingPunct="1">
              <a:lnSpc>
                <a:spcPct val="90000"/>
              </a:lnSpc>
              <a:buFontTx/>
              <a:buNone/>
            </a:pPr>
            <a:r>
              <a:rPr lang="fi-FI" altLang="fi-FI"/>
              <a:t>   Haavan paranemisprosessi</a:t>
            </a:r>
          </a:p>
          <a:p>
            <a:pPr eaLnBrk="1" hangingPunct="1">
              <a:lnSpc>
                <a:spcPct val="90000"/>
              </a:lnSpc>
            </a:pPr>
            <a:r>
              <a:rPr lang="fi-FI" altLang="fi-FI"/>
              <a:t>sama avoimessa ja suljetussa haavassa</a:t>
            </a:r>
          </a:p>
          <a:p>
            <a:pPr eaLnBrk="1" hangingPunct="1">
              <a:lnSpc>
                <a:spcPct val="90000"/>
              </a:lnSpc>
            </a:pPr>
            <a:r>
              <a:rPr lang="fi-FI" altLang="fi-FI"/>
              <a:t>alkaa haavan syntyessä ja päättyy, kun kudoksen vetolujuus palautunut</a:t>
            </a:r>
          </a:p>
          <a:p>
            <a:pPr eaLnBrk="1" hangingPunct="1">
              <a:lnSpc>
                <a:spcPct val="90000"/>
              </a:lnSpc>
            </a:pPr>
            <a:r>
              <a:rPr lang="fi-FI" altLang="fi-FI"/>
              <a:t>paranemisnopeus riippuu haava-alueen verenkierrosta, haavan kosteudesta, lämpötilasta ja happamuudesta sekä ravitsemustilasta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7EBDABB-9270-4F03-8EF4-7890F7402479}"/>
              </a:ext>
            </a:extLst>
          </p:cNvPr>
          <p:cNvSpPr>
            <a:spLocks noGrp="1" noChangeArrowheads="1"/>
          </p:cNvSpPr>
          <p:nvPr>
            <p:ph type="body" idx="1"/>
          </p:nvPr>
        </p:nvSpPr>
        <p:spPr/>
        <p:txBody>
          <a:bodyPr/>
          <a:lstStyle/>
          <a:p>
            <a:pPr eaLnBrk="1" hangingPunct="1"/>
            <a:r>
              <a:rPr lang="fi-FI" altLang="fi-FI"/>
              <a:t>paranemisprosessin häiriötekijöitä lika, verenvuoto, vierasesineet, infektiot, lääkitys, perussairaudet ja huono ravitsemustila – varhainen tunnistaminen ja mahdollisuuksien mukaan poistaminen tärkeitä</a:t>
            </a:r>
          </a:p>
          <a:p>
            <a:pPr eaLnBrk="1" hangingPunct="1"/>
            <a:r>
              <a:rPr lang="fi-FI" altLang="fi-FI"/>
              <a:t>haavan paranemisvaiheet (https://www.terveyskyla.fi/haavatalo/tietoa/yleist%C3%A4-haavoista/haavan-paranemistavat-ja-vaiheet)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DA43E85-E551-4DEF-AEF5-DDE88DFBB9F4}"/>
              </a:ext>
            </a:extLst>
          </p:cNvPr>
          <p:cNvSpPr>
            <a:spLocks noGrp="1" noChangeArrowheads="1"/>
          </p:cNvSpPr>
          <p:nvPr>
            <p:ph type="body" idx="1"/>
          </p:nvPr>
        </p:nvSpPr>
        <p:spPr/>
        <p:txBody>
          <a:bodyPr/>
          <a:lstStyle/>
          <a:p>
            <a:pPr eaLnBrk="1" hangingPunct="1"/>
            <a:r>
              <a:rPr lang="fi-FI" altLang="fi-FI"/>
              <a:t>hiki- ja talirauhasten toiminnan tuloksena ihon pinnalle suojaava ja kosteuttava kerros (vaippa)</a:t>
            </a:r>
          </a:p>
          <a:p>
            <a:pPr eaLnBrk="1" hangingPunct="1"/>
            <a:r>
              <a:rPr lang="fi-FI" altLang="fi-FI"/>
              <a:t>vanhenemisen seurauksena iho ohenee rasvakerroksen vähetessä ja hormonitoiminnan heiketessä, hiki- ja talirauhasten toiminta vähenee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AE552784-8C92-4ADA-BAF2-88FEFB94F0F0}"/>
              </a:ext>
            </a:extLst>
          </p:cNvPr>
          <p:cNvSpPr>
            <a:spLocks noGrp="1" noChangeArrowheads="1"/>
          </p:cNvSpPr>
          <p:nvPr>
            <p:ph type="body" idx="1"/>
          </p:nvPr>
        </p:nvSpPr>
        <p:spPr/>
        <p:txBody>
          <a:bodyPr/>
          <a:lstStyle/>
          <a:p>
            <a:pPr eaLnBrk="1" hangingPunct="1">
              <a:buFontTx/>
              <a:buNone/>
            </a:pPr>
            <a:r>
              <a:rPr lang="fi-FI" altLang="fi-FI"/>
              <a:t>   AVOIN HAAVA</a:t>
            </a:r>
          </a:p>
          <a:p>
            <a:pPr eaLnBrk="1" hangingPunct="1"/>
            <a:r>
              <a:rPr lang="fi-FI" altLang="fi-FI"/>
              <a:t>paranemiseen vaikuttavia tekijöitä; haavan hapetustilanne, kosteus, lämpötila, pH, perussairaudet, ravitsemus ja haava itse</a:t>
            </a:r>
          </a:p>
          <a:p>
            <a:pPr eaLnBrk="1" hangingPunct="1"/>
            <a:r>
              <a:rPr lang="fi-FI" altLang="fi-FI"/>
              <a:t>em. otettava huomioon haavahoidoissa</a:t>
            </a:r>
          </a:p>
          <a:p>
            <a:pPr eaLnBrk="1" hangingPunct="1"/>
            <a:r>
              <a:rPr lang="fi-FI" altLang="fi-FI"/>
              <a:t>hoito; paranemisprosessi etenee ainoastaan puhtaassa haavapohjassa -&gt; puhdistus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1EA16653-1529-4023-A1AD-D762879FA14D}"/>
              </a:ext>
            </a:extLst>
          </p:cNvPr>
          <p:cNvSpPr>
            <a:spLocks noGrp="1" noChangeArrowheads="1"/>
          </p:cNvSpPr>
          <p:nvPr>
            <p:ph type="body" idx="1"/>
          </p:nvPr>
        </p:nvSpPr>
        <p:spPr/>
        <p:txBody>
          <a:bodyPr/>
          <a:lstStyle/>
          <a:p>
            <a:pPr eaLnBrk="1" hangingPunct="1"/>
            <a:r>
              <a:rPr lang="fi-FI" altLang="fi-FI"/>
              <a:t>suihku / keittosuolahuuhtelu</a:t>
            </a:r>
          </a:p>
          <a:p>
            <a:pPr eaLnBrk="1" hangingPunct="1"/>
            <a:r>
              <a:rPr lang="fi-FI" altLang="fi-FI"/>
              <a:t>haavapohjan puhdistus mekaanisesti, entsymaattisesti, biologisesti</a:t>
            </a:r>
          </a:p>
          <a:p>
            <a:pPr eaLnBrk="1" hangingPunct="1"/>
            <a:r>
              <a:rPr lang="fi-FI" altLang="fi-FI"/>
              <a:t>avoimen haavan desinfiointi harvoin (poikkeuksena pahasti tulehtuneen haavan lyhyt antiseptinen paikallishoito esim. vetyperoksidikuohautus)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E355D5E7-4B43-4A9D-BAC0-7338EB7225B5}"/>
              </a:ext>
            </a:extLst>
          </p:cNvPr>
          <p:cNvSpPr>
            <a:spLocks noGrp="1" noChangeArrowheads="1"/>
          </p:cNvSpPr>
          <p:nvPr>
            <p:ph type="body" idx="1"/>
          </p:nvPr>
        </p:nvSpPr>
        <p:spPr/>
        <p:txBody>
          <a:bodyPr/>
          <a:lstStyle/>
          <a:p>
            <a:pPr eaLnBrk="1" hangingPunct="1"/>
            <a:r>
              <a:rPr lang="fi-FI" altLang="fi-FI"/>
              <a:t>haavakivun hoito kipulääkkeillä, puudutusgeelillä</a:t>
            </a:r>
          </a:p>
          <a:p>
            <a:pPr eaLnBrk="1" hangingPunct="1"/>
            <a:r>
              <a:rPr lang="fi-FI" altLang="fi-FI"/>
              <a:t>haavasidoksen vaihto nopeasti – haavahoitotuotteet valitaan haavan mukaan, huomioitava myös mm. mahd. allergisoivat tekijät, taloudellisuus</a:t>
            </a:r>
          </a:p>
          <a:p>
            <a:pPr eaLnBrk="1" hangingPunct="1"/>
            <a:r>
              <a:rPr lang="fi-FI" altLang="fi-FI"/>
              <a:t>haavaa ympäröivän ihon suojaus</a:t>
            </a:r>
          </a:p>
          <a:p>
            <a:pPr eaLnBrk="1" hangingPunct="1">
              <a:buFontTx/>
              <a:buNone/>
            </a:pPr>
            <a:endParaRPr lang="fi-FI" altLang="fi-FI"/>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F18779A-27F9-47FF-B7DE-9D0137E38CB5}"/>
              </a:ext>
            </a:extLst>
          </p:cNvPr>
          <p:cNvSpPr>
            <a:spLocks noGrp="1" noChangeArrowheads="1"/>
          </p:cNvSpPr>
          <p:nvPr>
            <p:ph type="body" idx="1"/>
          </p:nvPr>
        </p:nvSpPr>
        <p:spPr/>
        <p:txBody>
          <a:bodyPr/>
          <a:lstStyle/>
          <a:p>
            <a:pPr eaLnBrk="1" hangingPunct="1">
              <a:buFontTx/>
              <a:buNone/>
            </a:pPr>
            <a:r>
              <a:rPr lang="fi-FI" altLang="fi-FI"/>
              <a:t>   INFEKTOITUNUT HAAVA</a:t>
            </a:r>
          </a:p>
          <a:p>
            <a:pPr eaLnBrk="1" hangingPunct="1"/>
            <a:r>
              <a:rPr lang="fi-FI" altLang="fi-FI"/>
              <a:t>haavan normaaliin paranemiseen kuuluvan tulehdusvaiheen ja infektoituneen haavan oireet samankaltaisia </a:t>
            </a:r>
          </a:p>
          <a:p>
            <a:pPr eaLnBrk="1" hangingPunct="1"/>
            <a:r>
              <a:rPr lang="fi-FI" altLang="fi-FI"/>
              <a:t>oireet; punoitus eli rubor, turvotus eli tumor, kuumotus eli calor, kipu eli dolor ja toiminnallinen häiriö eli functio laesa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0ED39B45-F6F0-49C2-BBB2-85280EA78620}"/>
              </a:ext>
            </a:extLst>
          </p:cNvPr>
          <p:cNvSpPr>
            <a:spLocks noGrp="1" noChangeArrowheads="1"/>
          </p:cNvSpPr>
          <p:nvPr>
            <p:ph type="body" idx="1"/>
          </p:nvPr>
        </p:nvSpPr>
        <p:spPr/>
        <p:txBody>
          <a:bodyPr/>
          <a:lstStyle/>
          <a:p>
            <a:pPr eaLnBrk="1" hangingPunct="1">
              <a:lnSpc>
                <a:spcPct val="90000"/>
              </a:lnSpc>
            </a:pPr>
            <a:r>
              <a:rPr lang="fi-FI" altLang="fi-FI"/>
              <a:t>haavainfektioon kuuluvat usein myös leukosytoosi ja CRP:n nousu</a:t>
            </a:r>
          </a:p>
          <a:p>
            <a:pPr eaLnBrk="1" hangingPunct="1">
              <a:lnSpc>
                <a:spcPct val="90000"/>
              </a:lnSpc>
            </a:pPr>
            <a:r>
              <a:rPr lang="fi-FI" altLang="fi-FI"/>
              <a:t>haavan bakteeriviljely (ennen paikallisten haavahoitojen ja mahd. antibiootin aloittamista ennen)</a:t>
            </a:r>
          </a:p>
          <a:p>
            <a:pPr eaLnBrk="1" hangingPunct="1">
              <a:lnSpc>
                <a:spcPct val="90000"/>
              </a:lnSpc>
            </a:pPr>
            <a:r>
              <a:rPr lang="fi-FI" altLang="fi-FI"/>
              <a:t>haavahoidon tavoitteena tulehdusta ylläpitävän nekroottisen kudoksen poisto, jonka jälkeen paraneminen vasta alkaa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CD8A9C3-C2BB-4C7F-9A1B-B783EADC3B1B}"/>
              </a:ext>
            </a:extLst>
          </p:cNvPr>
          <p:cNvSpPr>
            <a:spLocks noGrp="1" noChangeArrowheads="1"/>
          </p:cNvSpPr>
          <p:nvPr>
            <p:ph type="body" idx="1"/>
          </p:nvPr>
        </p:nvSpPr>
        <p:spPr/>
        <p:txBody>
          <a:bodyPr/>
          <a:lstStyle/>
          <a:p>
            <a:pPr eaLnBrk="1" hangingPunct="1"/>
            <a:r>
              <a:rPr lang="fi-FI" altLang="fi-FI"/>
              <a:t>ASEPTINEN TYÖJÄRJESTYS, tarv. kosketuseristyksen järjestäminen</a:t>
            </a:r>
          </a:p>
          <a:p>
            <a:pPr eaLnBrk="1" hangingPunct="1"/>
            <a:r>
              <a:rPr lang="fi-FI" altLang="fi-FI"/>
              <a:t>haavahoidot haavan ja erityksen mukaan (x1-2/vrk)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3CA3723-C866-491A-A036-EC36A0A7DB4A}"/>
              </a:ext>
            </a:extLst>
          </p:cNvPr>
          <p:cNvSpPr>
            <a:spLocks noGrp="1" noChangeArrowheads="1"/>
          </p:cNvSpPr>
          <p:nvPr>
            <p:ph type="title"/>
          </p:nvPr>
        </p:nvSpPr>
        <p:spPr/>
        <p:txBody>
          <a:bodyPr/>
          <a:lstStyle/>
          <a:p>
            <a:pPr eaLnBrk="1" hangingPunct="1"/>
            <a:r>
              <a:rPr lang="fi-FI" altLang="fi-FI"/>
              <a:t>Painehaava</a:t>
            </a:r>
          </a:p>
        </p:txBody>
      </p:sp>
      <p:sp>
        <p:nvSpPr>
          <p:cNvPr id="45059" name="Rectangle 3">
            <a:extLst>
              <a:ext uri="{FF2B5EF4-FFF2-40B4-BE49-F238E27FC236}">
                <a16:creationId xmlns:a16="http://schemas.microsoft.com/office/drawing/2014/main" id="{5ACFACEB-2AC7-4980-BC1C-C6FAD091260A}"/>
              </a:ext>
            </a:extLst>
          </p:cNvPr>
          <p:cNvSpPr>
            <a:spLocks noGrp="1" noChangeArrowheads="1"/>
          </p:cNvSpPr>
          <p:nvPr>
            <p:ph type="body" idx="1"/>
          </p:nvPr>
        </p:nvSpPr>
        <p:spPr/>
        <p:txBody>
          <a:bodyPr/>
          <a:lstStyle/>
          <a:p>
            <a:pPr eaLnBrk="1" hangingPunct="1">
              <a:lnSpc>
                <a:spcPct val="90000"/>
              </a:lnSpc>
            </a:pPr>
            <a:r>
              <a:rPr lang="fi-FI" altLang="fi-FI"/>
              <a:t>decubitus eli makuuhaava </a:t>
            </a:r>
          </a:p>
          <a:p>
            <a:pPr eaLnBrk="1" hangingPunct="1">
              <a:lnSpc>
                <a:spcPct val="90000"/>
              </a:lnSpc>
              <a:buFontTx/>
              <a:buNone/>
            </a:pPr>
            <a:r>
              <a:rPr lang="fi-FI" altLang="fi-FI"/>
              <a:t> = paikallinen vaurio iholla tai sen alla olevassa kudoksessa</a:t>
            </a:r>
          </a:p>
          <a:p>
            <a:pPr eaLnBrk="1" hangingPunct="1">
              <a:lnSpc>
                <a:spcPct val="90000"/>
              </a:lnSpc>
            </a:pPr>
            <a:r>
              <a:rPr lang="fi-FI" altLang="fi-FI"/>
              <a:t>vaurion aiheuttaa paine, ihon venyminen, hankaus tai kaikki yhdessä</a:t>
            </a:r>
          </a:p>
          <a:p>
            <a:pPr eaLnBrk="1" hangingPunct="1">
              <a:lnSpc>
                <a:spcPct val="90000"/>
              </a:lnSpc>
            </a:pPr>
            <a:r>
              <a:rPr lang="fi-FI" altLang="fi-FI"/>
              <a:t>syntyy, kun ihon ja luun välinen kudos joutuu puristuksiin alustaansa vasten -&gt; ihon ja alla olevan kudoksen verenkiertohäiriö</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5EA63005-2DF4-4BA8-8928-573330D050DF}"/>
              </a:ext>
            </a:extLst>
          </p:cNvPr>
          <p:cNvSpPr>
            <a:spLocks noGrp="1" noChangeArrowheads="1"/>
          </p:cNvSpPr>
          <p:nvPr>
            <p:ph type="body" idx="1"/>
          </p:nvPr>
        </p:nvSpPr>
        <p:spPr/>
        <p:txBody>
          <a:bodyPr/>
          <a:lstStyle/>
          <a:p>
            <a:pPr eaLnBrk="1" hangingPunct="1">
              <a:lnSpc>
                <a:spcPct val="90000"/>
              </a:lnSpc>
            </a:pPr>
            <a:r>
              <a:rPr lang="fi-FI" altLang="fi-FI"/>
              <a:t>tavallisesti asennonvaihto terveellä ihmisellä omatoimisesti</a:t>
            </a:r>
          </a:p>
          <a:p>
            <a:pPr eaLnBrk="1" hangingPunct="1">
              <a:lnSpc>
                <a:spcPct val="90000"/>
              </a:lnSpc>
            </a:pPr>
            <a:r>
              <a:rPr lang="fi-FI" altLang="fi-FI"/>
              <a:t>painehaavan riskipotilaalla ei tätä suojamekanismia</a:t>
            </a:r>
          </a:p>
          <a:p>
            <a:pPr eaLnBrk="1" hangingPunct="1">
              <a:lnSpc>
                <a:spcPct val="90000"/>
              </a:lnSpc>
            </a:pPr>
            <a:r>
              <a:rPr lang="fi-FI" altLang="fi-FI"/>
              <a:t>painehaavan riskin arviointi (https://www.shhy.fi/hoito-ja-toimintaohjeet/stop-info/)</a:t>
            </a:r>
          </a:p>
          <a:p>
            <a:pPr eaLnBrk="1" hangingPunct="1">
              <a:lnSpc>
                <a:spcPct val="90000"/>
              </a:lnSpc>
            </a:pPr>
            <a:r>
              <a:rPr lang="fi-FI" altLang="fi-FI"/>
              <a:t>verenkierron estymisen seurauksena puristuksissa olevalla kudosalueella puutumista ja kipeytymistä -&gt; kudostuho alkaa ja syntyy kudoskuolio eli nekroosi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9B5BDD24-0AAD-4D11-9615-F10A35FB59B6}"/>
              </a:ext>
            </a:extLst>
          </p:cNvPr>
          <p:cNvSpPr>
            <a:spLocks noGrp="1" noChangeArrowheads="1"/>
          </p:cNvSpPr>
          <p:nvPr>
            <p:ph type="body" idx="1"/>
          </p:nvPr>
        </p:nvSpPr>
        <p:spPr/>
        <p:txBody>
          <a:bodyPr/>
          <a:lstStyle/>
          <a:p>
            <a:pPr eaLnBrk="1" hangingPunct="1">
              <a:lnSpc>
                <a:spcPct val="90000"/>
              </a:lnSpc>
            </a:pPr>
            <a:r>
              <a:rPr lang="fi-FI" altLang="fi-FI"/>
              <a:t>yli 2 tuntia kestävä kriittisen painerajan ylittävä paine vaikuttaa terveeseenkin kudokseen -&gt; asennon vaihdot</a:t>
            </a:r>
          </a:p>
          <a:p>
            <a:pPr eaLnBrk="1" hangingPunct="1">
              <a:lnSpc>
                <a:spcPct val="90000"/>
              </a:lnSpc>
            </a:pPr>
            <a:r>
              <a:rPr lang="fi-FI" altLang="fi-FI"/>
              <a:t>painehaavan riskitekijöitä; kohonnut kudospaine, ihon venyminen, liikkumattomuus, ihon kosteus, aliravitsemus ja ikääntyminen</a:t>
            </a:r>
          </a:p>
          <a:p>
            <a:pPr eaLnBrk="1" hangingPunct="1">
              <a:lnSpc>
                <a:spcPct val="90000"/>
              </a:lnSpc>
            </a:pPr>
            <a:r>
              <a:rPr lang="fi-FI" altLang="fi-FI"/>
              <a:t>SUURIN RISKI PITKÄAIKAINEN ASENTO, JOKA EI MUUTU! (pitkäaikainen vuodelepo, pyörätuolissa istuminen)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00AF4DCE-11CC-4214-9784-763BF51E17C7}"/>
              </a:ext>
            </a:extLst>
          </p:cNvPr>
          <p:cNvSpPr>
            <a:spLocks noGrp="1" noChangeArrowheads="1"/>
          </p:cNvSpPr>
          <p:nvPr>
            <p:ph type="body" idx="1"/>
          </p:nvPr>
        </p:nvSpPr>
        <p:spPr/>
        <p:txBody>
          <a:bodyPr/>
          <a:lstStyle/>
          <a:p>
            <a:pPr eaLnBrk="1" hangingPunct="1">
              <a:lnSpc>
                <a:spcPct val="90000"/>
              </a:lnSpc>
            </a:pPr>
            <a:r>
              <a:rPr lang="fi-FI" altLang="fi-FI"/>
              <a:t>PAINEHAAVAN EHKÄISY JA HOITO PERUSTUVAT SAMOILLE PERIAATTEILLE; ihon puhtaus – ihon tarkastaminen, vaipat, suojavoiteet ja –levyt, vaatteet, liikkuminen / asennonvaihdot  ja asentohoidot erilaisin apuvälinein (tyynyt, decubituspatjat jne.), vaikeissa decubituksissa tarv. kirurginen hoito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E44458C1-F907-4A8F-AC9C-32CCFF6A1F04}"/>
              </a:ext>
            </a:extLst>
          </p:cNvPr>
          <p:cNvSpPr>
            <a:spLocks noGrp="1" noChangeArrowheads="1"/>
          </p:cNvSpPr>
          <p:nvPr>
            <p:ph type="body" idx="1"/>
          </p:nvPr>
        </p:nvSpPr>
        <p:spPr/>
        <p:txBody>
          <a:bodyPr/>
          <a:lstStyle/>
          <a:p>
            <a:pPr eaLnBrk="1" hangingPunct="1">
              <a:lnSpc>
                <a:spcPct val="90000"/>
              </a:lnSpc>
            </a:pPr>
            <a:r>
              <a:rPr lang="fi-FI" altLang="fi-FI"/>
              <a:t>terveen ihon pinnalla runsas mikrobifloora, joka koostuu erilaisista bakteereista ja pieneliöistä – ovat erilaisia eri ihoalueilla</a:t>
            </a:r>
          </a:p>
          <a:p>
            <a:pPr eaLnBrk="1" hangingPunct="1">
              <a:lnSpc>
                <a:spcPct val="90000"/>
              </a:lnSpc>
            </a:pPr>
            <a:r>
              <a:rPr lang="fi-FI" altLang="fi-FI"/>
              <a:t>normaalifloora suojelee elimistöä tartunnanaiheuttajilta ja kemiallisilta aineilta</a:t>
            </a:r>
          </a:p>
          <a:p>
            <a:pPr eaLnBrk="1" hangingPunct="1">
              <a:lnSpc>
                <a:spcPct val="90000"/>
              </a:lnSpc>
            </a:pPr>
            <a:r>
              <a:rPr lang="fi-FI" altLang="fi-FI"/>
              <a:t>ihon pH 5-6 eli hapan; vähiten hapanta iho varvasväleissä, nivus- ja kainalotaipeissa, rintojen alla -&gt; alttius hiiva- ja sieni-infektioille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62BD385A-31D9-4E73-891C-2092BA7AA704}"/>
              </a:ext>
            </a:extLst>
          </p:cNvPr>
          <p:cNvSpPr>
            <a:spLocks noGrp="1" noChangeArrowheads="1"/>
          </p:cNvSpPr>
          <p:nvPr>
            <p:ph type="body" idx="1"/>
          </p:nvPr>
        </p:nvSpPr>
        <p:spPr/>
        <p:txBody>
          <a:bodyPr/>
          <a:lstStyle/>
          <a:p>
            <a:pPr eaLnBrk="1" hangingPunct="1">
              <a:lnSpc>
                <a:spcPct val="90000"/>
              </a:lnSpc>
            </a:pPr>
            <a:r>
              <a:rPr lang="fi-FI" altLang="fi-FI"/>
              <a:t>ihon lieväänkin punoitukseen mahd. decubitusalueella pitää REAGOIDA VÄLITTÖMÄSTI – ei saa hieroa -&gt; tarkka seuranta, tehostettu ihonhoito, asentohoidot</a:t>
            </a:r>
          </a:p>
          <a:p>
            <a:pPr eaLnBrk="1" hangingPunct="1">
              <a:lnSpc>
                <a:spcPct val="90000"/>
              </a:lnSpc>
            </a:pPr>
            <a:r>
              <a:rPr lang="fi-FI" altLang="fi-FI"/>
              <a:t>haavan synnyttyä laajenemisen estäminen ja haavan mahd. nopea paraneminen tavoitteena</a:t>
            </a:r>
          </a:p>
          <a:p>
            <a:pPr eaLnBrk="1" hangingPunct="1">
              <a:lnSpc>
                <a:spcPct val="90000"/>
              </a:lnSpc>
            </a:pPr>
            <a:r>
              <a:rPr lang="fi-FI" altLang="fi-FI"/>
              <a:t>painehaavat hoidetaan avoimena haavana paranemisperiaatteiden mukaisesti</a:t>
            </a:r>
          </a:p>
          <a:p>
            <a:pPr eaLnBrk="1" hangingPunct="1">
              <a:lnSpc>
                <a:spcPct val="90000"/>
              </a:lnSpc>
            </a:pPr>
            <a:r>
              <a:rPr lang="fi-FI" altLang="fi-FI"/>
              <a:t>hoitosuihku, mekaaninen puhdistus ja sopiva haavahoitotuote</a:t>
            </a:r>
          </a:p>
          <a:p>
            <a:pPr eaLnBrk="1" hangingPunct="1">
              <a:lnSpc>
                <a:spcPct val="90000"/>
              </a:lnSpc>
            </a:pPr>
            <a:endParaRPr lang="fi-FI" altLang="fi-FI"/>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Sisällön paikkamerkki 3">
            <a:extLst>
              <a:ext uri="{FF2B5EF4-FFF2-40B4-BE49-F238E27FC236}">
                <a16:creationId xmlns:a16="http://schemas.microsoft.com/office/drawing/2014/main" id="{B739A3D3-9D8A-46B2-8C5B-77B6C453B8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3100388"/>
            <a:ext cx="4727575" cy="22002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Kuva 5">
            <a:extLst>
              <a:ext uri="{FF2B5EF4-FFF2-40B4-BE49-F238E27FC236}">
                <a16:creationId xmlns:a16="http://schemas.microsoft.com/office/drawing/2014/main" id="{0298562E-2BDB-429F-9C1F-56FC373DBF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67188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Kuva 6">
            <a:extLst>
              <a:ext uri="{FF2B5EF4-FFF2-40B4-BE49-F238E27FC236}">
                <a16:creationId xmlns:a16="http://schemas.microsoft.com/office/drawing/2014/main" id="{B6D0A0A6-A13D-4D1D-84B9-7D08F59F8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968875"/>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3">
            <a:extLst>
              <a:ext uri="{FF2B5EF4-FFF2-40B4-BE49-F238E27FC236}">
                <a16:creationId xmlns:a16="http://schemas.microsoft.com/office/drawing/2014/main" id="{718C3EE0-FC4F-48B1-8A6E-729537CD6212}"/>
              </a:ext>
            </a:extLst>
          </p:cNvPr>
          <p:cNvSpPr>
            <a:spLocks noGrp="1" noChangeArrowheads="1"/>
          </p:cNvSpPr>
          <p:nvPr>
            <p:ph type="body" idx="1"/>
          </p:nvPr>
        </p:nvSpPr>
        <p:spPr>
          <a:xfrm>
            <a:off x="1066800" y="549275"/>
            <a:ext cx="7620000" cy="6192838"/>
          </a:xfrm>
        </p:spPr>
        <p:txBody>
          <a:bodyPr/>
          <a:lstStyle/>
          <a:p>
            <a:pPr marL="0" indent="0" eaLnBrk="1" hangingPunct="1">
              <a:buFontTx/>
              <a:buNone/>
            </a:pPr>
            <a:endParaRPr lang="fi-FI" altLang="fi-FI"/>
          </a:p>
        </p:txBody>
      </p:sp>
      <p:pic>
        <p:nvPicPr>
          <p:cNvPr id="51205" name="Kuva 1">
            <a:extLst>
              <a:ext uri="{FF2B5EF4-FFF2-40B4-BE49-F238E27FC236}">
                <a16:creationId xmlns:a16="http://schemas.microsoft.com/office/drawing/2014/main" id="{02659D65-B369-43A6-89DA-60A4254E8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59531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Kuva 2">
            <a:extLst>
              <a:ext uri="{FF2B5EF4-FFF2-40B4-BE49-F238E27FC236}">
                <a16:creationId xmlns:a16="http://schemas.microsoft.com/office/drawing/2014/main" id="{CADD9ACA-0507-4E1F-AF18-8E60BE060B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584200"/>
            <a:ext cx="24955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Kuva 3">
            <a:extLst>
              <a:ext uri="{FF2B5EF4-FFF2-40B4-BE49-F238E27FC236}">
                <a16:creationId xmlns:a16="http://schemas.microsoft.com/office/drawing/2014/main" id="{0AD1379F-1BF9-42A7-8290-07E816238F4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75338" y="1684338"/>
            <a:ext cx="23431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Kuva 4">
            <a:extLst>
              <a:ext uri="{FF2B5EF4-FFF2-40B4-BE49-F238E27FC236}">
                <a16:creationId xmlns:a16="http://schemas.microsoft.com/office/drawing/2014/main" id="{B038E720-AD43-4876-81EE-ABE0AA2821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5563" y="3014663"/>
            <a:ext cx="2466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D1BAE26-FD4E-4765-B2F7-F5F864B11725}"/>
              </a:ext>
            </a:extLst>
          </p:cNvPr>
          <p:cNvSpPr>
            <a:spLocks noGrp="1" noChangeArrowheads="1"/>
          </p:cNvSpPr>
          <p:nvPr>
            <p:ph type="title"/>
          </p:nvPr>
        </p:nvSpPr>
        <p:spPr/>
        <p:txBody>
          <a:bodyPr/>
          <a:lstStyle/>
          <a:p>
            <a:pPr eaLnBrk="1" hangingPunct="1"/>
            <a:r>
              <a:rPr lang="fi-FI" altLang="fi-FI"/>
              <a:t>SÄÄRIHAAVAT</a:t>
            </a:r>
          </a:p>
        </p:txBody>
      </p:sp>
      <p:sp>
        <p:nvSpPr>
          <p:cNvPr id="52227" name="Rectangle 3">
            <a:extLst>
              <a:ext uri="{FF2B5EF4-FFF2-40B4-BE49-F238E27FC236}">
                <a16:creationId xmlns:a16="http://schemas.microsoft.com/office/drawing/2014/main" id="{4292B024-A0F7-4A8D-831F-AF07DF4D59FB}"/>
              </a:ext>
            </a:extLst>
          </p:cNvPr>
          <p:cNvSpPr>
            <a:spLocks noGrp="1" noChangeArrowheads="1"/>
          </p:cNvSpPr>
          <p:nvPr>
            <p:ph type="body" idx="1"/>
          </p:nvPr>
        </p:nvSpPr>
        <p:spPr/>
        <p:txBody>
          <a:bodyPr/>
          <a:lstStyle/>
          <a:p>
            <a:pPr eaLnBrk="1" hangingPunct="1"/>
            <a:r>
              <a:rPr lang="fi-FI" altLang="fi-FI"/>
              <a:t>Suomessa 5000-10000 säärihaavapotilasta -&gt; kansantaloudelliset ongelmat ja inhimilliset kärsimykset</a:t>
            </a:r>
          </a:p>
          <a:p>
            <a:pPr eaLnBrk="1" hangingPunct="1"/>
            <a:r>
              <a:rPr lang="fi-FI" altLang="fi-FI"/>
              <a:t>syynä 70%:ssa laskimoiden krooninen vajaatoiminta, 15%:ssa valtimoverenkierron riittämättömyys, loput em. yhdistymisestä tai jostain muusta syystä (ulkoinen vamma)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33F93D2F-85E8-4CA2-8696-63C8ECC51E0E}"/>
              </a:ext>
            </a:extLst>
          </p:cNvPr>
          <p:cNvSpPr>
            <a:spLocks noGrp="1" noChangeArrowheads="1"/>
          </p:cNvSpPr>
          <p:nvPr>
            <p:ph type="body" idx="1"/>
          </p:nvPr>
        </p:nvSpPr>
        <p:spPr/>
        <p:txBody>
          <a:bodyPr/>
          <a:lstStyle/>
          <a:p>
            <a:pPr eaLnBrk="1" hangingPunct="1">
              <a:lnSpc>
                <a:spcPct val="90000"/>
              </a:lnSpc>
            </a:pPr>
            <a:r>
              <a:rPr lang="fi-FI" altLang="fi-FI"/>
              <a:t>verenkiertohäiriö aiheuttaa oireita jo ennen kuin säärihaava syntyy; suonikohjut, ihon pigmentoituminen, katkokävely (valtimokierron ongelmissa), lepokipu</a:t>
            </a:r>
          </a:p>
          <a:p>
            <a:pPr eaLnBrk="1" hangingPunct="1">
              <a:lnSpc>
                <a:spcPct val="90000"/>
              </a:lnSpc>
              <a:buFontTx/>
              <a:buNone/>
            </a:pPr>
            <a:r>
              <a:rPr lang="fi-FI" altLang="fi-FI">
                <a:latin typeface="StoneSans" charset="0"/>
              </a:rPr>
              <a:t>   </a:t>
            </a:r>
            <a:r>
              <a:rPr lang="fi-FI" altLang="fi-FI">
                <a:cs typeface="Times New Roman" panose="02020603050405020304" pitchFamily="18" charset="0"/>
              </a:rPr>
              <a:t>Katkokävelyllä tarkoitetaan jalkoihin, useimmiten pohkeeseen, rasituksessa ilmaantuvaa hapenpuutteesta johtuvaa kipua. Kun jalkoihin verta vievät valtimot ahtautuvat, alentunut verenvirtaus ei pysty tyydyttämään lisääntynyttä hapentarvetta lihaksissa rasituksen aikana</a:t>
            </a:r>
            <a:r>
              <a:rPr lang="fi-FI" altLang="fi-FI">
                <a:latin typeface="StoneSans" charset="0"/>
              </a:rPr>
              <a:t>.</a:t>
            </a:r>
            <a:r>
              <a:rPr lang="fi-FI" altLang="fi-FI" sz="2800">
                <a:latin typeface="StoneSans" charset="0"/>
              </a:rPr>
              <a:t> </a:t>
            </a:r>
            <a:endParaRPr lang="fi-FI" altLang="fi-FI"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69037598-BC3D-48F9-B1E5-0E043BC22A03}"/>
              </a:ext>
            </a:extLst>
          </p:cNvPr>
          <p:cNvSpPr>
            <a:spLocks noGrp="1" noChangeArrowheads="1"/>
          </p:cNvSpPr>
          <p:nvPr>
            <p:ph type="body" idx="1"/>
          </p:nvPr>
        </p:nvSpPr>
        <p:spPr/>
        <p:txBody>
          <a:bodyPr/>
          <a:lstStyle/>
          <a:p>
            <a:pPr eaLnBrk="1" hangingPunct="1">
              <a:lnSpc>
                <a:spcPct val="90000"/>
              </a:lnSpc>
              <a:buFontTx/>
              <a:buNone/>
            </a:pPr>
            <a:r>
              <a:rPr lang="fi-FI" altLang="fi-FI"/>
              <a:t>   Muina oireina voi esiintyä palelua, lihaskramppeja, ihon kalpeutta ja ohenemista ja karvoituksen</a:t>
            </a:r>
          </a:p>
          <a:p>
            <a:pPr eaLnBrk="1" hangingPunct="1">
              <a:lnSpc>
                <a:spcPct val="90000"/>
              </a:lnSpc>
              <a:buFontTx/>
              <a:buNone/>
            </a:pPr>
            <a:r>
              <a:rPr lang="fi-FI" altLang="fi-FI"/>
              <a:t>   häviämistä. Pulssit tuntuvat heikosti. (Diabetesliitto)</a:t>
            </a:r>
          </a:p>
          <a:p>
            <a:pPr eaLnBrk="1" hangingPunct="1">
              <a:lnSpc>
                <a:spcPct val="90000"/>
              </a:lnSpc>
            </a:pPr>
            <a:r>
              <a:rPr lang="fi-FI" altLang="fi-FI"/>
              <a:t>verisuonisairauden ennaltaehkäisy ja varhainen hoito estäisi lähes kaikki säärihaavat</a:t>
            </a:r>
          </a:p>
          <a:p>
            <a:pPr eaLnBrk="1" hangingPunct="1">
              <a:lnSpc>
                <a:spcPct val="90000"/>
              </a:lnSpc>
              <a:buFontTx/>
              <a:buNone/>
            </a:pPr>
            <a:endParaRPr lang="fi-FI" altLang="fi-FI"/>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20436114-CDEC-4DCF-81AA-D07427EEEA4B}"/>
              </a:ext>
            </a:extLst>
          </p:cNvPr>
          <p:cNvSpPr>
            <a:spLocks noGrp="1" noChangeArrowheads="1"/>
          </p:cNvSpPr>
          <p:nvPr>
            <p:ph type="body" idx="1"/>
          </p:nvPr>
        </p:nvSpPr>
        <p:spPr/>
        <p:txBody>
          <a:bodyPr/>
          <a:lstStyle/>
          <a:p>
            <a:pPr eaLnBrk="1" hangingPunct="1">
              <a:lnSpc>
                <a:spcPct val="90000"/>
              </a:lnSpc>
            </a:pPr>
            <a:r>
              <a:rPr lang="fi-FI" altLang="fi-FI" sz="2800"/>
              <a:t>laskimoperäinen säärihaava oire alaraajan verenkierron vajavaisuudesta, jolle altistavat tupakointi, raskaus, suonikohjut, seisomatyö ja liikkumattomuus</a:t>
            </a:r>
          </a:p>
          <a:p>
            <a:pPr eaLnBrk="1" hangingPunct="1">
              <a:lnSpc>
                <a:spcPct val="90000"/>
              </a:lnSpc>
            </a:pPr>
            <a:r>
              <a:rPr lang="fi-FI" altLang="fi-FI" sz="2800"/>
              <a:t>fysiologinen syy alaraajan yhdyslaskimoiden läppien vajaatoiminta -&gt; turvotus, hapenpuute</a:t>
            </a:r>
          </a:p>
          <a:p>
            <a:pPr eaLnBrk="1" hangingPunct="1">
              <a:lnSpc>
                <a:spcPct val="90000"/>
              </a:lnSpc>
            </a:pPr>
            <a:r>
              <a:rPr lang="fi-FI" altLang="fi-FI" sz="2800"/>
              <a:t>hoidon edellytyksenä aiheuttajan täsmällinen diagnosointi ( ABI eli nilkan ja olkavarren verenpaineiden vertaileva indeksi, jalkapöydän sykkeen tunnustelu, raajan lämpötila)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E38C2959-84E6-48E7-A954-D43F50F6F359}"/>
              </a:ext>
            </a:extLst>
          </p:cNvPr>
          <p:cNvSpPr>
            <a:spLocks noGrp="1" noChangeArrowheads="1"/>
          </p:cNvSpPr>
          <p:nvPr>
            <p:ph type="body" idx="1"/>
          </p:nvPr>
        </p:nvSpPr>
        <p:spPr/>
        <p:txBody>
          <a:bodyPr/>
          <a:lstStyle/>
          <a:p>
            <a:pPr eaLnBrk="1" hangingPunct="1">
              <a:lnSpc>
                <a:spcPct val="90000"/>
              </a:lnSpc>
              <a:buFontTx/>
              <a:buNone/>
            </a:pPr>
            <a:r>
              <a:rPr lang="fi-FI" altLang="fi-FI"/>
              <a:t>Hoito</a:t>
            </a:r>
          </a:p>
          <a:p>
            <a:pPr eaLnBrk="1" hangingPunct="1">
              <a:lnSpc>
                <a:spcPct val="90000"/>
              </a:lnSpc>
            </a:pPr>
            <a:r>
              <a:rPr lang="fi-FI" altLang="fi-FI"/>
              <a:t>alaraajan verisuonisairauden hoidetaan ennen kuin haava syntyy. Jos syntyy </a:t>
            </a:r>
          </a:p>
          <a:p>
            <a:pPr eaLnBrk="1" hangingPunct="1">
              <a:lnSpc>
                <a:spcPct val="90000"/>
              </a:lnSpc>
              <a:buFontTx/>
              <a:buNone/>
            </a:pPr>
            <a:r>
              <a:rPr lang="fi-FI" altLang="fi-FI"/>
              <a:t>  -&gt;haavan syyn diagnosointi ja sen perusteella oikea hoitomuoto</a:t>
            </a:r>
          </a:p>
          <a:p>
            <a:pPr eaLnBrk="1" hangingPunct="1">
              <a:lnSpc>
                <a:spcPct val="90000"/>
              </a:lnSpc>
            </a:pPr>
            <a:r>
              <a:rPr lang="fi-FI" altLang="fi-FI"/>
              <a:t>perussairauden tasapainottaminen, ravitsemus, diureetit, painonhallinta, ihon rasvaus</a:t>
            </a:r>
          </a:p>
          <a:p>
            <a:pPr eaLnBrk="1" hangingPunct="1">
              <a:lnSpc>
                <a:spcPct val="90000"/>
              </a:lnSpc>
            </a:pPr>
            <a:endParaRPr lang="fi-FI" altLang="fi-FI"/>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B153BC59-07E1-4519-8049-3D09B59EE370}"/>
              </a:ext>
            </a:extLst>
          </p:cNvPr>
          <p:cNvSpPr>
            <a:spLocks noGrp="1" noChangeArrowheads="1"/>
          </p:cNvSpPr>
          <p:nvPr>
            <p:ph type="body" idx="1"/>
          </p:nvPr>
        </p:nvSpPr>
        <p:spPr/>
        <p:txBody>
          <a:bodyPr/>
          <a:lstStyle/>
          <a:p>
            <a:pPr eaLnBrk="1" hangingPunct="1">
              <a:lnSpc>
                <a:spcPct val="90000"/>
              </a:lnSpc>
            </a:pPr>
            <a:r>
              <a:rPr lang="fi-FI" altLang="fi-FI"/>
              <a:t>tärkein hoitomuoto on turvotuksen vähentäminen; jalkojen kohoasento, liikunta, kompressiohoito (sidos / tukisukat)</a:t>
            </a:r>
          </a:p>
          <a:p>
            <a:pPr eaLnBrk="1" hangingPunct="1">
              <a:lnSpc>
                <a:spcPct val="90000"/>
              </a:lnSpc>
            </a:pPr>
            <a:r>
              <a:rPr lang="fi-FI" altLang="fi-FI"/>
              <a:t>haavan paikallishoito avoimen haavan paranemisprosessin mukainen hoito; hoitosuihku, mekaaninen puhdistus, paikallishoitoaine, haavan sidonta ja tukisidonta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2E628128-013E-4F18-BCD4-A19E959EE461}"/>
              </a:ext>
            </a:extLst>
          </p:cNvPr>
          <p:cNvSpPr>
            <a:spLocks noGrp="1" noChangeArrowheads="1"/>
          </p:cNvSpPr>
          <p:nvPr>
            <p:ph type="body" idx="1"/>
          </p:nvPr>
        </p:nvSpPr>
        <p:spPr/>
        <p:txBody>
          <a:bodyPr/>
          <a:lstStyle/>
          <a:p>
            <a:pPr eaLnBrk="1" hangingPunct="1"/>
            <a:r>
              <a:rPr lang="fi-FI" altLang="fi-FI"/>
              <a:t>valtimoperäinen haava laskimoperäistä harvinaisempi</a:t>
            </a:r>
          </a:p>
          <a:p>
            <a:pPr eaLnBrk="1" hangingPunct="1"/>
            <a:r>
              <a:rPr lang="fi-FI" altLang="fi-FI"/>
              <a:t>valtimoperäisen haavan taustalla usein diabetes, tupakointi, kohonneet rasva-arvot, valtimokovettumatauti</a:t>
            </a:r>
          </a:p>
          <a:p>
            <a:pPr eaLnBrk="1" hangingPunct="1"/>
            <a:r>
              <a:rPr lang="fi-FI" altLang="fi-FI"/>
              <a:t>valtimoverenkierron heikkouden ensimmäisiä oireita mm. katkokävely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1319672-F83C-4173-813C-2DE8A5B3EB7D}"/>
              </a:ext>
            </a:extLst>
          </p:cNvPr>
          <p:cNvSpPr>
            <a:spLocks noGrp="1" noChangeArrowheads="1"/>
          </p:cNvSpPr>
          <p:nvPr>
            <p:ph type="body" idx="1"/>
          </p:nvPr>
        </p:nvSpPr>
        <p:spPr/>
        <p:txBody>
          <a:bodyPr/>
          <a:lstStyle/>
          <a:p>
            <a:pPr eaLnBrk="1" hangingPunct="1"/>
            <a:r>
              <a:rPr lang="fi-FI" altLang="fi-FI"/>
              <a:t>ihon happamuutta muuttavia tekijöitä voimakkaat saippuat ja antibioottilääkitys</a:t>
            </a:r>
          </a:p>
          <a:p>
            <a:pPr eaLnBrk="1" hangingPunct="1"/>
            <a:r>
              <a:rPr lang="fi-FI" altLang="fi-FI"/>
              <a:t>antibioottilääkitys voi olla syynä sieni-infektiolle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FE6425F9-66AB-483F-A8C2-7F1E6E9C458D}"/>
              </a:ext>
            </a:extLst>
          </p:cNvPr>
          <p:cNvSpPr>
            <a:spLocks noGrp="1" noChangeArrowheads="1"/>
          </p:cNvSpPr>
          <p:nvPr>
            <p:ph type="body" idx="1"/>
          </p:nvPr>
        </p:nvSpPr>
        <p:spPr/>
        <p:txBody>
          <a:bodyPr/>
          <a:lstStyle/>
          <a:p>
            <a:pPr eaLnBrk="1" hangingPunct="1"/>
            <a:r>
              <a:rPr lang="fi-FI" altLang="fi-FI"/>
              <a:t>diabeetikon säärihaava syntyy usein haavauman, ihorikon seurauksena</a:t>
            </a:r>
          </a:p>
          <a:p>
            <a:pPr eaLnBrk="1" hangingPunct="1"/>
            <a:r>
              <a:rPr lang="fi-FI" altLang="fi-FI"/>
              <a:t>valtimoperäinen haava parantuu ainoastaan perussyyn asianmukaisella hoidolla esim. verisuonten pallolaajennus, stentti</a:t>
            </a:r>
          </a:p>
          <a:p>
            <a:pPr eaLnBrk="1" hangingPunct="1"/>
            <a:r>
              <a:rPr lang="fi-FI" altLang="fi-FI"/>
              <a:t>haavan paikallishoito sama kuin laskimoperäisessä</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2A1BD006-0180-420C-8A77-C44D08CF284F}"/>
              </a:ext>
            </a:extLst>
          </p:cNvPr>
          <p:cNvSpPr>
            <a:spLocks noGrp="1" noChangeArrowheads="1"/>
          </p:cNvSpPr>
          <p:nvPr>
            <p:ph type="body" idx="1"/>
          </p:nvPr>
        </p:nvSpPr>
        <p:spPr>
          <a:xfrm>
            <a:off x="1066800" y="609600"/>
            <a:ext cx="7620000" cy="5257800"/>
          </a:xfrm>
        </p:spPr>
        <p:txBody>
          <a:bodyPr/>
          <a:lstStyle/>
          <a:p>
            <a:pPr eaLnBrk="1" hangingPunct="1"/>
            <a:r>
              <a:rPr lang="fi-FI" altLang="fi-FI" sz="2800"/>
              <a:t>Iskeeminen haavauma on vaivaisenluun kohdalla. Haavauma on syntynyt ahtaan kengän aiheuttaman painevaurion seurauksena.</a:t>
            </a:r>
          </a:p>
          <a:p>
            <a:pPr eaLnBrk="1" hangingPunct="1"/>
            <a:endParaRPr lang="fi-FI" altLang="fi-FI" sz="2800"/>
          </a:p>
        </p:txBody>
      </p:sp>
      <p:pic>
        <p:nvPicPr>
          <p:cNvPr id="60419" name="Picture 4" descr="C:\Documents and Settings\Omistaja\Omat tiedostot\iskeeminen haava.gif">
            <a:extLst>
              <a:ext uri="{FF2B5EF4-FFF2-40B4-BE49-F238E27FC236}">
                <a16:creationId xmlns:a16="http://schemas.microsoft.com/office/drawing/2014/main" id="{DBA576F5-356B-4098-8B5B-F48AACD6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2862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E79F2717-10C7-4CB7-B9AA-343C729B6DA4}"/>
              </a:ext>
            </a:extLst>
          </p:cNvPr>
          <p:cNvSpPr>
            <a:spLocks noGrp="1" noChangeArrowheads="1"/>
          </p:cNvSpPr>
          <p:nvPr>
            <p:ph type="body" idx="1"/>
          </p:nvPr>
        </p:nvSpPr>
        <p:spPr>
          <a:xfrm>
            <a:off x="1066800" y="685800"/>
            <a:ext cx="7620000" cy="5181600"/>
          </a:xfrm>
        </p:spPr>
        <p:txBody>
          <a:bodyPr/>
          <a:lstStyle/>
          <a:p>
            <a:pPr eaLnBrk="1" hangingPunct="1"/>
            <a:r>
              <a:rPr lang="fi-FI" altLang="fi-FI" sz="2800"/>
              <a:t>Neuropaattinen haavauma on isovarpaan alapinnalla. Se on ollut kauan hoitamatta ja siksi tulehdus on levinnyt jo luuhun asti.</a:t>
            </a:r>
          </a:p>
          <a:p>
            <a:pPr eaLnBrk="1" hangingPunct="1"/>
            <a:endParaRPr lang="fi-FI" altLang="fi-FI" sz="2800"/>
          </a:p>
        </p:txBody>
      </p:sp>
      <p:pic>
        <p:nvPicPr>
          <p:cNvPr id="61443" name="Picture 4" descr="C:\Documents and Settings\Omistaja\Omat tiedostot\neuropaattinen haavauma.gif">
            <a:extLst>
              <a:ext uri="{FF2B5EF4-FFF2-40B4-BE49-F238E27FC236}">
                <a16:creationId xmlns:a16="http://schemas.microsoft.com/office/drawing/2014/main" id="{B3E53E88-2950-4D55-B415-7A53FDC3E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743200"/>
            <a:ext cx="428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F667504B-897F-4A2D-9235-C5B748E5E2BD}"/>
              </a:ext>
            </a:extLst>
          </p:cNvPr>
          <p:cNvSpPr>
            <a:spLocks noGrp="1" noChangeArrowheads="1"/>
          </p:cNvSpPr>
          <p:nvPr>
            <p:ph type="body" idx="1"/>
          </p:nvPr>
        </p:nvSpPr>
        <p:spPr>
          <a:xfrm>
            <a:off x="1066800" y="914400"/>
            <a:ext cx="7620000" cy="4953000"/>
          </a:xfrm>
        </p:spPr>
        <p:txBody>
          <a:bodyPr/>
          <a:lstStyle/>
          <a:p>
            <a:pPr eaLnBrk="1" hangingPunct="1"/>
            <a:r>
              <a:rPr lang="fi-FI" altLang="fi-FI"/>
              <a:t>Painehaava</a:t>
            </a:r>
          </a:p>
        </p:txBody>
      </p:sp>
      <p:pic>
        <p:nvPicPr>
          <p:cNvPr id="62467" name="Picture 4" descr="C:\Documents and Settings\Omistaja\Omat tiedostot\painehaava.jpg">
            <a:extLst>
              <a:ext uri="{FF2B5EF4-FFF2-40B4-BE49-F238E27FC236}">
                <a16:creationId xmlns:a16="http://schemas.microsoft.com/office/drawing/2014/main" id="{C168AC08-0E70-446B-9E35-2FBE446EA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1905000"/>
            <a:ext cx="6411913"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a:extLst>
              <a:ext uri="{FF2B5EF4-FFF2-40B4-BE49-F238E27FC236}">
                <a16:creationId xmlns:a16="http://schemas.microsoft.com/office/drawing/2014/main" id="{C66046E4-93CC-46C8-B057-239AAC85EF14}"/>
              </a:ext>
            </a:extLst>
          </p:cNvPr>
          <p:cNvSpPr>
            <a:spLocks noGrp="1" noChangeArrowheads="1"/>
          </p:cNvSpPr>
          <p:nvPr>
            <p:ph type="body" idx="1"/>
          </p:nvPr>
        </p:nvSpPr>
        <p:spPr>
          <a:xfrm>
            <a:off x="1066800" y="1447800"/>
            <a:ext cx="7620000" cy="4419600"/>
          </a:xfrm>
        </p:spPr>
        <p:txBody>
          <a:bodyPr/>
          <a:lstStyle/>
          <a:p>
            <a:pPr eaLnBrk="1" hangingPunct="1"/>
            <a:endParaRPr lang="fi-FI" altLang="fi-FI"/>
          </a:p>
        </p:txBody>
      </p:sp>
      <p:pic>
        <p:nvPicPr>
          <p:cNvPr id="63491" name="Picture 4" descr="C:\Documents and Settings\Omistaja\Omat tiedostot\alkava decubitus.jpg">
            <a:extLst>
              <a:ext uri="{FF2B5EF4-FFF2-40B4-BE49-F238E27FC236}">
                <a16:creationId xmlns:a16="http://schemas.microsoft.com/office/drawing/2014/main" id="{289CFA2B-6348-4BC2-A86A-D91FCDD19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1524000"/>
            <a:ext cx="716915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15866854-725D-4C6D-8F26-1659B0A0276F}"/>
              </a:ext>
            </a:extLst>
          </p:cNvPr>
          <p:cNvSpPr>
            <a:spLocks noGrp="1" noChangeArrowheads="1"/>
          </p:cNvSpPr>
          <p:nvPr>
            <p:ph type="body" idx="1"/>
          </p:nvPr>
        </p:nvSpPr>
        <p:spPr/>
        <p:txBody>
          <a:bodyPr/>
          <a:lstStyle/>
          <a:p>
            <a:pPr eaLnBrk="1" hangingPunct="1">
              <a:lnSpc>
                <a:spcPct val="90000"/>
              </a:lnSpc>
            </a:pPr>
            <a:r>
              <a:rPr lang="fi-FI" altLang="fi-FI"/>
              <a:t>Alkava decubitus eli painehaava tyypillisessä paikassaan kantapäässä. Verinen rakkula on epidermiksen vaurion merkki, mutta haava syvenee salakavalasti ja kroonistuu nopeasti, jollei painetta saada vähennettyä. Jo ennen rakkulanmuodostusta iho alkaa punottaa ja on kosketusarka. Nykyaikaiset erikoispatjat ehkäisevät decubituksia tehokkaasti.</a:t>
            </a:r>
          </a:p>
          <a:p>
            <a:pPr eaLnBrk="1" hangingPunct="1">
              <a:lnSpc>
                <a:spcPct val="90000"/>
              </a:lnSpc>
            </a:pPr>
            <a:endParaRPr lang="fi-FI" altLang="fi-FI"/>
          </a:p>
          <a:p>
            <a:pPr eaLnBrk="1" hangingPunct="1">
              <a:lnSpc>
                <a:spcPct val="90000"/>
              </a:lnSpc>
            </a:pPr>
            <a:endParaRPr lang="fi-FI" altLang="fi-FI"/>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440DC994-35D8-4934-832A-1DCE207DF6DB}"/>
              </a:ext>
            </a:extLst>
          </p:cNvPr>
          <p:cNvSpPr>
            <a:spLocks noGrp="1" noChangeArrowheads="1"/>
          </p:cNvSpPr>
          <p:nvPr>
            <p:ph type="title"/>
          </p:nvPr>
        </p:nvSpPr>
        <p:spPr>
          <a:xfrm flipV="1">
            <a:off x="990600" y="609600"/>
            <a:ext cx="7620000" cy="990600"/>
          </a:xfrm>
        </p:spPr>
        <p:txBody>
          <a:bodyPr/>
          <a:lstStyle/>
          <a:p>
            <a:pPr eaLnBrk="1" hangingPunct="1"/>
            <a:r>
              <a:rPr lang="fi-FI" altLang="fi-FI"/>
              <a:t>Krooniset alaraajahaavat</a:t>
            </a:r>
          </a:p>
        </p:txBody>
      </p:sp>
      <p:sp>
        <p:nvSpPr>
          <p:cNvPr id="65539" name="Rectangle 3">
            <a:extLst>
              <a:ext uri="{FF2B5EF4-FFF2-40B4-BE49-F238E27FC236}">
                <a16:creationId xmlns:a16="http://schemas.microsoft.com/office/drawing/2014/main" id="{7D110B06-7606-485C-BFF0-43D560E92787}"/>
              </a:ext>
            </a:extLst>
          </p:cNvPr>
          <p:cNvSpPr>
            <a:spLocks noGrp="1" noChangeArrowheads="1"/>
          </p:cNvSpPr>
          <p:nvPr>
            <p:ph type="body" idx="1"/>
          </p:nvPr>
        </p:nvSpPr>
        <p:spPr/>
        <p:txBody>
          <a:bodyPr/>
          <a:lstStyle/>
          <a:p>
            <a:pPr eaLnBrk="1" hangingPunct="1"/>
            <a:endParaRPr lang="fi-FI" altLang="fi-FI"/>
          </a:p>
        </p:txBody>
      </p:sp>
      <p:pic>
        <p:nvPicPr>
          <p:cNvPr id="65540" name="Picture 4" descr="C:\Documents and Settings\Omistaja\Omat tiedostot\kr alaraajahaava 1.jpg">
            <a:extLst>
              <a:ext uri="{FF2B5EF4-FFF2-40B4-BE49-F238E27FC236}">
                <a16:creationId xmlns:a16="http://schemas.microsoft.com/office/drawing/2014/main" id="{04AE7EE8-546C-49D4-AED1-916703645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8F2B6E8E-7B38-458C-BC7F-245C96229D84}"/>
              </a:ext>
            </a:extLst>
          </p:cNvPr>
          <p:cNvSpPr>
            <a:spLocks noGrp="1" noChangeArrowheads="1"/>
          </p:cNvSpPr>
          <p:nvPr>
            <p:ph type="body" idx="1"/>
          </p:nvPr>
        </p:nvSpPr>
        <p:spPr/>
        <p:txBody>
          <a:bodyPr/>
          <a:lstStyle/>
          <a:p>
            <a:pPr eaLnBrk="1" hangingPunct="1"/>
            <a:endParaRPr lang="fi-FI" altLang="fi-FI"/>
          </a:p>
        </p:txBody>
      </p:sp>
      <p:pic>
        <p:nvPicPr>
          <p:cNvPr id="66563" name="Picture 4" descr="C:\Documents and Settings\Omistaja\Omat tiedostot\kr alaraajahaava2.jpg">
            <a:extLst>
              <a:ext uri="{FF2B5EF4-FFF2-40B4-BE49-F238E27FC236}">
                <a16:creationId xmlns:a16="http://schemas.microsoft.com/office/drawing/2014/main" id="{37635CC7-F210-433F-BC29-B57BE4C1D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600200"/>
            <a:ext cx="7289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7CA1DD75-A277-4B12-BA15-4A8998FFFFA9}"/>
              </a:ext>
            </a:extLst>
          </p:cNvPr>
          <p:cNvSpPr>
            <a:spLocks noGrp="1" noChangeArrowheads="1"/>
          </p:cNvSpPr>
          <p:nvPr>
            <p:ph type="body" idx="1"/>
          </p:nvPr>
        </p:nvSpPr>
        <p:spPr/>
        <p:txBody>
          <a:bodyPr/>
          <a:lstStyle/>
          <a:p>
            <a:pPr eaLnBrk="1" hangingPunct="1"/>
            <a:endParaRPr lang="fi-FI" altLang="fi-FI"/>
          </a:p>
        </p:txBody>
      </p:sp>
      <p:pic>
        <p:nvPicPr>
          <p:cNvPr id="67587" name="Picture 4" descr="C:\Documents and Settings\Omistaja\Omat tiedostot\kr alaraajahaava3.jpg">
            <a:extLst>
              <a:ext uri="{FF2B5EF4-FFF2-40B4-BE49-F238E27FC236}">
                <a16:creationId xmlns:a16="http://schemas.microsoft.com/office/drawing/2014/main" id="{DE3A6A8F-E3E2-4205-BA24-97D9452B8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1295400"/>
            <a:ext cx="72898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B3CA1BD3-9E27-48A0-B638-792EDC24780E}"/>
              </a:ext>
            </a:extLst>
          </p:cNvPr>
          <p:cNvSpPr>
            <a:spLocks noGrp="1" noChangeArrowheads="1"/>
          </p:cNvSpPr>
          <p:nvPr>
            <p:ph type="body" idx="1"/>
          </p:nvPr>
        </p:nvSpPr>
        <p:spPr/>
        <p:txBody>
          <a:bodyPr/>
          <a:lstStyle/>
          <a:p>
            <a:pPr eaLnBrk="1" hangingPunct="1"/>
            <a:r>
              <a:rPr lang="fi-FI" altLang="fi-FI"/>
              <a:t>Neuropaattisen kalluksen poisto</a:t>
            </a:r>
          </a:p>
        </p:txBody>
      </p:sp>
      <p:pic>
        <p:nvPicPr>
          <p:cNvPr id="68611" name="Picture 4" descr="C:\Documents and Settings\Omistaja\Omat tiedostot\neuropaattinen kallus.jpg">
            <a:extLst>
              <a:ext uri="{FF2B5EF4-FFF2-40B4-BE49-F238E27FC236}">
                <a16:creationId xmlns:a16="http://schemas.microsoft.com/office/drawing/2014/main" id="{5100666C-D254-48F5-8738-52394ED5E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AA4BF46-C19F-4B86-8EED-E23014D6B895}"/>
              </a:ext>
            </a:extLst>
          </p:cNvPr>
          <p:cNvSpPr>
            <a:spLocks noGrp="1" noChangeArrowheads="1"/>
          </p:cNvSpPr>
          <p:nvPr>
            <p:ph type="title"/>
          </p:nvPr>
        </p:nvSpPr>
        <p:spPr/>
        <p:txBody>
          <a:bodyPr/>
          <a:lstStyle/>
          <a:p>
            <a:pPr eaLnBrk="1" hangingPunct="1"/>
            <a:r>
              <a:rPr lang="fi-FI" altLang="fi-FI"/>
              <a:t>Päivittäinen ihonhoito ja puhtaus</a:t>
            </a:r>
          </a:p>
        </p:txBody>
      </p:sp>
      <p:sp>
        <p:nvSpPr>
          <p:cNvPr id="9219" name="Rectangle 3">
            <a:extLst>
              <a:ext uri="{FF2B5EF4-FFF2-40B4-BE49-F238E27FC236}">
                <a16:creationId xmlns:a16="http://schemas.microsoft.com/office/drawing/2014/main" id="{7AD05204-20FF-479C-9664-AD01064652CE}"/>
              </a:ext>
            </a:extLst>
          </p:cNvPr>
          <p:cNvSpPr>
            <a:spLocks noGrp="1" noChangeArrowheads="1"/>
          </p:cNvSpPr>
          <p:nvPr>
            <p:ph type="body" idx="1"/>
          </p:nvPr>
        </p:nvSpPr>
        <p:spPr/>
        <p:txBody>
          <a:bodyPr/>
          <a:lstStyle/>
          <a:p>
            <a:pPr eaLnBrk="1" hangingPunct="1"/>
            <a:r>
              <a:rPr lang="fi-FI" altLang="fi-FI"/>
              <a:t>ihonhoito edistää terveyttä ja ehkäisee sairauksia</a:t>
            </a:r>
          </a:p>
          <a:p>
            <a:pPr eaLnBrk="1" hangingPunct="1"/>
            <a:r>
              <a:rPr lang="fi-FI" altLang="fi-FI"/>
              <a:t>hoitajan tehtävänä tarkkailla ja edistää puhtautta asiakkaan / potilaan yksilöllisten tarpeiden mukaan</a:t>
            </a:r>
          </a:p>
          <a:p>
            <a:pPr eaLnBrk="1" hangingPunct="1"/>
            <a:r>
              <a:rPr lang="fi-FI" altLang="fi-FI"/>
              <a:t>laitoshoidossa ongelmana harvoin heikko hygienia? – liiallinen pesu aiheuttaa ihon kuivumista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2EFF806B-E720-43AB-9374-5FB246ED244C}"/>
              </a:ext>
            </a:extLst>
          </p:cNvPr>
          <p:cNvSpPr>
            <a:spLocks noGrp="1" noChangeArrowheads="1"/>
          </p:cNvSpPr>
          <p:nvPr>
            <p:ph type="body" idx="1"/>
          </p:nvPr>
        </p:nvSpPr>
        <p:spPr/>
        <p:txBody>
          <a:bodyPr/>
          <a:lstStyle/>
          <a:p>
            <a:pPr eaLnBrk="1" hangingPunct="1"/>
            <a:r>
              <a:rPr lang="fi-FI" altLang="fi-FI"/>
              <a:t>Neuropaattisen kalluksen poiston jälkitila</a:t>
            </a:r>
          </a:p>
        </p:txBody>
      </p:sp>
      <p:pic>
        <p:nvPicPr>
          <p:cNvPr id="69635" name="Picture 4" descr="C:\Documents and Settings\Omistaja\Omat tiedostot\neuropaattisen kalluksen.jpg">
            <a:extLst>
              <a:ext uri="{FF2B5EF4-FFF2-40B4-BE49-F238E27FC236}">
                <a16:creationId xmlns:a16="http://schemas.microsoft.com/office/drawing/2014/main" id="{703ED0F7-F52D-42E4-B293-2CB2E6559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489CA471-C1CC-495C-9552-238A4F31FD5E}"/>
              </a:ext>
            </a:extLst>
          </p:cNvPr>
          <p:cNvSpPr>
            <a:spLocks noGrp="1" noChangeArrowheads="1"/>
          </p:cNvSpPr>
          <p:nvPr>
            <p:ph type="body" idx="1"/>
          </p:nvPr>
        </p:nvSpPr>
        <p:spPr>
          <a:xfrm>
            <a:off x="1066800" y="609600"/>
            <a:ext cx="7620000" cy="5257800"/>
          </a:xfrm>
        </p:spPr>
        <p:txBody>
          <a:bodyPr/>
          <a:lstStyle/>
          <a:p>
            <a:pPr eaLnBrk="1" hangingPunct="1"/>
            <a:r>
              <a:rPr lang="fi-FI" altLang="fi-FI"/>
              <a:t>Niukasti erittävä, vähäkatteinen granuloiva haava</a:t>
            </a:r>
          </a:p>
          <a:p>
            <a:pPr eaLnBrk="1" hangingPunct="1"/>
            <a:endParaRPr lang="fi-FI" altLang="fi-FI"/>
          </a:p>
        </p:txBody>
      </p:sp>
      <p:pic>
        <p:nvPicPr>
          <p:cNvPr id="70659" name="Picture 4" descr="C:\Documents and Settings\Omistaja\Omat tiedostot\epitelisoituva haava.jpg">
            <a:extLst>
              <a:ext uri="{FF2B5EF4-FFF2-40B4-BE49-F238E27FC236}">
                <a16:creationId xmlns:a16="http://schemas.microsoft.com/office/drawing/2014/main" id="{87BBE9F8-B1E1-468E-A3C1-1B94069B8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676400"/>
            <a:ext cx="55435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D648B3C-FECD-4EE6-95F5-2594567E2B70}"/>
              </a:ext>
            </a:extLst>
          </p:cNvPr>
          <p:cNvSpPr>
            <a:spLocks noGrp="1" noChangeArrowheads="1"/>
          </p:cNvSpPr>
          <p:nvPr>
            <p:ph type="title"/>
          </p:nvPr>
        </p:nvSpPr>
        <p:spPr/>
        <p:txBody>
          <a:bodyPr/>
          <a:lstStyle/>
          <a:p>
            <a:pPr eaLnBrk="1" hangingPunct="1"/>
            <a:r>
              <a:rPr lang="fi-FI" altLang="fi-FI" sz="3600"/>
              <a:t>Punainen eli granuloiva haava</a:t>
            </a:r>
            <a:r>
              <a:rPr lang="fi-FI" altLang="fi-FI"/>
              <a:t> </a:t>
            </a:r>
            <a:br>
              <a:rPr lang="fi-FI" altLang="fi-FI"/>
            </a:br>
            <a:endParaRPr lang="fi-FI" altLang="fi-FI"/>
          </a:p>
        </p:txBody>
      </p:sp>
      <p:sp>
        <p:nvSpPr>
          <p:cNvPr id="71683" name="Rectangle 3">
            <a:extLst>
              <a:ext uri="{FF2B5EF4-FFF2-40B4-BE49-F238E27FC236}">
                <a16:creationId xmlns:a16="http://schemas.microsoft.com/office/drawing/2014/main" id="{31822C83-977A-4FCB-9128-597801B072C4}"/>
              </a:ext>
            </a:extLst>
          </p:cNvPr>
          <p:cNvSpPr>
            <a:spLocks noGrp="1" noChangeArrowheads="1"/>
          </p:cNvSpPr>
          <p:nvPr>
            <p:ph type="body" idx="1"/>
          </p:nvPr>
        </p:nvSpPr>
        <p:spPr/>
        <p:txBody>
          <a:bodyPr/>
          <a:lstStyle/>
          <a:p>
            <a:pPr eaLnBrk="1" hangingPunct="1"/>
            <a:endParaRPr lang="fi-FI" altLang="fi-FI"/>
          </a:p>
        </p:txBody>
      </p:sp>
      <p:pic>
        <p:nvPicPr>
          <p:cNvPr id="71684" name="Picture 4" descr="C:\Documents and Settings\Omistaja\Omat tiedostot\granuloiva haava.jpg">
            <a:extLst>
              <a:ext uri="{FF2B5EF4-FFF2-40B4-BE49-F238E27FC236}">
                <a16:creationId xmlns:a16="http://schemas.microsoft.com/office/drawing/2014/main" id="{2B73AB28-73FB-4CAE-9E20-3AAF68F5A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6CBA16F6-EE1E-4820-9EFA-F97B92ED0880}"/>
              </a:ext>
            </a:extLst>
          </p:cNvPr>
          <p:cNvSpPr>
            <a:spLocks noGrp="1" noChangeArrowheads="1"/>
          </p:cNvSpPr>
          <p:nvPr>
            <p:ph type="body" idx="1"/>
          </p:nvPr>
        </p:nvSpPr>
        <p:spPr/>
        <p:txBody>
          <a:bodyPr/>
          <a:lstStyle/>
          <a:p>
            <a:pPr eaLnBrk="1" hangingPunct="1"/>
            <a:endParaRPr lang="fi-FI" altLang="fi-FI"/>
          </a:p>
        </p:txBody>
      </p:sp>
      <p:pic>
        <p:nvPicPr>
          <p:cNvPr id="72707" name="Picture 4" descr="C:\Documents and Settings\Omistaja\Omat tiedostot\gran haava.jpg">
            <a:extLst>
              <a:ext uri="{FF2B5EF4-FFF2-40B4-BE49-F238E27FC236}">
                <a16:creationId xmlns:a16="http://schemas.microsoft.com/office/drawing/2014/main" id="{6F311437-B29A-420A-8C88-E50529483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0149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B79692B6-11E6-471F-9ACA-BE83422437FE}"/>
              </a:ext>
            </a:extLst>
          </p:cNvPr>
          <p:cNvSpPr>
            <a:spLocks noGrp="1" noChangeArrowheads="1"/>
          </p:cNvSpPr>
          <p:nvPr>
            <p:ph type="body" idx="1"/>
          </p:nvPr>
        </p:nvSpPr>
        <p:spPr>
          <a:xfrm>
            <a:off x="1066800" y="685800"/>
            <a:ext cx="7620000" cy="5181600"/>
          </a:xfrm>
        </p:spPr>
        <p:txBody>
          <a:bodyPr/>
          <a:lstStyle/>
          <a:p>
            <a:pPr eaLnBrk="1" hangingPunct="1"/>
            <a:r>
              <a:rPr lang="fi-FI" altLang="fi-FI"/>
              <a:t>Fibriinikatteinen haava</a:t>
            </a:r>
          </a:p>
        </p:txBody>
      </p:sp>
      <p:pic>
        <p:nvPicPr>
          <p:cNvPr id="73731" name="Picture 4" descr="C:\Documents and Settings\Omistaja\Omat tiedostot\fibriinikatteinen haava.jpg">
            <a:extLst>
              <a:ext uri="{FF2B5EF4-FFF2-40B4-BE49-F238E27FC236}">
                <a16:creationId xmlns:a16="http://schemas.microsoft.com/office/drawing/2014/main" id="{05600081-4C50-4A72-BCB6-E715E3FFB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600200"/>
            <a:ext cx="5508625"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4E499373-AF2F-4853-BC0C-3CB11DED2E4B}"/>
              </a:ext>
            </a:extLst>
          </p:cNvPr>
          <p:cNvSpPr>
            <a:spLocks noGrp="1" noChangeArrowheads="1"/>
          </p:cNvSpPr>
          <p:nvPr>
            <p:ph type="body" idx="1"/>
          </p:nvPr>
        </p:nvSpPr>
        <p:spPr>
          <a:xfrm>
            <a:off x="1066800" y="457200"/>
            <a:ext cx="7620000" cy="5410200"/>
          </a:xfrm>
        </p:spPr>
        <p:txBody>
          <a:bodyPr/>
          <a:lstStyle/>
          <a:p>
            <a:pPr eaLnBrk="1" hangingPunct="1"/>
            <a:r>
              <a:rPr lang="fi-FI" altLang="fi-FI"/>
              <a:t>Nekroottinen haava</a:t>
            </a:r>
          </a:p>
        </p:txBody>
      </p:sp>
      <p:pic>
        <p:nvPicPr>
          <p:cNvPr id="74755" name="Picture 4" descr="C:\Documents and Settings\Omistaja\Omat tiedostot\nekr haava.jpg">
            <a:extLst>
              <a:ext uri="{FF2B5EF4-FFF2-40B4-BE49-F238E27FC236}">
                <a16:creationId xmlns:a16="http://schemas.microsoft.com/office/drawing/2014/main" id="{E3F07F94-BBFF-4387-9B7F-A9FDCD371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242175"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a:extLst>
              <a:ext uri="{FF2B5EF4-FFF2-40B4-BE49-F238E27FC236}">
                <a16:creationId xmlns:a16="http://schemas.microsoft.com/office/drawing/2014/main" id="{B64E9503-3D1F-4D0F-8C0F-AE4451D2A127}"/>
              </a:ext>
            </a:extLst>
          </p:cNvPr>
          <p:cNvSpPr>
            <a:spLocks noGrp="1" noChangeArrowheads="1"/>
          </p:cNvSpPr>
          <p:nvPr>
            <p:ph type="body" idx="1"/>
          </p:nvPr>
        </p:nvSpPr>
        <p:spPr/>
        <p:txBody>
          <a:bodyPr/>
          <a:lstStyle/>
          <a:p>
            <a:pPr eaLnBrk="1" hangingPunct="1"/>
            <a:r>
              <a:rPr lang="fi-FI" altLang="fi-FI"/>
              <a:t>Laskimoperäinen säärihaava</a:t>
            </a:r>
          </a:p>
        </p:txBody>
      </p:sp>
      <p:pic>
        <p:nvPicPr>
          <p:cNvPr id="75779" name="Picture 4" descr="C:\Documents and Settings\Omistaja\Omat tiedostot\laskimoper säärih.jpg">
            <a:extLst>
              <a:ext uri="{FF2B5EF4-FFF2-40B4-BE49-F238E27FC236}">
                <a16:creationId xmlns:a16="http://schemas.microsoft.com/office/drawing/2014/main" id="{E5394800-4690-4EFC-ACB1-E36817E59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548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DA0B0B4A-FD0D-439E-9B30-908A22BDCD3D}"/>
              </a:ext>
            </a:extLst>
          </p:cNvPr>
          <p:cNvSpPr>
            <a:spLocks noGrp="1" noChangeArrowheads="1"/>
          </p:cNvSpPr>
          <p:nvPr>
            <p:ph type="body" idx="1"/>
          </p:nvPr>
        </p:nvSpPr>
        <p:spPr/>
        <p:txBody>
          <a:bodyPr/>
          <a:lstStyle/>
          <a:p>
            <a:pPr eaLnBrk="1" hangingPunct="1"/>
            <a:r>
              <a:rPr lang="fi-FI" altLang="fi-FI"/>
              <a:t>Krooninen säärihaava</a:t>
            </a:r>
          </a:p>
        </p:txBody>
      </p:sp>
      <p:pic>
        <p:nvPicPr>
          <p:cNvPr id="76803" name="Picture 4" descr="C:\Documents and Settings\Omistaja\Omat tiedostot\Kr säärihaava.jpg">
            <a:extLst>
              <a:ext uri="{FF2B5EF4-FFF2-40B4-BE49-F238E27FC236}">
                <a16:creationId xmlns:a16="http://schemas.microsoft.com/office/drawing/2014/main" id="{901052AE-CCC2-4606-B0F7-89227360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0" y="2590800"/>
            <a:ext cx="6411913"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DB76867-5606-4FA4-9E22-2D1F9BC2A7CB}"/>
              </a:ext>
            </a:extLst>
          </p:cNvPr>
          <p:cNvSpPr>
            <a:spLocks noGrp="1" noChangeArrowheads="1"/>
          </p:cNvSpPr>
          <p:nvPr>
            <p:ph type="body" idx="1"/>
          </p:nvPr>
        </p:nvSpPr>
        <p:spPr/>
        <p:txBody>
          <a:bodyPr/>
          <a:lstStyle/>
          <a:p>
            <a:pPr eaLnBrk="1" hangingPunct="1"/>
            <a:r>
              <a:rPr lang="fi-FI" altLang="fi-FI"/>
              <a:t>ikäihmisten suihkupeseytyminen / saunominen kerran tai kaksi viikossa, vuodepesuissa iholle jätettävät pesuvoiteet</a:t>
            </a:r>
          </a:p>
          <a:p>
            <a:pPr eaLnBrk="1" hangingPunct="1"/>
            <a:r>
              <a:rPr lang="fi-FI" altLang="fi-FI"/>
              <a:t>huomioitava kuitenkin yksilöllisesti esim. hoidettavien pesut inkontinenssin yhteydessä</a:t>
            </a:r>
          </a:p>
          <a:p>
            <a:pPr eaLnBrk="1" hangingPunct="1"/>
            <a:r>
              <a:rPr lang="fi-FI" altLang="fi-FI"/>
              <a:t>tarvittaessa ihon rasvaus perusvoiteella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E7CA88-6BA1-41BF-A4FE-87FE87A5C92B}"/>
              </a:ext>
            </a:extLst>
          </p:cNvPr>
          <p:cNvSpPr>
            <a:spLocks noGrp="1" noChangeArrowheads="1"/>
          </p:cNvSpPr>
          <p:nvPr>
            <p:ph type="title"/>
          </p:nvPr>
        </p:nvSpPr>
        <p:spPr/>
        <p:txBody>
          <a:bodyPr/>
          <a:lstStyle/>
          <a:p>
            <a:pPr eaLnBrk="1" hangingPunct="1"/>
            <a:r>
              <a:rPr lang="fi-FI" altLang="fi-FI"/>
              <a:t>Ihon tarkkailu</a:t>
            </a:r>
          </a:p>
        </p:txBody>
      </p:sp>
      <p:sp>
        <p:nvSpPr>
          <p:cNvPr id="11267" name="Rectangle 3">
            <a:extLst>
              <a:ext uri="{FF2B5EF4-FFF2-40B4-BE49-F238E27FC236}">
                <a16:creationId xmlns:a16="http://schemas.microsoft.com/office/drawing/2014/main" id="{3801063B-7F11-432B-BD4F-4A086A8A7A8A}"/>
              </a:ext>
            </a:extLst>
          </p:cNvPr>
          <p:cNvSpPr>
            <a:spLocks noGrp="1" noChangeArrowheads="1"/>
          </p:cNvSpPr>
          <p:nvPr>
            <p:ph type="body" idx="1"/>
          </p:nvPr>
        </p:nvSpPr>
        <p:spPr/>
        <p:txBody>
          <a:bodyPr/>
          <a:lstStyle/>
          <a:p>
            <a:pPr eaLnBrk="1" hangingPunct="1"/>
            <a:r>
              <a:rPr lang="fi-FI" altLang="fi-FI"/>
              <a:t>ihoa havainnoimalla tietoa ihon hyvinvoinnista ja elintoiminnoista</a:t>
            </a:r>
          </a:p>
          <a:p>
            <a:pPr eaLnBrk="1" hangingPunct="1"/>
            <a:r>
              <a:rPr lang="fi-FI" altLang="fi-FI"/>
              <a:t>ihon tarkkailu korostuu, jos erittäminen ei ole hallinnassa (uloste, virtsa, oksennukset)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6F5ED20-2F52-4D17-994D-789928021722}"/>
              </a:ext>
            </a:extLst>
          </p:cNvPr>
          <p:cNvSpPr>
            <a:spLocks noGrp="1" noChangeArrowheads="1"/>
          </p:cNvSpPr>
          <p:nvPr>
            <p:ph type="title"/>
          </p:nvPr>
        </p:nvSpPr>
        <p:spPr/>
        <p:txBody>
          <a:bodyPr/>
          <a:lstStyle/>
          <a:p>
            <a:pPr eaLnBrk="1" hangingPunct="1"/>
            <a:r>
              <a:rPr lang="fi-FI" altLang="fi-FI"/>
              <a:t>Peseytyminen</a:t>
            </a:r>
          </a:p>
        </p:txBody>
      </p:sp>
      <p:sp>
        <p:nvSpPr>
          <p:cNvPr id="12291" name="Rectangle 3">
            <a:extLst>
              <a:ext uri="{FF2B5EF4-FFF2-40B4-BE49-F238E27FC236}">
                <a16:creationId xmlns:a16="http://schemas.microsoft.com/office/drawing/2014/main" id="{2222FF51-8117-49B7-A8A7-EA99A3495C67}"/>
              </a:ext>
            </a:extLst>
          </p:cNvPr>
          <p:cNvSpPr>
            <a:spLocks noGrp="1" noChangeArrowheads="1"/>
          </p:cNvSpPr>
          <p:nvPr>
            <p:ph type="body" idx="1"/>
          </p:nvPr>
        </p:nvSpPr>
        <p:spPr/>
        <p:txBody>
          <a:bodyPr/>
          <a:lstStyle/>
          <a:p>
            <a:pPr eaLnBrk="1" hangingPunct="1">
              <a:lnSpc>
                <a:spcPct val="90000"/>
              </a:lnSpc>
            </a:pPr>
            <a:r>
              <a:rPr lang="fi-FI" altLang="fi-FI"/>
              <a:t>omatoimisuuden tukeminen (KUNTOUTTAVA TYÖOTE)</a:t>
            </a:r>
          </a:p>
          <a:p>
            <a:pPr eaLnBrk="1" hangingPunct="1">
              <a:lnSpc>
                <a:spcPct val="90000"/>
              </a:lnSpc>
            </a:pPr>
            <a:r>
              <a:rPr lang="fi-FI" altLang="fi-FI"/>
              <a:t>puhtaudesta huolehtimisen kyky heikkenee liikuntakyvyn ja yleiskunnon heiketessä, leikkausten yhteydessä</a:t>
            </a:r>
          </a:p>
          <a:p>
            <a:pPr eaLnBrk="1" hangingPunct="1">
              <a:lnSpc>
                <a:spcPct val="90000"/>
              </a:lnSpc>
            </a:pPr>
            <a:r>
              <a:rPr lang="fi-FI" altLang="fi-FI"/>
              <a:t>hoitajan tehtävänä omatoimisuuden tukeminen, pesuissa avustaminen tai peseytymisestä huolehtiminen – toiveiden ja tarpeiden huomioiminen!</a:t>
            </a:r>
          </a:p>
        </p:txBody>
      </p:sp>
    </p:spTree>
  </p:cSld>
  <p:clrMapOvr>
    <a:masterClrMapping/>
  </p:clrMapOvr>
</p:sld>
</file>

<file path=ppt/theme/theme1.xml><?xml version="1.0" encoding="utf-8"?>
<a:theme xmlns:a="http://schemas.openxmlformats.org/drawingml/2006/main" name="Muistikirja">
  <a:themeElements>
    <a:clrScheme name="Muistikirja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Muistikir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uistikirja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Muistikirja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Muistikirja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Designs\Muistikirja.pot</Template>
  <TotalTime>870</TotalTime>
  <Words>1803</Words>
  <Application>Microsoft Office PowerPoint</Application>
  <PresentationFormat>Näytössä katseltava diaesitys (4:3)</PresentationFormat>
  <Paragraphs>179</Paragraphs>
  <Slides>67</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67</vt:i4>
      </vt:variant>
    </vt:vector>
  </HeadingPairs>
  <TitlesOfParts>
    <vt:vector size="72" baseType="lpstr">
      <vt:lpstr>Times New Roman</vt:lpstr>
      <vt:lpstr>Arial</vt:lpstr>
      <vt:lpstr>Calibri</vt:lpstr>
      <vt:lpstr>StoneSans</vt:lpstr>
      <vt:lpstr>Muistikirja</vt:lpstr>
      <vt:lpstr>HENKILÖKOHTAISESTA PUHTAUDESTA HUOLEHTIMINEN</vt:lpstr>
      <vt:lpstr>IHO JA SEN HOITO</vt:lpstr>
      <vt:lpstr>PowerPoint-esitys</vt:lpstr>
      <vt:lpstr>PowerPoint-esitys</vt:lpstr>
      <vt:lpstr>PowerPoint-esitys</vt:lpstr>
      <vt:lpstr>Päivittäinen ihonhoito ja puhtaus</vt:lpstr>
      <vt:lpstr>PowerPoint-esitys</vt:lpstr>
      <vt:lpstr>Ihon tarkkailu</vt:lpstr>
      <vt:lpstr>Peseytyminen</vt:lpstr>
      <vt:lpstr>PowerPoint-esitys</vt:lpstr>
      <vt:lpstr>PowerPoint-esitys</vt:lpstr>
      <vt:lpstr>PowerPoint-esitys</vt:lpstr>
      <vt:lpstr>PowerPoint-esitys</vt:lpstr>
      <vt:lpstr>PowerPoint-esitys</vt:lpstr>
      <vt:lpstr>PowerPoint-esitys</vt:lpstr>
      <vt:lpstr>PowerPoint-esitys</vt:lpstr>
      <vt:lpstr>Suuhygienia</vt:lpstr>
      <vt:lpstr>PowerPoint-esitys</vt:lpstr>
      <vt:lpstr>PowerPoint-esitys</vt:lpstr>
      <vt:lpstr>Hammasproteesin hoito</vt:lpstr>
      <vt:lpstr>Parranajo ja -hoito</vt:lpstr>
      <vt:lpstr>PowerPoint-esitys</vt:lpstr>
      <vt:lpstr>Jalkojen hoito</vt:lpstr>
      <vt:lpstr>PowerPoint-esitys</vt:lpstr>
      <vt:lpstr>PowerPoint-esitys</vt:lpstr>
      <vt:lpstr>IHOVAURIOT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Painehaava</vt:lpstr>
      <vt:lpstr>PowerPoint-esitys</vt:lpstr>
      <vt:lpstr>PowerPoint-esitys</vt:lpstr>
      <vt:lpstr>PowerPoint-esitys</vt:lpstr>
      <vt:lpstr>PowerPoint-esitys</vt:lpstr>
      <vt:lpstr>PowerPoint-esitys</vt:lpstr>
      <vt:lpstr>PowerPoint-esitys</vt:lpstr>
      <vt:lpstr>SÄÄRIHAAVAT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Krooniset alaraajahaavat</vt:lpstr>
      <vt:lpstr>PowerPoint-esitys</vt:lpstr>
      <vt:lpstr>PowerPoint-esitys</vt:lpstr>
      <vt:lpstr>PowerPoint-esitys</vt:lpstr>
      <vt:lpstr>PowerPoint-esitys</vt:lpstr>
      <vt:lpstr>PowerPoint-esitys</vt:lpstr>
      <vt:lpstr>Punainen eli granuloiva haava  </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Puttonen Johanna</dc:creator>
  <cp:lastModifiedBy>Johanna Puttonen</cp:lastModifiedBy>
  <cp:revision>36</cp:revision>
  <dcterms:created xsi:type="dcterms:W3CDTF">1601-01-01T00:00:00Z</dcterms:created>
  <dcterms:modified xsi:type="dcterms:W3CDTF">2020-09-18T12:52:34Z</dcterms:modified>
</cp:coreProperties>
</file>