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CC6DE6-7141-4C7C-B6D7-CED7F3C0C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A5BB73-D069-47F3-85D3-423C35CD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38921E-E6F7-4A71-A21F-8D35B4C1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FF160-9EBB-4801-9243-F36D31B8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A3EB3A-9FE8-4ED8-BF86-74D6304E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74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D52901-5D69-4B2F-A416-25A14930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ED1842-2F5B-4764-9B6C-58D923FFF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4E002E-DBB5-41E3-B5CE-445B2A10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EB8166-BBDA-41E2-8DF4-0A7BA52C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7774A3-AF5E-49A4-9F38-8D3CE616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6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B10016A-6599-4FB3-9222-AAEE63488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6CAF93-FFCB-4432-964B-54EDE77D1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631606-4FC9-4DCB-9317-BF819879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1A6628-1CD2-465D-B876-174984ED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5FF0FA-546C-4AE6-BBF0-528DA120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39A1FB-8418-439A-A642-40FDDA81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77090-2E07-4F91-970E-2435362A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658168-5F2A-4E5C-95AB-C6B4A8BB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5F5ECD-1F46-4049-8ECE-034C822A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36EE4A-0C4E-4AA0-A9E5-B3A271D6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31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D3FCA8-C3B5-4325-AB16-B35CD3B4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C15987-DF27-4B6F-B535-08A9616A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198F93-BA71-4EE8-B8CF-30A6C997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CF6856-6C63-4054-B889-A2A43D83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D2727A-04FD-4A6E-8B99-9754A720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25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2C01A-3C8B-4DE0-8440-87F50C33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A06A99-A771-47F0-9474-4BE8C955F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64243D-2340-44E1-A220-416A0BD5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D486F5-6B0A-42E6-BC27-4CBC73CF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B3DEB2-8D9B-4818-B277-B7D4B102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AE0A5F-4AE6-4F89-BE49-6974B6A5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07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2D75E-E2CA-437E-A658-7944A523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FE0256-92FF-484A-B9DC-9B133D26C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E6F43B-F59F-4E99-B365-F010AADC4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FAE0914-860F-4FD8-8A93-F10F9DF73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8D7C69D-3DAA-410F-9D9D-57914EF64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3F2CEDF-A923-403A-8A67-834FD9F5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25A210-40F8-49EB-ABBB-F12FD8E3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79BBD4C-45F7-4135-9B5D-E53FEE2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52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2360A-90C1-4131-8093-60A5E82D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E3B5A77-D3EB-450E-9934-707F7433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095D66-11ED-4F27-AC14-1353955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B7D7AB1-6727-4972-98E1-F8D17981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11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8554C67-5D66-4AF9-BBDB-79190B3C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24978D9-F4BC-4C98-8201-EEA9A0A8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EBC1A4-5A02-4894-98CE-C90AD3DC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4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CAA81D-2CD3-4AF7-AD7C-45901946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4AA804-DE96-419C-BF11-1BCDBC6E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5AE267E-D8B4-490D-A8A5-A323CD93C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1A6C2D-BB05-47F4-898C-2A7FC400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420F35-52A9-4BFE-AAA0-07D34680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CB1A29-8C6B-414D-BE43-A82D71A8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70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0D2CCE-20E0-435D-8534-619E38B6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5702FDB-9F8D-404B-B8E3-D52BEA767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989D05-9988-434F-8B4D-555F44AC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B487EA-9A8A-4EB8-B792-B981E6E4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992CA7-17D2-4E17-A806-82FBC0EF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BEB335-6C53-462D-B045-BE7235D8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9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B6FDC05-580B-41A3-A4C2-3BBC484D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579433-C534-4303-BD38-AD017FD1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C0E9A0-FABE-42FC-9BB9-C017B1EE7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0700-E7FF-4758-AB2F-89892E14C1BA}" type="datetimeFigureOut">
              <a:rPr lang="fi-FI" smtClean="0"/>
              <a:t>23.9.2020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E13182-2BDD-42EF-8DCD-0535E16D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098215-EF70-4622-BBE3-1FDAE5E09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DE34-D409-4558-A450-86D2246C0D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6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16D606-E922-40D8-8149-14FC6632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1074"/>
            <a:ext cx="9144000" cy="1204913"/>
          </a:xfrm>
        </p:spPr>
        <p:txBody>
          <a:bodyPr/>
          <a:lstStyle/>
          <a:p>
            <a:r>
              <a:rPr lang="fi-FI" dirty="0"/>
              <a:t>Ikääntyneen suun terveys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ECF939F-1044-42A1-9C09-0FC9A055E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3062288"/>
            <a:ext cx="6667500" cy="250983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2B21080-A4BD-402E-A965-EC3153BA4EFA}"/>
              </a:ext>
            </a:extLst>
          </p:cNvPr>
          <p:cNvSpPr txBox="1"/>
          <p:nvPr/>
        </p:nvSpPr>
        <p:spPr>
          <a:xfrm>
            <a:off x="4724400" y="6019800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Seututk.fi</a:t>
            </a:r>
          </a:p>
        </p:txBody>
      </p:sp>
    </p:spTree>
    <p:extLst>
      <p:ext uri="{BB962C8B-B14F-4D97-AF65-F5344CB8AC3E}">
        <p14:creationId xmlns:p14="http://schemas.microsoft.com/office/powerpoint/2010/main" val="68698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1D2B7E-2638-43EC-95D3-01E9BB502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4512"/>
          </a:xfrm>
        </p:spPr>
        <p:txBody>
          <a:bodyPr>
            <a:normAutofit fontScale="90000"/>
          </a:bodyPr>
          <a:lstStyle/>
          <a:p>
            <a:r>
              <a:rPr lang="fi-FI" dirty="0"/>
              <a:t>Haasteita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88AE7C-1ED6-4785-95D1-449519031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3601"/>
            <a:ext cx="9144000" cy="4067174"/>
          </a:xfrm>
        </p:spPr>
        <p:txBody>
          <a:bodyPr>
            <a:normAutofit/>
          </a:bodyPr>
          <a:lstStyle/>
          <a:p>
            <a:r>
              <a:rPr lang="fi-FI" dirty="0"/>
              <a:t>Väestön ikärakenne on muuttunut</a:t>
            </a:r>
          </a:p>
          <a:p>
            <a:r>
              <a:rPr lang="fi-FI" dirty="0"/>
              <a:t>omahoitoon kykenemättömien osuus lisääntyy</a:t>
            </a:r>
          </a:p>
          <a:p>
            <a:r>
              <a:rPr lang="fi-FI" dirty="0"/>
              <a:t>hyväkuntoinenkin hampaisto rappeutuu hoitamattomana</a:t>
            </a:r>
          </a:p>
          <a:p>
            <a:r>
              <a:rPr lang="fi-FI" dirty="0"/>
              <a:t>Ikäihmisten </a:t>
            </a:r>
            <a:r>
              <a:rPr lang="fi-FI" dirty="0" err="1"/>
              <a:t>säänn</a:t>
            </a:r>
            <a:r>
              <a:rPr lang="fi-FI" dirty="0"/>
              <a:t>. lääkkeiden käyttö (jopa 82 %)</a:t>
            </a:r>
          </a:p>
          <a:p>
            <a:r>
              <a:rPr lang="fi-FI" dirty="0"/>
              <a:t>liikuntaelimistön toimintarajoitteet </a:t>
            </a:r>
          </a:p>
          <a:p>
            <a:r>
              <a:rPr lang="fi-FI" dirty="0"/>
              <a:t>lisääntyvä muistisairaiden ikäihmisten määrä</a:t>
            </a:r>
          </a:p>
          <a:p>
            <a:endParaRPr lang="fi-FI" dirty="0"/>
          </a:p>
        </p:txBody>
      </p:sp>
      <p:pic>
        <p:nvPicPr>
          <p:cNvPr id="5" name="Kuva 4" descr="Kuva, joka sisältää kohteen veitsi&#10;&#10;Kuvaus luotu automaattisesti">
            <a:extLst>
              <a:ext uri="{FF2B5EF4-FFF2-40B4-BE49-F238E27FC236}">
                <a16:creationId xmlns:a16="http://schemas.microsoft.com/office/drawing/2014/main" id="{834132E4-C41C-45C9-893A-9444542E6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5113845"/>
            <a:ext cx="5852160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9F5BC-C567-4157-A020-CB3027C0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19578"/>
            <a:ext cx="10515600" cy="930275"/>
          </a:xfrm>
        </p:spPr>
        <p:txBody>
          <a:bodyPr/>
          <a:lstStyle/>
          <a:p>
            <a:pPr algn="ctr"/>
            <a:r>
              <a:rPr lang="fi-FI" dirty="0"/>
              <a:t>Riskitekijöitä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794EA8-9537-4D6B-A9B8-F1B57DDF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368425"/>
            <a:ext cx="10515600" cy="4351338"/>
          </a:xfrm>
        </p:spPr>
        <p:txBody>
          <a:bodyPr/>
          <a:lstStyle/>
          <a:p>
            <a:r>
              <a:rPr lang="fi-FI" sz="2400" dirty="0"/>
              <a:t>puutteellinen omahoito</a:t>
            </a:r>
          </a:p>
          <a:p>
            <a:r>
              <a:rPr lang="fi-FI" sz="2400" dirty="0"/>
              <a:t>runsas sokerimäärä</a:t>
            </a:r>
          </a:p>
          <a:p>
            <a:r>
              <a:rPr lang="fi-FI" sz="2400" dirty="0"/>
              <a:t>vähentynyt syljeneritys</a:t>
            </a:r>
          </a:p>
          <a:p>
            <a:r>
              <a:rPr lang="fi-FI" sz="2400" dirty="0"/>
              <a:t>tupakointi</a:t>
            </a:r>
          </a:p>
          <a:p>
            <a:r>
              <a:rPr lang="fi-FI" sz="2400" dirty="0"/>
              <a:t>Karies (ikenien vetäytyminen, paljas juuren pinta), iensairaudet (esim. </a:t>
            </a:r>
            <a:r>
              <a:rPr lang="fi-FI" sz="2400" dirty="0" err="1"/>
              <a:t>parondiitti</a:t>
            </a:r>
            <a:r>
              <a:rPr lang="fi-FI" sz="2400" dirty="0"/>
              <a:t>)</a:t>
            </a:r>
          </a:p>
          <a:p>
            <a:r>
              <a:rPr lang="fi-FI" sz="2400" dirty="0"/>
              <a:t>yleissairaudet mm. diabetes ja eril. lääkkeet</a:t>
            </a:r>
          </a:p>
          <a:p>
            <a:r>
              <a:rPr lang="fi-FI" sz="2400" dirty="0"/>
              <a:t>plakki kertyy helpommin paikattuihin hampaisiin, proteeseihin, kuivaan suuhun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166F86E-308F-444B-8C3F-43AF6F27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7" y="1138237"/>
            <a:ext cx="3171825" cy="17192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A684A18-BAE6-440E-B63E-5B2DE4AE6242}"/>
              </a:ext>
            </a:extLst>
          </p:cNvPr>
          <p:cNvSpPr txBox="1"/>
          <p:nvPr/>
        </p:nvSpPr>
        <p:spPr>
          <a:xfrm>
            <a:off x="8231981" y="24881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Plakkia ienrajoissa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93E271D-0A24-4EF3-87BE-8B4267D4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4480997"/>
            <a:ext cx="8648699" cy="22574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DACA139-A40B-4630-A508-D9C7EB808B5B}"/>
              </a:ext>
            </a:extLst>
          </p:cNvPr>
          <p:cNvSpPr txBox="1"/>
          <p:nvPr/>
        </p:nvSpPr>
        <p:spPr>
          <a:xfrm>
            <a:off x="10403681" y="6018770"/>
            <a:ext cx="167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Kuvat: seututk.fi</a:t>
            </a:r>
          </a:p>
        </p:txBody>
      </p:sp>
    </p:spTree>
    <p:extLst>
      <p:ext uri="{BB962C8B-B14F-4D97-AF65-F5344CB8AC3E}">
        <p14:creationId xmlns:p14="http://schemas.microsoft.com/office/powerpoint/2010/main" val="391810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D1566-CEBC-4807-877C-DAE2CD15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 err="1">
                <a:latin typeface="+mn-lt"/>
              </a:rPr>
              <a:t>Hyposalivaatio</a:t>
            </a:r>
            <a:r>
              <a:rPr lang="fi-FI" sz="3600" dirty="0">
                <a:latin typeface="+mn-lt"/>
              </a:rPr>
              <a:t> eli syljen erityksen todellinen väheneminen/loppuminen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3DF7DB-F8B5-4AEA-A75F-EAA9E7D5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ei kuulu normaaliin vanhenemiseen </a:t>
            </a:r>
          </a:p>
          <a:p>
            <a:r>
              <a:rPr lang="fi-FI" dirty="0"/>
              <a:t>voi olla lääkityksen yleinen haittavaikutus</a:t>
            </a:r>
          </a:p>
          <a:p>
            <a:r>
              <a:rPr lang="fi-FI" dirty="0"/>
              <a:t>voi olla lääkityksen yleinen haittavaikutus</a:t>
            </a:r>
          </a:p>
          <a:p>
            <a:r>
              <a:rPr lang="fi-FI" dirty="0"/>
              <a:t>jopa 80 % yleisimmin käytetyistä lääkkeistä vähentää syljen eritystä</a:t>
            </a:r>
          </a:p>
          <a:p>
            <a:r>
              <a:rPr lang="fi-FI" dirty="0"/>
              <a:t>sydän ja RR-lääkkeet, mieliala- ja allergialääkkeet</a:t>
            </a:r>
          </a:p>
          <a:p>
            <a:r>
              <a:rPr lang="fi-FI" dirty="0"/>
              <a:t>monilääkehoidon kumuloiva vaikutus</a:t>
            </a:r>
          </a:p>
          <a:p>
            <a:r>
              <a:rPr lang="fi-FI" dirty="0"/>
              <a:t>Syljen koostumus voi muuttua sitkeämmäksi, eli puhdistava ja limakalvoja liukastava vaikutus voi vähentyä</a:t>
            </a:r>
          </a:p>
        </p:txBody>
      </p:sp>
    </p:spTree>
    <p:extLst>
      <p:ext uri="{BB962C8B-B14F-4D97-AF65-F5344CB8AC3E}">
        <p14:creationId xmlns:p14="http://schemas.microsoft.com/office/powerpoint/2010/main" val="234650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A00A3E-8003-4BB9-AB9D-9A4D014D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Syljen 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33C841-DDBE-4925-8179-34FE48B31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puhdistaa ja huuhtoa </a:t>
            </a:r>
          </a:p>
          <a:p>
            <a:r>
              <a:rPr lang="fi-FI" sz="2400" dirty="0"/>
              <a:t>antimikrobisia ominaisuuksia</a:t>
            </a:r>
          </a:p>
          <a:p>
            <a:r>
              <a:rPr lang="fi-FI" sz="2400" dirty="0" err="1"/>
              <a:t>musiinit</a:t>
            </a:r>
            <a:r>
              <a:rPr lang="fi-FI" sz="2400" dirty="0"/>
              <a:t> voitelevat ja suojaavat limakalvoja</a:t>
            </a:r>
          </a:p>
          <a:p>
            <a:r>
              <a:rPr lang="fi-FI" sz="2400" dirty="0"/>
              <a:t>osallisena myös ruuansulatuksessa, entsyymit</a:t>
            </a:r>
          </a:p>
          <a:p>
            <a:r>
              <a:rPr lang="fi-FI" sz="2400" dirty="0"/>
              <a:t>mahdollistaa ruoan nielemisen </a:t>
            </a:r>
          </a:p>
          <a:p>
            <a:r>
              <a:rPr lang="fi-FI" sz="2400" dirty="0"/>
              <a:t>suojelee hampaita reikiintymiseltä ja kulumiselta</a:t>
            </a:r>
          </a:p>
          <a:p>
            <a:endParaRPr lang="fi-FI" dirty="0"/>
          </a:p>
        </p:txBody>
      </p:sp>
      <p:pic>
        <p:nvPicPr>
          <p:cNvPr id="5" name="Kuva 4" descr="Kuva, joka sisältää kohteen kukka, sisä, koristeltu, pöytä&#10;&#10;Kuvaus luotu automaattisesti">
            <a:extLst>
              <a:ext uri="{FF2B5EF4-FFF2-40B4-BE49-F238E27FC236}">
                <a16:creationId xmlns:a16="http://schemas.microsoft.com/office/drawing/2014/main" id="{2A05A6CF-2947-4C50-9E42-8BBE0350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365125"/>
            <a:ext cx="5810250" cy="1815703"/>
          </a:xfrm>
          <a:prstGeom prst="rect">
            <a:avLst/>
          </a:prstGeom>
        </p:spPr>
      </p:pic>
      <p:pic>
        <p:nvPicPr>
          <p:cNvPr id="7" name="Kuva 6" descr="Kuva, joka sisältää kohteen rivi, pöytä, istuminen, auto&#10;&#10;Kuvaus luotu automaattisesti">
            <a:extLst>
              <a:ext uri="{FF2B5EF4-FFF2-40B4-BE49-F238E27FC236}">
                <a16:creationId xmlns:a16="http://schemas.microsoft.com/office/drawing/2014/main" id="{43087B02-A609-4AE8-B8A2-08D71DA89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8" y="385762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333E3-0ED1-4C37-9FCA-F9978E2C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Seuraukset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2A12C5-F43E-4F2F-AAC6-BF6F5F17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suun kuivuminen vaikeuttaa syömistä ja suun puhdistamista</a:t>
            </a:r>
          </a:p>
          <a:p>
            <a:r>
              <a:rPr lang="fi-FI" dirty="0"/>
              <a:t>suun kipu</a:t>
            </a:r>
          </a:p>
          <a:p>
            <a:r>
              <a:rPr lang="fi-FI" dirty="0"/>
              <a:t>hankaloittaa puhumista</a:t>
            </a:r>
          </a:p>
          <a:p>
            <a:r>
              <a:rPr lang="fi-FI" dirty="0"/>
              <a:t>vaikeuttaa hammasproteesien käyttöä </a:t>
            </a:r>
          </a:p>
          <a:p>
            <a:r>
              <a:rPr lang="fi-FI" dirty="0"/>
              <a:t>arat, kuivat ja kirvelevät limakalvot</a:t>
            </a:r>
          </a:p>
          <a:p>
            <a:r>
              <a:rPr lang="fi-FI" dirty="0"/>
              <a:t>kuivat, rohtuneet huulet ja haavaumat suupielissä</a:t>
            </a:r>
          </a:p>
          <a:p>
            <a:r>
              <a:rPr lang="fi-FI" dirty="0"/>
              <a:t>riski saada sieni-infektio</a:t>
            </a:r>
          </a:p>
          <a:p>
            <a:r>
              <a:rPr lang="fi-FI" dirty="0"/>
              <a:t> iensairaudet pahenevat</a:t>
            </a:r>
          </a:p>
          <a:p>
            <a:r>
              <a:rPr lang="fi-FI" dirty="0"/>
              <a:t>alttius hampaiden reikiintymiselle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295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72C1A-EC97-48DF-9160-8FA778E5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fi-FI" dirty="0"/>
              <a:t>Kuivan suun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5B744-63FD-457A-92CE-2FD92459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253331"/>
            <a:ext cx="10515600" cy="5499894"/>
          </a:xfrm>
        </p:spPr>
        <p:txBody>
          <a:bodyPr>
            <a:normAutofit/>
          </a:bodyPr>
          <a:lstStyle/>
          <a:p>
            <a:r>
              <a:rPr lang="fi-FI" sz="2400" dirty="0"/>
              <a:t>hoito oireita lievittävää, haittojen ehkäisyä</a:t>
            </a:r>
          </a:p>
          <a:p>
            <a:r>
              <a:rPr lang="fi-FI" sz="2400" dirty="0"/>
              <a:t>riittävästi nesteitä </a:t>
            </a:r>
          </a:p>
          <a:p>
            <a:r>
              <a:rPr lang="fi-FI" sz="2400" dirty="0"/>
              <a:t>pureskelua vaativia ruoka-aineita</a:t>
            </a:r>
          </a:p>
          <a:p>
            <a:r>
              <a:rPr lang="fi-FI" sz="2400" dirty="0"/>
              <a:t>Ksylitoli</a:t>
            </a:r>
          </a:p>
          <a:p>
            <a:r>
              <a:rPr lang="fi-FI" sz="2400" dirty="0"/>
              <a:t>Suupielien ja huulien rasvaaminen </a:t>
            </a:r>
          </a:p>
          <a:p>
            <a:r>
              <a:rPr lang="fi-FI" sz="2400" dirty="0"/>
              <a:t>tippa ruokaöljyä kielenpäälle suun limakalvoja voitelemaan </a:t>
            </a:r>
          </a:p>
          <a:p>
            <a:r>
              <a:rPr lang="fi-FI" sz="2400" dirty="0"/>
              <a:t>Apteekin tuotteet</a:t>
            </a:r>
          </a:p>
          <a:p>
            <a:r>
              <a:rPr lang="fi-FI" sz="2400" dirty="0"/>
              <a:t>Huoneilman</a:t>
            </a:r>
          </a:p>
          <a:p>
            <a:pPr marL="0" indent="0">
              <a:buNone/>
            </a:pPr>
            <a:r>
              <a:rPr lang="fi-FI" sz="2400" dirty="0"/>
              <a:t>   kosteus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E72F6C-B1F7-4AF2-8D90-043E28E5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4003278"/>
            <a:ext cx="8143875" cy="23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BC435-4A45-4935-AFD0-9D2377EB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6845C75-B006-4F8B-ADC0-7067BA277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75" y="1804988"/>
            <a:ext cx="84201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8B9413-9811-43B5-B546-7B818C8C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6924AB-1620-4457-B63E-556927F0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4351338"/>
          </a:xfrm>
        </p:spPr>
        <p:txBody>
          <a:bodyPr/>
          <a:lstStyle/>
          <a:p>
            <a:r>
              <a:rPr lang="fi-FI" dirty="0"/>
              <a:t>suuhygieniasta huolehtiminen, tupakoimattomuus, terveellinen ruokavalio ja säännölliset hammashoitokäynnit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 descr="Kuva, joka sisältää kohteen hammasharja, kampa, sivellin&#10;&#10;Kuvaus luotu automaattisesti">
            <a:extLst>
              <a:ext uri="{FF2B5EF4-FFF2-40B4-BE49-F238E27FC236}">
                <a16:creationId xmlns:a16="http://schemas.microsoft.com/office/drawing/2014/main" id="{DD10F7BF-4417-4E12-AB58-F42CD99B1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50" y="2648075"/>
            <a:ext cx="2095250" cy="2095250"/>
          </a:xfrm>
          <a:prstGeom prst="rect">
            <a:avLst/>
          </a:prstGeom>
        </p:spPr>
      </p:pic>
      <p:pic>
        <p:nvPicPr>
          <p:cNvPr id="7" name="Kuva 6" descr="Kuva, joka sisältää kohteen istuminen, vesi, pari, mies&#10;&#10;Kuvaus luotu automaattisesti">
            <a:extLst>
              <a:ext uri="{FF2B5EF4-FFF2-40B4-BE49-F238E27FC236}">
                <a16:creationId xmlns:a16="http://schemas.microsoft.com/office/drawing/2014/main" id="{4D2A41E1-63CF-40F9-B8F7-58BDF4FBC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0"/>
            <a:ext cx="4410076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243</Words>
  <Application>Microsoft Office PowerPoint</Application>
  <PresentationFormat>Laajakuva</PresentationFormat>
  <Paragraphs>60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Ikääntyneen suun terveys</vt:lpstr>
      <vt:lpstr>Haasteita</vt:lpstr>
      <vt:lpstr>Riskitekijöitä</vt:lpstr>
      <vt:lpstr>Hyposalivaatio eli syljen erityksen todellinen väheneminen/loppuminen </vt:lpstr>
      <vt:lpstr>Syljen tehtäviä</vt:lpstr>
      <vt:lpstr>Seuraukset</vt:lpstr>
      <vt:lpstr>Kuivan suun hoito</vt:lpstr>
      <vt:lpstr>PowerPoint-esitys</vt:lpstr>
      <vt:lpstr>Suun hoito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Ikääntyneen suun terveys</dc:title>
  <dc:creator>Heini Kortesluoma</dc:creator>
  <cp:lastModifiedBy>Heini Kortesluoma</cp:lastModifiedBy>
  <cp:revision>10</cp:revision>
  <dcterms:created xsi:type="dcterms:W3CDTF">2020-09-23T17:49:40Z</dcterms:created>
  <dcterms:modified xsi:type="dcterms:W3CDTF">2020-09-23T19:20:14Z</dcterms:modified>
</cp:coreProperties>
</file>