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76" r:id="rId13"/>
    <p:sldId id="278" r:id="rId14"/>
    <p:sldId id="279" r:id="rId15"/>
    <p:sldId id="281" r:id="rId16"/>
    <p:sldId id="283" r:id="rId17"/>
    <p:sldId id="27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873D7-BDCB-41F8-92EF-262F828D2E1F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908D-3EA4-468D-8C28-96D400F1CD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06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Huomautusten paikkamerkki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i-FI" dirty="0" smtClean="0"/>
              <a:t>238 716 saa erityiskorvattavia lääkkeitä v. 2011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fi-FI" dirty="0" smtClean="0"/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fi-FI" dirty="0" smtClean="0"/>
              <a:t>LIEVÄ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60% astmaatikoista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kausittainen ilmeneminen (pakkanen/siitepölyt)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/>
              <a:t>2. KOHTALAINEN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20% astmaatikoista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oireita päivittäin, säännöllinen lääkitys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/>
              <a:t>3. VAIKEA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20% astmaatikoista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kohtauksia vähintään kerran vuodessa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i-FI" dirty="0" smtClean="0"/>
              <a:t>hengitys vinkuu päivittäin, yöllä ahdistusoireita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fi-FI" dirty="0" smtClean="0"/>
          </a:p>
        </p:txBody>
      </p:sp>
      <p:sp>
        <p:nvSpPr>
          <p:cNvPr id="71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F5B7A9-7C78-4394-98CA-C0F3601B0C40}" type="slidenum">
              <a:rPr lang="fi-FI" altLang="fi-FI" smtClean="0"/>
              <a:pPr>
                <a:spcBef>
                  <a:spcPct val="0"/>
                </a:spcBef>
              </a:pPr>
              <a:t>2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10975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  <p:sp>
        <p:nvSpPr>
          <p:cNvPr id="1126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347177-D374-49CC-98E7-E620A8EBFAC5}" type="slidenum">
              <a:rPr lang="fi-FI" altLang="fi-FI" smtClean="0"/>
              <a:pPr>
                <a:spcBef>
                  <a:spcPct val="0"/>
                </a:spcBef>
              </a:pPr>
              <a:t>5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1727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34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7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62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63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2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75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6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73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42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75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4967-F10F-45CA-A31D-23A28AF0587D}" type="datetimeFigureOut">
              <a:rPr lang="fi-FI" smtClean="0"/>
              <a:t>7.9.2020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3A1C-CFD6-41AB-8027-994B15D3F2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5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verigesradio.se/sida/artikel.aspx?programid=2122&amp;artikel=435761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fi/imgres?imgurl=http://www.kennelyska.fi/Images/Yska_new.jpg&amp;imgrefurl=http://www.kennelyska.fi/Hoito.asp&amp;h=296&amp;w=300&amp;sz=83&amp;hl=fi&amp;start=1&amp;usg=__fYjHfhbhM3I5XjajjMu7fKP3dps=&amp;tbnid=hnvUq6TQhGdzZM:&amp;tbnh=114&amp;tbnw=116&amp;prev=/images%3Fq%3Dysk%25C3%25A4%26gbv%3D2%26hl%3Dfi%26sa%3D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ctrTitle"/>
          </p:nvPr>
        </p:nvSpPr>
        <p:spPr>
          <a:xfrm>
            <a:off x="1524000" y="1290918"/>
            <a:ext cx="8229600" cy="1470025"/>
          </a:xfrm>
        </p:spPr>
        <p:txBody>
          <a:bodyPr/>
          <a:lstStyle/>
          <a:p>
            <a:pPr algn="l" eaLnBrk="1" hangingPunct="1"/>
            <a:r>
              <a:rPr lang="fi-FI" altLang="fi-FI" dirty="0" smtClean="0"/>
              <a:t>Astma ja sen lääkehoito</a:t>
            </a:r>
          </a:p>
        </p:txBody>
      </p:sp>
      <p:sp>
        <p:nvSpPr>
          <p:cNvPr id="512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KSAO</a:t>
            </a:r>
          </a:p>
          <a:p>
            <a:pPr eaLnBrk="1" hangingPunct="1"/>
            <a:r>
              <a:rPr lang="fi-FI" altLang="fi-FI" smtClean="0"/>
              <a:t>Kaisa-Leea Kurko</a:t>
            </a:r>
          </a:p>
        </p:txBody>
      </p:sp>
      <p:sp>
        <p:nvSpPr>
          <p:cNvPr id="3076" name="Päivämäärän paikkamerkki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2B5DA-06CC-42B7-AB09-24C886630A45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23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Jauheannostelijoita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i-FI" altLang="fi-FI" sz="2400" dirty="0"/>
              <a:t>Diskus</a:t>
            </a:r>
          </a:p>
          <a:p>
            <a:pPr eaLnBrk="1" hangingPunct="1">
              <a:defRPr/>
            </a:pPr>
            <a:endParaRPr lang="fi-FI" altLang="fi-FI" sz="2400" dirty="0"/>
          </a:p>
          <a:p>
            <a:pPr eaLnBrk="1" hangingPunct="1">
              <a:defRPr/>
            </a:pPr>
            <a:endParaRPr lang="fi-FI" altLang="fi-FI" sz="2400" dirty="0"/>
          </a:p>
          <a:p>
            <a:pPr marL="0" indent="0">
              <a:buNone/>
              <a:defRPr/>
            </a:pPr>
            <a:r>
              <a:rPr lang="fi-FI" altLang="fi-FI" sz="2400" dirty="0" err="1"/>
              <a:t>Turbuhaler</a:t>
            </a:r>
            <a:endParaRPr lang="fi-FI" altLang="fi-FI" sz="2400" dirty="0"/>
          </a:p>
          <a:p>
            <a:pPr eaLnBrk="1" hangingPunct="1">
              <a:defRPr/>
            </a:pPr>
            <a:endParaRPr lang="fi-FI" altLang="fi-FI" sz="2400" dirty="0"/>
          </a:p>
          <a:p>
            <a:pPr eaLnBrk="1" hangingPunct="1">
              <a:defRPr/>
            </a:pPr>
            <a:endParaRPr lang="fi-FI" altLang="fi-FI" sz="2400" dirty="0"/>
          </a:p>
          <a:p>
            <a:pPr marL="0" indent="0">
              <a:buNone/>
              <a:defRPr/>
            </a:pPr>
            <a:r>
              <a:rPr lang="fi-FI" altLang="fi-FI" sz="2400" dirty="0" err="1"/>
              <a:t>Easyhaler</a:t>
            </a:r>
            <a:endParaRPr lang="fi-FI" altLang="fi-FI" sz="2400" dirty="0"/>
          </a:p>
        </p:txBody>
      </p:sp>
      <p:pic>
        <p:nvPicPr>
          <p:cNvPr id="14340" name="Kuva 3" descr="http://www.nascholing.net/files/astma-copd/devices_plaatjes/ventolin_200_disk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781844"/>
            <a:ext cx="22526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Kuva 4" descr="Pulmicort medecina pe astma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90" y="2287587"/>
            <a:ext cx="213518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Kuva 5" descr="Orion Pharma, Easyhaler, Asthma, Pulverinha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82" y="4724400"/>
            <a:ext cx="1504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Inhalaationesteet</a:t>
            </a:r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Hengitetään </a:t>
            </a:r>
            <a:r>
              <a:rPr lang="fi-FI" altLang="fi-FI" dirty="0"/>
              <a:t>keuhkoihin </a:t>
            </a:r>
            <a:r>
              <a:rPr lang="fi-FI" altLang="fi-FI" dirty="0" err="1"/>
              <a:t>nebulisaattorin</a:t>
            </a:r>
            <a:r>
              <a:rPr lang="fi-FI" altLang="fi-FI" dirty="0"/>
              <a:t> tai </a:t>
            </a:r>
            <a:r>
              <a:rPr lang="fi-FI" altLang="fi-FI" dirty="0" err="1"/>
              <a:t>spiran</a:t>
            </a:r>
            <a:r>
              <a:rPr lang="fi-FI" altLang="fi-FI" dirty="0"/>
              <a:t> </a:t>
            </a:r>
            <a:r>
              <a:rPr lang="fi-FI" altLang="fi-FI" dirty="0" smtClean="0"/>
              <a:t>avulla</a:t>
            </a:r>
          </a:p>
          <a:p>
            <a:pPr eaLnBrk="1" hangingPunct="1"/>
            <a:r>
              <a:rPr lang="fi-FI" altLang="fi-FI" dirty="0" smtClean="0"/>
              <a:t>Vaikea astma. Astmakohtauksen ensiapu ambulanssissa / sairaalassa. Pahenemisvaiheen hoito sairaalassa.</a:t>
            </a:r>
            <a:endParaRPr lang="fi-FI" altLang="fi-FI" dirty="0"/>
          </a:p>
          <a:p>
            <a:pPr eaLnBrk="1" hangingPunct="1"/>
            <a:endParaRPr lang="fi-FI" altLang="fi-FI" dirty="0" smtClean="0"/>
          </a:p>
        </p:txBody>
      </p:sp>
      <p:pic>
        <p:nvPicPr>
          <p:cNvPr id="15364" name="Kuva 3" descr="http://www.zepter.net/i/en/ultr-nebulizer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33" y="3392861"/>
            <a:ext cx="27717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Lääkehoito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838200" y="193320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i-FI" altLang="fi-FI" b="1" dirty="0" smtClean="0"/>
              <a:t>Tulehdusta </a:t>
            </a:r>
            <a:r>
              <a:rPr lang="fi-FI" altLang="fi-FI" b="1" dirty="0"/>
              <a:t>poistavat lääkkeet ("hoitavat lääkkeet")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b="1" dirty="0"/>
          </a:p>
          <a:p>
            <a:pPr eaLnBrk="1" hangingPunct="1"/>
            <a:r>
              <a:rPr lang="fi-FI" altLang="fi-FI" dirty="0"/>
              <a:t>tärkeimpänä hengitettävät kortisonit (</a:t>
            </a:r>
            <a:r>
              <a:rPr lang="fi-FI" altLang="fi-FI" i="1" dirty="0" err="1"/>
              <a:t>beklometasoni</a:t>
            </a:r>
            <a:r>
              <a:rPr lang="fi-FI" altLang="fi-FI" dirty="0"/>
              <a:t>, </a:t>
            </a:r>
            <a:r>
              <a:rPr lang="fi-FI" altLang="fi-FI" dirty="0" err="1"/>
              <a:t>budesonidi</a:t>
            </a:r>
            <a:r>
              <a:rPr lang="fi-FI" altLang="fi-FI" dirty="0"/>
              <a:t>, </a:t>
            </a:r>
            <a:r>
              <a:rPr lang="fi-FI" altLang="fi-FI" dirty="0" err="1"/>
              <a:t>flutikasoni</a:t>
            </a:r>
            <a:r>
              <a:rPr lang="fi-FI" altLang="fi-FI" dirty="0"/>
              <a:t>, </a:t>
            </a:r>
            <a:br>
              <a:rPr lang="fi-FI" altLang="fi-FI" dirty="0"/>
            </a:br>
            <a:r>
              <a:rPr lang="fi-FI" altLang="fi-FI" dirty="0" err="1"/>
              <a:t>mometasoni</a:t>
            </a:r>
            <a:r>
              <a:rPr lang="fi-FI" altLang="fi-FI" dirty="0"/>
              <a:t> </a:t>
            </a:r>
            <a:r>
              <a:rPr lang="fi-FI" altLang="fi-FI" i="1" dirty="0"/>
              <a:t>ja </a:t>
            </a:r>
            <a:r>
              <a:rPr lang="fi-FI" altLang="fi-FI" i="1" dirty="0" err="1"/>
              <a:t>siklesonidi</a:t>
            </a:r>
            <a:r>
              <a:rPr lang="fi-FI" altLang="fi-FI" dirty="0" smtClean="0"/>
              <a:t>)</a:t>
            </a:r>
          </a:p>
          <a:p>
            <a:pPr>
              <a:buNone/>
            </a:pPr>
            <a:r>
              <a:rPr lang="fi-FI" altLang="fi-FI" dirty="0"/>
              <a:t>H</a:t>
            </a:r>
            <a:r>
              <a:rPr lang="fi-FI" altLang="fi-FI" dirty="0" smtClean="0"/>
              <a:t>aittavaikutukset:  </a:t>
            </a:r>
          </a:p>
          <a:p>
            <a:r>
              <a:rPr lang="fi-FI" altLang="fi-FI" dirty="0" smtClean="0"/>
              <a:t>äänen käheytyminen</a:t>
            </a:r>
          </a:p>
          <a:p>
            <a:r>
              <a:rPr lang="fi-FI" altLang="fi-FI" dirty="0" smtClean="0"/>
              <a:t>suun ja nielun hiivainfektiot</a:t>
            </a:r>
          </a:p>
          <a:p>
            <a:pPr>
              <a:buNone/>
            </a:pPr>
            <a:endParaRPr lang="fi-FI" altLang="fi-FI" dirty="0" smtClean="0"/>
          </a:p>
          <a:p>
            <a:pPr>
              <a:buNone/>
            </a:pPr>
            <a:r>
              <a:rPr lang="fi-FI" altLang="fi-FI" b="1" dirty="0" smtClean="0"/>
              <a:t>Suun huuhtominen vedellä!!!</a:t>
            </a:r>
          </a:p>
          <a:p>
            <a:pPr eaLnBrk="1" hangingPunct="1"/>
            <a:endParaRPr lang="fi-FI" altLang="fi-FI" dirty="0" smtClean="0"/>
          </a:p>
          <a:p>
            <a:pPr marL="0" indent="0" eaLnBrk="1" hangingPunct="1">
              <a:buNone/>
            </a:pPr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  <p:pic>
        <p:nvPicPr>
          <p:cNvPr id="16388" name="Kuva 3" descr="Order Pulmicort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52" y="3617539"/>
            <a:ext cx="1809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8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Lääkehoito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vaikeassa astmassa kortisonia tabletteina (prednisolon)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2400"/>
          </a:p>
          <a:p>
            <a:pPr eaLnBrk="1" hangingPunct="1"/>
            <a:r>
              <a:rPr lang="fi-FI" altLang="fi-FI" sz="2400"/>
              <a:t>astman pahenemisvaiheessa kuurina</a:t>
            </a:r>
          </a:p>
        </p:txBody>
      </p:sp>
    </p:spTree>
    <p:extLst>
      <p:ext uri="{BB962C8B-B14F-4D97-AF65-F5344CB8AC3E}">
        <p14:creationId xmlns:p14="http://schemas.microsoft.com/office/powerpoint/2010/main" val="384570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Lääkehoito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fi-FI" altLang="fi-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keuhkoputkia laajentavat lääkkeet ("avaavat lääkkeet")</a:t>
            </a:r>
          </a:p>
          <a:p>
            <a:pPr>
              <a:buFont typeface="Wingdings 3" charset="2"/>
              <a:buChar char=""/>
              <a:defRPr/>
            </a:pPr>
            <a:endParaRPr lang="fi-FI" altLang="fi-F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fi-FI" altLang="fi-FI" dirty="0"/>
              <a:t>lyhytvaikutteiset avaavat lääkkeet (</a:t>
            </a:r>
            <a:r>
              <a:rPr lang="fi-FI" altLang="fi-FI" dirty="0" err="1"/>
              <a:t>salbutamoli</a:t>
            </a:r>
            <a:r>
              <a:rPr lang="fi-FI" altLang="fi-FI" dirty="0"/>
              <a:t>, </a:t>
            </a:r>
            <a:r>
              <a:rPr lang="fi-FI" altLang="fi-FI" dirty="0" err="1"/>
              <a:t>terbutaliini</a:t>
            </a:r>
            <a:r>
              <a:rPr lang="fi-FI" altLang="fi-FI" dirty="0"/>
              <a:t>) </a:t>
            </a:r>
          </a:p>
          <a:p>
            <a:pPr eaLnBrk="1" hangingPunct="1">
              <a:defRPr/>
            </a:pPr>
            <a:r>
              <a:rPr lang="fi-FI" altLang="fi-FI" dirty="0"/>
              <a:t>astmakohtauksen </a:t>
            </a:r>
            <a:r>
              <a:rPr lang="fi-FI" altLang="fi-FI" dirty="0" smtClean="0"/>
              <a:t>hoitoon</a:t>
            </a:r>
          </a:p>
          <a:p>
            <a:pPr marL="0" indent="0" eaLnBrk="1" hangingPunct="1">
              <a:buNone/>
              <a:defRPr/>
            </a:pPr>
            <a:endParaRPr lang="fi-FI" altLang="fi-FI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fi-FI" alt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Haittavaikutukset:</a:t>
            </a:r>
          </a:p>
          <a:p>
            <a:pPr lvl="1">
              <a:defRPr/>
            </a:pPr>
            <a:r>
              <a:rPr lang="fi-FI" alt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vapinaa</a:t>
            </a:r>
          </a:p>
          <a:p>
            <a:pPr lvl="1">
              <a:defRPr/>
            </a:pPr>
            <a:r>
              <a:rPr lang="fi-FI" alt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sydämen tykytystä</a:t>
            </a:r>
          </a:p>
          <a:p>
            <a:pPr lvl="1">
              <a:defRPr/>
            </a:pPr>
            <a:r>
              <a:rPr lang="fi-FI" alt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rytmihäiriöt</a:t>
            </a:r>
          </a:p>
          <a:p>
            <a:pPr marL="0" indent="0">
              <a:buNone/>
              <a:defRPr/>
            </a:pPr>
            <a:endParaRPr lang="fi-FI" altLang="fi-F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fi-FI" altLang="fi-FI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i-FI" altLang="fi-F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292601"/>
            <a:ext cx="2249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47" y="1131234"/>
            <a:ext cx="9699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1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Lääkehoito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2400" dirty="0" smtClean="0"/>
              <a:t>Pitkävaikutteiset avaavat </a:t>
            </a:r>
            <a:r>
              <a:rPr lang="fi-FI" altLang="fi-FI" sz="2400" dirty="0"/>
              <a:t>lääkkeet (</a:t>
            </a:r>
            <a:r>
              <a:rPr lang="fi-FI" altLang="fi-FI" sz="2400" dirty="0" err="1"/>
              <a:t>formoteroli</a:t>
            </a:r>
            <a:r>
              <a:rPr lang="fi-FI" altLang="fi-FI" sz="2400" dirty="0"/>
              <a:t> ja </a:t>
            </a:r>
            <a:r>
              <a:rPr lang="fi-FI" altLang="fi-FI" sz="2400" dirty="0" err="1"/>
              <a:t>salmeteroli</a:t>
            </a:r>
            <a:r>
              <a:rPr lang="fi-FI" altLang="fi-FI" sz="2400" dirty="0"/>
              <a:t>)  </a:t>
            </a:r>
            <a:endParaRPr lang="fi-FI" altLang="fi-FI" sz="2400" dirty="0" smtClean="0"/>
          </a:p>
          <a:p>
            <a:pPr eaLnBrk="1" hangingPunct="1"/>
            <a:endParaRPr lang="fi-FI" altLang="fi-FI" sz="2400" dirty="0"/>
          </a:p>
          <a:p>
            <a:pPr marL="0" indent="0">
              <a:buNone/>
              <a:defRPr/>
            </a:pPr>
            <a:r>
              <a:rPr lang="fi-FI" altLang="fi-FI" sz="2400" dirty="0"/>
              <a:t>sekä tulehdusta että hengitysteitä avaavat lääkkeet</a:t>
            </a:r>
          </a:p>
          <a:p>
            <a:pPr>
              <a:defRPr/>
            </a:pPr>
            <a:r>
              <a:rPr lang="fi-FI" altLang="fi-FI" sz="2400" dirty="0" err="1" smtClean="0"/>
              <a:t>Tsafirlukasti</a:t>
            </a:r>
            <a:r>
              <a:rPr lang="fi-FI" altLang="fi-FI" sz="2400" dirty="0" smtClean="0"/>
              <a:t> </a:t>
            </a:r>
            <a:r>
              <a:rPr lang="fi-FI" altLang="fi-FI" sz="2400" dirty="0"/>
              <a:t>ja </a:t>
            </a:r>
            <a:r>
              <a:rPr lang="fi-FI" altLang="fi-FI" sz="2400" dirty="0" err="1"/>
              <a:t>montelukasti</a:t>
            </a:r>
            <a:endParaRPr lang="fi-FI" altLang="fi-FI" sz="2400" dirty="0"/>
          </a:p>
          <a:p>
            <a:pPr>
              <a:defRPr/>
            </a:pPr>
            <a:r>
              <a:rPr lang="fi-FI" altLang="fi-FI" sz="2400" dirty="0"/>
              <a:t>Teofylliini ja </a:t>
            </a:r>
            <a:r>
              <a:rPr lang="fi-FI" altLang="fi-FI" sz="2400" dirty="0" err="1"/>
              <a:t>aminofylliini</a:t>
            </a:r>
            <a:endParaRPr lang="fi-FI" altLang="fi-FI" sz="2400" dirty="0"/>
          </a:p>
          <a:p>
            <a:pPr eaLnBrk="1" hangingPunct="1"/>
            <a:endParaRPr lang="fi-FI" altLang="fi-FI" sz="2400" dirty="0"/>
          </a:p>
        </p:txBody>
      </p:sp>
      <p:pic>
        <p:nvPicPr>
          <p:cNvPr id="21508" name="Kuva 3" descr="Serevent Asthma 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00" y="3264834"/>
            <a:ext cx="31686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 ja muut lääkkeet</a:t>
            </a:r>
          </a:p>
        </p:txBody>
      </p:sp>
      <p:sp>
        <p:nvSpPr>
          <p:cNvPr id="2355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b="1"/>
              <a:t>beetasalpaajat</a:t>
            </a:r>
            <a:r>
              <a:rPr lang="fi-FI" altLang="fi-FI"/>
              <a:t> ei sovi astmaatikoille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 b="1"/>
              <a:t>asetyylisalisyylihappo</a:t>
            </a:r>
            <a:r>
              <a:rPr lang="fi-FI" altLang="fi-FI"/>
              <a:t> ja </a:t>
            </a:r>
            <a:r>
              <a:rPr lang="fi-FI" altLang="fi-FI" b="1"/>
              <a:t>tulehduskipulääkkeet</a:t>
            </a:r>
            <a:r>
              <a:rPr lang="fi-FI" altLang="fi-FI"/>
              <a:t> voivat pahentaa oireita</a:t>
            </a:r>
          </a:p>
        </p:txBody>
      </p:sp>
    </p:spTree>
    <p:extLst>
      <p:ext uri="{BB962C8B-B14F-4D97-AF65-F5344CB8AC3E}">
        <p14:creationId xmlns:p14="http://schemas.microsoft.com/office/powerpoint/2010/main" val="389275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1524001" y="1"/>
          <a:ext cx="8964613" cy="6978651"/>
        </p:xfrm>
        <a:graphic>
          <a:graphicData uri="http://schemas.openxmlformats.org/drawingml/2006/table">
            <a:tbl>
              <a:tblPr/>
              <a:tblGrid>
                <a:gridCol w="2868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756">
                <a:tc>
                  <a:txBody>
                    <a:bodyPr/>
                    <a:lstStyle/>
                    <a:p>
                      <a:r>
                        <a:rPr lang="fi-FI" sz="2000" b="1" dirty="0">
                          <a:solidFill>
                            <a:srgbClr val="FF0000"/>
                          </a:solidFill>
                        </a:rPr>
                        <a:t>Taudin ominaisuudet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1" dirty="0">
                          <a:solidFill>
                            <a:srgbClr val="FF0000"/>
                          </a:solidFill>
                        </a:rPr>
                        <a:t>Astma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b="1" dirty="0">
                          <a:solidFill>
                            <a:srgbClr val="FF0000"/>
                          </a:solidFill>
                        </a:rPr>
                        <a:t>Keuhkoahtaumatauti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366"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rgbClr val="FF0000"/>
                          </a:solidFill>
                        </a:rPr>
                        <a:t>Etiologia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rgbClr val="FF0000"/>
                          </a:solidFill>
                        </a:rPr>
                        <a:t>Tuntematon, </a:t>
                      </a:r>
                      <a:r>
                        <a:rPr lang="fi-FI" sz="2000" dirty="0" err="1">
                          <a:solidFill>
                            <a:srgbClr val="FF0000"/>
                          </a:solidFill>
                        </a:rPr>
                        <a:t>atopia</a:t>
                      </a:r>
                      <a:endParaRPr lang="fi-FI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>
                          <a:solidFill>
                            <a:srgbClr val="FF0000"/>
                          </a:solidFill>
                        </a:rPr>
                        <a:t>Tupakointi ja joskus muut pölyt ja käryt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614">
                <a:tc>
                  <a:txBody>
                    <a:bodyPr/>
                    <a:lstStyle/>
                    <a:p>
                      <a:r>
                        <a:rPr lang="fi-FI" sz="2000" dirty="0"/>
                        <a:t>Sairauden alku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Usein nopea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Hidas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196">
                <a:tc>
                  <a:txBody>
                    <a:bodyPr/>
                    <a:lstStyle/>
                    <a:p>
                      <a:r>
                        <a:rPr lang="fi-FI" sz="2000" dirty="0"/>
                        <a:t>Hengenahdistus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Jo taudin varhaisvaiheessa, yleensä kohtauksittaista, usein yö- ja aamuoireita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Alussa vain rasituksessa, vähemmän vaihtelua, ei yleensä yö- tai aamuoireita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06">
                <a:tc>
                  <a:txBody>
                    <a:bodyPr/>
                    <a:lstStyle/>
                    <a:p>
                      <a:r>
                        <a:rPr lang="fi-FI" sz="2000"/>
                        <a:t>Obstruktio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Vaihteleva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Etenevä, pysyvä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366">
                <a:tc>
                  <a:txBody>
                    <a:bodyPr/>
                    <a:lstStyle/>
                    <a:p>
                      <a:r>
                        <a:rPr lang="fi-FI" sz="2000"/>
                        <a:t>Hengityskaasujen diffuusio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Normaali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Huonontunut, jos mukana on emfyseemaa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366">
                <a:tc>
                  <a:txBody>
                    <a:bodyPr/>
                    <a:lstStyle/>
                    <a:p>
                      <a:r>
                        <a:rPr lang="fi-FI" sz="2000"/>
                        <a:t>Yskösten eosinofiiliset valkosolut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Usein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Harvoin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06">
                <a:tc>
                  <a:txBody>
                    <a:bodyPr/>
                    <a:lstStyle/>
                    <a:p>
                      <a:r>
                        <a:rPr lang="fi-FI" sz="2000"/>
                        <a:t>Sairauden kulku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Vaihteleva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Etenevä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6975">
                <a:tc>
                  <a:txBody>
                    <a:bodyPr/>
                    <a:lstStyle/>
                    <a:p>
                      <a:r>
                        <a:rPr lang="fi-FI" sz="2000"/>
                        <a:t>Tavalliset liitännäistaudit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/>
                        <a:t>Allergia, krooninen nuha tai sinuiitti, ekseema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Sydänsairaudet, osteoporoosi, lihaskato</a:t>
                      </a:r>
                    </a:p>
                  </a:txBody>
                  <a:tcPr marL="60208" marR="60208" marT="30103" marB="301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5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 (Asthma bronchiale)</a:t>
            </a:r>
          </a:p>
        </p:txBody>
      </p:sp>
      <p:sp>
        <p:nvSpPr>
          <p:cNvPr id="7171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1981200" y="1412876"/>
            <a:ext cx="8229600" cy="518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i-FI" dirty="0" smtClean="0"/>
          </a:p>
          <a:p>
            <a:pPr eaLnBrk="1" hangingPunct="1">
              <a:defRPr/>
            </a:pPr>
            <a:r>
              <a:rPr lang="fi-FI" dirty="0" smtClean="0"/>
              <a:t>Keuhkojen limakalvon sairaus, </a:t>
            </a:r>
            <a:r>
              <a:rPr lang="fi-FI" b="1" dirty="0" smtClean="0"/>
              <a:t>jossa limakalvon tulehdusreaktio ahtauttaa pieniä ilmatiehyitä</a:t>
            </a:r>
          </a:p>
          <a:p>
            <a:pPr eaLnBrk="1" hangingPunct="1">
              <a:defRPr/>
            </a:pPr>
            <a:r>
              <a:rPr lang="fi-FI" dirty="0" smtClean="0"/>
              <a:t>Tulehtunut limakalvo erittäin herkkä ärsykkeille (esim. kylmäilma, hajut, pölyt)</a:t>
            </a:r>
          </a:p>
          <a:p>
            <a:pPr eaLnBrk="1" hangingPunct="1">
              <a:defRPr/>
            </a:pPr>
            <a:r>
              <a:rPr lang="fi-FI" dirty="0" smtClean="0"/>
              <a:t>Seurauksena keuhkoputkien lisääntynyt supistusherkkyys</a:t>
            </a:r>
          </a:p>
          <a:p>
            <a:pPr eaLnBrk="1" hangingPunct="1">
              <a:defRPr/>
            </a:pPr>
            <a:r>
              <a:rPr lang="fi-FI" dirty="0" smtClean="0"/>
              <a:t>Viidenneksi yleisin kansansairaus, Suomessa n. 300 000 sairastunutta </a:t>
            </a:r>
          </a:p>
        </p:txBody>
      </p:sp>
      <p:sp>
        <p:nvSpPr>
          <p:cNvPr id="4100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BC272-0FF0-43B2-86C6-69EA5DEBF90E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50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Astmalle altistaa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1847850" y="1412875"/>
            <a:ext cx="8610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i-FI" dirty="0" smtClean="0"/>
          </a:p>
          <a:p>
            <a:pPr eaLnBrk="1" hangingPunct="1">
              <a:defRPr/>
            </a:pPr>
            <a:r>
              <a:rPr lang="fi-FI" dirty="0" smtClean="0"/>
              <a:t>Monitekijäinen perinnöllinen alttius</a:t>
            </a:r>
          </a:p>
          <a:p>
            <a:pPr eaLnBrk="1" hangingPunct="1">
              <a:defRPr/>
            </a:pPr>
            <a:r>
              <a:rPr lang="fi-FI" dirty="0" smtClean="0"/>
              <a:t>Allerginen nuha ja </a:t>
            </a:r>
            <a:r>
              <a:rPr lang="fi-FI" dirty="0" err="1" smtClean="0"/>
              <a:t>atopia</a:t>
            </a:r>
            <a:r>
              <a:rPr lang="fi-FI" dirty="0" smtClean="0"/>
              <a:t> (2-4x riskin)</a:t>
            </a:r>
          </a:p>
          <a:p>
            <a:pPr eaLnBrk="1" hangingPunct="1">
              <a:defRPr/>
            </a:pPr>
            <a:r>
              <a:rPr lang="fi-FI" dirty="0" smtClean="0"/>
              <a:t>Vanhempien ja sisarusten sama sairaus</a:t>
            </a:r>
          </a:p>
          <a:p>
            <a:pPr eaLnBrk="1" hangingPunct="1">
              <a:defRPr/>
            </a:pPr>
            <a:r>
              <a:rPr lang="fi-FI" dirty="0" smtClean="0"/>
              <a:t>Äidin tupakointi raskausaikana, lapsen passiivinen tupakointi (1,5 x)</a:t>
            </a:r>
          </a:p>
          <a:p>
            <a:pPr eaLnBrk="1" hangingPunct="1">
              <a:defRPr/>
            </a:pPr>
            <a:r>
              <a:rPr lang="fi-FI" dirty="0" smtClean="0"/>
              <a:t>Tupakointi (2x)</a:t>
            </a:r>
          </a:p>
          <a:p>
            <a:pPr eaLnBrk="1" hangingPunct="1">
              <a:defRPr/>
            </a:pPr>
            <a:r>
              <a:rPr lang="fi-FI" dirty="0" smtClean="0"/>
              <a:t>Imetyksen eduista ja kodin lemmikkieläimistä ristiriitaista tutkimustietoa</a:t>
            </a:r>
          </a:p>
        </p:txBody>
      </p:sp>
      <p:sp>
        <p:nvSpPr>
          <p:cNvPr id="512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9C4BF-E790-4FAD-B471-17A1D24CCC95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82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Astman oireet!!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fi-FI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Kuiva, kohtauksittainen, pitkittynyt </a:t>
            </a:r>
            <a:r>
              <a:rPr lang="fi-FI" b="1" dirty="0"/>
              <a:t>yskä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/>
              <a:t>Hengenahdistus </a:t>
            </a:r>
            <a:r>
              <a:rPr lang="fi-FI" dirty="0"/>
              <a:t>(usein aamuyöllä ja aamulla)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/>
              <a:t>Hengityksen vinkuminen </a:t>
            </a:r>
            <a:r>
              <a:rPr lang="fi-FI" dirty="0"/>
              <a:t>(vinkuva uloshengitys astmakohtauksen aikana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Lisääntynyt </a:t>
            </a:r>
            <a:r>
              <a:rPr lang="fi-FI" b="1" dirty="0"/>
              <a:t>lima</a:t>
            </a:r>
            <a:r>
              <a:rPr lang="fi-FI" dirty="0"/>
              <a:t>neritys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fi-FI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Oireiden vaihtelevuus tyypillistä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Lievässä astmassa </a:t>
            </a:r>
            <a:r>
              <a:rPr lang="fi-FI" dirty="0" smtClean="0"/>
              <a:t>oireita </a:t>
            </a:r>
            <a:r>
              <a:rPr lang="fi-FI" dirty="0"/>
              <a:t>rasituksessa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Oireiden esiintymistä ennen usein hengitystieinfektio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i-FI" dirty="0"/>
          </a:p>
        </p:txBody>
      </p:sp>
      <p:sp>
        <p:nvSpPr>
          <p:cNvPr id="6148" name="Päivämäärän paikkamerkki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89F35-C708-4864-BF46-0A9F51F24C1F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7.9.2020</a:t>
            </a:fld>
            <a:endParaRPr lang="fi-FI"/>
          </a:p>
        </p:txBody>
      </p:sp>
      <p:pic>
        <p:nvPicPr>
          <p:cNvPr id="9221" name="Picture 5" descr="Yska_n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285750"/>
            <a:ext cx="1104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2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Astmaa sairastavan potilaan  hoidon menetelmät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0700" y="1981200"/>
            <a:ext cx="8610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yksilöllinen </a:t>
            </a:r>
            <a:r>
              <a:rPr lang="fi-FI" altLang="fi-FI" b="1" dirty="0" smtClean="0"/>
              <a:t>lääkehoito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asunnon saneeraus (pölypunkin </a:t>
            </a:r>
            <a:r>
              <a:rPr lang="fi-FI" altLang="fi-FI" dirty="0" err="1" smtClean="0"/>
              <a:t>saneeraminen</a:t>
            </a:r>
            <a:r>
              <a:rPr lang="fi-FI" altLang="fi-FI" dirty="0" smtClean="0"/>
              <a:t> vaikeaa, näyttö hyödystä puuttuu)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ei  kotieläimiä (???)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 smtClean="0"/>
              <a:t>huonelämpötila 18-20 astetta, kosteus 40-50%</a:t>
            </a:r>
          </a:p>
          <a:p>
            <a:pPr eaLnBrk="1" hangingPunct="1"/>
            <a:r>
              <a:rPr lang="fi-FI" altLang="fi-FI" dirty="0" smtClean="0"/>
              <a:t>hengityssuojain pölyisissä töissä / siirto toisiin työtehtäviin</a:t>
            </a:r>
          </a:p>
          <a:p>
            <a:pPr eaLnBrk="1" hangingPunct="1"/>
            <a:r>
              <a:rPr lang="fi-FI" altLang="fi-FI" dirty="0" smtClean="0"/>
              <a:t>siedätyshoito (siitepöly- ja eläinallergiat)</a:t>
            </a:r>
          </a:p>
          <a:p>
            <a:pPr eaLnBrk="1" hangingPunct="1">
              <a:lnSpc>
                <a:spcPct val="80000"/>
              </a:lnSpc>
            </a:pPr>
            <a:endParaRPr lang="fi-FI" altLang="fi-FI" dirty="0" smtClean="0"/>
          </a:p>
          <a:p>
            <a:pPr eaLnBrk="1" hangingPunct="1">
              <a:lnSpc>
                <a:spcPct val="80000"/>
              </a:lnSpc>
            </a:pPr>
            <a:endParaRPr lang="fi-FI" altLang="fi-FI" dirty="0" smtClean="0"/>
          </a:p>
        </p:txBody>
      </p:sp>
      <p:sp>
        <p:nvSpPr>
          <p:cNvPr id="8196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985AB-6A95-48B3-926E-94AD6C4BCEF4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16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43250" y="152400"/>
            <a:ext cx="7219950" cy="1219200"/>
          </a:xfrm>
        </p:spPr>
        <p:txBody>
          <a:bodyPr/>
          <a:lstStyle/>
          <a:p>
            <a:pPr eaLnBrk="1" hangingPunct="1"/>
            <a:r>
              <a:rPr lang="fi-FI" altLang="fi-FI" smtClean="0"/>
              <a:t>Hoidon menetelmät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 eaLnBrk="1" hangingPunct="1"/>
            <a:r>
              <a:rPr lang="fi-FI" altLang="fi-FI" smtClean="0"/>
              <a:t>sirushedelmien, mansikan, omenan, päärynän, kirsikan, luumun, pähkinät jne. välttäminen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lisäaineellisten tuotteiden välttäminen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tupakoinnin lopettaminen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liikunnan lisääminen (laihdutus vähentää ylipainoisten lääkityksen tarvetta)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oikean hengitystekniikan oppiminen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mielialan ylläpitäminen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mtClean="0"/>
              <a:t>liman irrotus taputtelemalla</a:t>
            </a:r>
          </a:p>
          <a:p>
            <a:pPr eaLnBrk="1" hangingPunct="1"/>
            <a:endParaRPr lang="fi-FI" altLang="fi-FI" smtClean="0"/>
          </a:p>
        </p:txBody>
      </p:sp>
      <p:sp>
        <p:nvSpPr>
          <p:cNvPr id="9220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E4F26B-0851-4EC8-BCE7-1BA4FA7A1D8F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4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Astman lääkehoidon tavoitteet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i-FI" b="1" dirty="0" smtClean="0"/>
          </a:p>
          <a:p>
            <a:pPr eaLnBrk="1" hangingPunct="1">
              <a:defRPr/>
            </a:pPr>
            <a:r>
              <a:rPr lang="fi-FI" b="1" dirty="0" smtClean="0"/>
              <a:t>Alkavan ja lievän astman lääkehoidon tavoite </a:t>
            </a:r>
            <a:r>
              <a:rPr lang="fi-FI" dirty="0" smtClean="0"/>
              <a:t>on oireettomuus ja normaali keuhkojen toiminta.</a:t>
            </a:r>
          </a:p>
          <a:p>
            <a:pPr eaLnBrk="1" hangingPunct="1">
              <a:defRPr/>
            </a:pPr>
            <a:r>
              <a:rPr lang="fi-FI" b="1" dirty="0" smtClean="0"/>
              <a:t>Vuosia jatkuneen ja </a:t>
            </a:r>
            <a:r>
              <a:rPr lang="fi-FI" b="1" dirty="0" err="1" smtClean="0"/>
              <a:t>kroonistuneen</a:t>
            </a:r>
            <a:r>
              <a:rPr lang="fi-FI" b="1" dirty="0" smtClean="0"/>
              <a:t> astman </a:t>
            </a:r>
            <a:r>
              <a:rPr lang="fi-FI" dirty="0" smtClean="0"/>
              <a:t>lääkehoidon tavoite on mahdollisimman vähäiset oireet ja hyvä keuhkojen toiminta.</a:t>
            </a:r>
          </a:p>
          <a:p>
            <a:pPr eaLnBrk="1" hangingPunct="1">
              <a:defRPr/>
            </a:pPr>
            <a:r>
              <a:rPr lang="fi-FI" dirty="0" smtClean="0"/>
              <a:t>Lääkkeenottoa </a:t>
            </a:r>
            <a:r>
              <a:rPr lang="fi-FI" dirty="0" smtClean="0"/>
              <a:t>opeteltava! Tekniikka eri jauheannostelijoissa ja sumutteissa!</a:t>
            </a:r>
            <a:endParaRPr lang="fi-FI" dirty="0" smtClean="0"/>
          </a:p>
          <a:p>
            <a:pPr eaLnBrk="1" hangingPunct="1">
              <a:defRPr/>
            </a:pPr>
            <a:r>
              <a:rPr lang="fi-FI" dirty="0" smtClean="0"/>
              <a:t>Lääkehoito kohdistetaan ensisijaisesti keuhkoputkien limakalvon astmaattisen tulehduksen hoitoon</a:t>
            </a:r>
          </a:p>
          <a:p>
            <a:pPr eaLnBrk="1" hangingPunct="1">
              <a:defRPr/>
            </a:pPr>
            <a:endParaRPr lang="fi-FI" dirty="0" smtClean="0"/>
          </a:p>
        </p:txBody>
      </p:sp>
      <p:sp>
        <p:nvSpPr>
          <p:cNvPr id="11268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6D0C0-E2D3-4650-A219-65709AF73783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83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1814" y="274638"/>
            <a:ext cx="7138987" cy="868362"/>
          </a:xfrm>
        </p:spPr>
        <p:txBody>
          <a:bodyPr/>
          <a:lstStyle/>
          <a:p>
            <a:pPr eaLnBrk="1" hangingPunct="1"/>
            <a:r>
              <a:rPr lang="fi-FI" altLang="fi-FI" smtClean="0"/>
              <a:t>Astman lääkehoito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063750" y="1928813"/>
            <a:ext cx="7772400" cy="4595812"/>
          </a:xfrm>
        </p:spPr>
        <p:txBody>
          <a:bodyPr/>
          <a:lstStyle/>
          <a:p>
            <a:pPr eaLnBrk="1" hangingPunct="1"/>
            <a:r>
              <a:rPr lang="fi-FI" altLang="fi-FI" sz="3000"/>
              <a:t>Aina lääkehoitoa, jota on kahta päätyyppiä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i-FI" altLang="fi-FI" sz="3000" b="1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i-FI" altLang="fi-FI" sz="3000" b="1">
                <a:solidFill>
                  <a:srgbClr val="FF0000"/>
                </a:solidFill>
              </a:rPr>
              <a:t>HOITAVIA JA AVAAVIA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i-FI" altLang="fi-FI" sz="3000" b="1">
              <a:solidFill>
                <a:srgbClr val="FF0000"/>
              </a:solidFill>
            </a:endParaRPr>
          </a:p>
          <a:p>
            <a:pPr eaLnBrk="1" hangingPunct="1"/>
            <a:r>
              <a:rPr lang="fi-FI" altLang="fi-FI" sz="3000"/>
              <a:t>Keuhkoputkiin sisään hengitettävät = </a:t>
            </a:r>
            <a:r>
              <a:rPr lang="fi-FI" altLang="fi-FI" sz="3000" i="1"/>
              <a:t>inhaloitavat</a:t>
            </a:r>
          </a:p>
          <a:p>
            <a:pPr eaLnBrk="1" hangingPunct="1"/>
            <a:r>
              <a:rPr lang="fi-FI" altLang="fi-FI"/>
              <a:t>ANNOSSUMUTIN, JAUHEINHALAATTORI, NEBULISAATTORI</a:t>
            </a:r>
          </a:p>
        </p:txBody>
      </p:sp>
      <p:sp>
        <p:nvSpPr>
          <p:cNvPr id="12292" name="Päivämäärän paikkamerkki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8329F-CD76-45D6-98DE-D048D4836D34}" type="datetime1">
              <a:rPr lang="fi-FI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7.9.2020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1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Inhalaatiosumute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/>
          </a:p>
          <a:p>
            <a:pPr marL="0" indent="0">
              <a:buNone/>
              <a:defRPr/>
            </a:pPr>
            <a:r>
              <a:rPr lang="fi-FI" dirty="0" smtClean="0"/>
              <a:t>                                                                           </a:t>
            </a:r>
          </a:p>
          <a:p>
            <a:pPr marL="0" indent="0">
              <a:buNone/>
              <a:defRPr/>
            </a:pPr>
            <a:endParaRPr lang="fi-FI" dirty="0"/>
          </a:p>
          <a:p>
            <a:pPr marL="0" indent="0">
              <a:buNone/>
              <a:defRPr/>
            </a:pPr>
            <a:r>
              <a:rPr lang="fi-FI" dirty="0" smtClean="0"/>
              <a:t>						Tilanjatke</a:t>
            </a:r>
            <a:endParaRPr lang="fi-FI" dirty="0"/>
          </a:p>
        </p:txBody>
      </p:sp>
      <p:pic>
        <p:nvPicPr>
          <p:cNvPr id="13316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545399"/>
            <a:ext cx="2272088" cy="31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83" y="2138082"/>
            <a:ext cx="4545106" cy="471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0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553</Words>
  <Application>Microsoft Office PowerPoint</Application>
  <PresentationFormat>Laajakuva</PresentationFormat>
  <Paragraphs>158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Wingdings 2</vt:lpstr>
      <vt:lpstr>Wingdings 3</vt:lpstr>
      <vt:lpstr>Office-teema</vt:lpstr>
      <vt:lpstr>Astma ja sen lääkehoito</vt:lpstr>
      <vt:lpstr>ASTMA (Asthma bronchiale)</vt:lpstr>
      <vt:lpstr>Astmalle altistaa</vt:lpstr>
      <vt:lpstr>Astman oireet!!</vt:lpstr>
      <vt:lpstr>Astmaa sairastavan potilaan  hoidon menetelmät</vt:lpstr>
      <vt:lpstr>Hoidon menetelmät</vt:lpstr>
      <vt:lpstr>Astman lääkehoidon tavoitteet</vt:lpstr>
      <vt:lpstr>Astman lääkehoito</vt:lpstr>
      <vt:lpstr>Inhalaatiosumute</vt:lpstr>
      <vt:lpstr>Jauheannostelijoita</vt:lpstr>
      <vt:lpstr>Inhalaationesteet</vt:lpstr>
      <vt:lpstr>Lääkehoito</vt:lpstr>
      <vt:lpstr>Lääkehoito</vt:lpstr>
      <vt:lpstr>Lääkehoito</vt:lpstr>
      <vt:lpstr>Lääkehoito</vt:lpstr>
      <vt:lpstr>Astma ja muut lääkkeet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Kurko Kaisa-Leea</dc:creator>
  <cp:lastModifiedBy>Kurko Kaisa-Leea</cp:lastModifiedBy>
  <cp:revision>3</cp:revision>
  <dcterms:created xsi:type="dcterms:W3CDTF">2020-09-07T13:23:57Z</dcterms:created>
  <dcterms:modified xsi:type="dcterms:W3CDTF">2020-09-07T13:36:04Z</dcterms:modified>
</cp:coreProperties>
</file>