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61" r:id="rId2"/>
    <p:sldId id="262" r:id="rId3"/>
    <p:sldId id="266" r:id="rId4"/>
    <p:sldId id="283" r:id="rId5"/>
    <p:sldId id="265" r:id="rId6"/>
    <p:sldId id="274" r:id="rId7"/>
    <p:sldId id="275" r:id="rId8"/>
    <p:sldId id="267" r:id="rId9"/>
    <p:sldId id="269" r:id="rId10"/>
    <p:sldId id="270" r:id="rId11"/>
    <p:sldId id="271" r:id="rId12"/>
    <p:sldId id="272" r:id="rId13"/>
    <p:sldId id="257" r:id="rId14"/>
    <p:sldId id="260" r:id="rId15"/>
    <p:sldId id="258" r:id="rId16"/>
    <p:sldId id="259" r:id="rId17"/>
    <p:sldId id="284" r:id="rId18"/>
    <p:sldId id="277" r:id="rId19"/>
    <p:sldId id="278" r:id="rId20"/>
    <p:sldId id="288" r:id="rId21"/>
    <p:sldId id="279" r:id="rId22"/>
    <p:sldId id="285" r:id="rId23"/>
    <p:sldId id="280" r:id="rId24"/>
    <p:sldId id="287" r:id="rId25"/>
    <p:sldId id="281" r:id="rId26"/>
    <p:sldId id="286" r:id="rId27"/>
  </p:sldIdLst>
  <p:sldSz cx="9144000" cy="6858000" type="screen4x3"/>
  <p:notesSz cx="6789738" cy="9929813"/>
  <p:defaultTextStyle>
    <a:defPPr>
      <a:defRPr lang="fi-FI"/>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9425" autoAdjust="0"/>
  </p:normalViewPr>
  <p:slideViewPr>
    <p:cSldViewPr>
      <p:cViewPr varScale="1">
        <p:scale>
          <a:sx n="44" d="100"/>
          <a:sy n="44" d="100"/>
        </p:scale>
        <p:origin x="213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1638" cy="498475"/>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46513" y="0"/>
            <a:ext cx="2941637" cy="498475"/>
          </a:xfrm>
          <a:prstGeom prst="rect">
            <a:avLst/>
          </a:prstGeom>
        </p:spPr>
        <p:txBody>
          <a:bodyPr vert="horz" lIns="91440" tIns="45720" rIns="91440" bIns="45720" rtlCol="0"/>
          <a:lstStyle>
            <a:lvl1pPr algn="r">
              <a:defRPr sz="1200"/>
            </a:lvl1pPr>
          </a:lstStyle>
          <a:p>
            <a:fld id="{04103DC0-2744-4DC8-97E0-1D3DEA03E168}" type="datetimeFigureOut">
              <a:rPr lang="fi-FI" smtClean="0"/>
              <a:t>30.8.2017</a:t>
            </a:fld>
            <a:endParaRPr lang="fi-FI"/>
          </a:p>
        </p:txBody>
      </p:sp>
      <p:sp>
        <p:nvSpPr>
          <p:cNvPr id="4" name="Dian kuvan paikkamerkki 3"/>
          <p:cNvSpPr>
            <a:spLocks noGrp="1" noRot="1" noChangeAspect="1"/>
          </p:cNvSpPr>
          <p:nvPr>
            <p:ph type="sldImg" idx="2"/>
          </p:nvPr>
        </p:nvSpPr>
        <p:spPr>
          <a:xfrm>
            <a:off x="1160463" y="1241425"/>
            <a:ext cx="4468812" cy="3351213"/>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9450" y="4778375"/>
            <a:ext cx="5430838" cy="3910013"/>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431338"/>
            <a:ext cx="2941638" cy="498475"/>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46513" y="9431338"/>
            <a:ext cx="2941637" cy="498475"/>
          </a:xfrm>
          <a:prstGeom prst="rect">
            <a:avLst/>
          </a:prstGeom>
        </p:spPr>
        <p:txBody>
          <a:bodyPr vert="horz" lIns="91440" tIns="45720" rIns="91440" bIns="45720" rtlCol="0" anchor="b"/>
          <a:lstStyle>
            <a:lvl1pPr algn="r">
              <a:defRPr sz="1200"/>
            </a:lvl1pPr>
          </a:lstStyle>
          <a:p>
            <a:fld id="{1CB94EEB-5C1C-470D-A473-8ACAA166F65E}" type="slidenum">
              <a:rPr lang="fi-FI" smtClean="0"/>
              <a:t>‹#›</a:t>
            </a:fld>
            <a:endParaRPr lang="fi-FI"/>
          </a:p>
        </p:txBody>
      </p:sp>
    </p:spTree>
    <p:extLst>
      <p:ext uri="{BB962C8B-B14F-4D97-AF65-F5344CB8AC3E}">
        <p14:creationId xmlns:p14="http://schemas.microsoft.com/office/powerpoint/2010/main" val="374502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smtClean="0"/>
              <a:t>https://www.youtube.com/watch?v=DiuJDtlnkv8</a:t>
            </a:r>
            <a:endParaRPr lang="fi-FI" dirty="0"/>
          </a:p>
        </p:txBody>
      </p:sp>
      <p:sp>
        <p:nvSpPr>
          <p:cNvPr id="4" name="Dian numeron paikkamerkki 3"/>
          <p:cNvSpPr>
            <a:spLocks noGrp="1"/>
          </p:cNvSpPr>
          <p:nvPr>
            <p:ph type="sldNum" sz="quarter" idx="10"/>
          </p:nvPr>
        </p:nvSpPr>
        <p:spPr/>
        <p:txBody>
          <a:bodyPr/>
          <a:lstStyle/>
          <a:p>
            <a:fld id="{1CB94EEB-5C1C-470D-A473-8ACAA166F65E}" type="slidenum">
              <a:rPr lang="fi-FI" smtClean="0"/>
              <a:t>2</a:t>
            </a:fld>
            <a:endParaRPr lang="fi-FI"/>
          </a:p>
        </p:txBody>
      </p:sp>
    </p:spTree>
    <p:extLst>
      <p:ext uri="{BB962C8B-B14F-4D97-AF65-F5344CB8AC3E}">
        <p14:creationId xmlns:p14="http://schemas.microsoft.com/office/powerpoint/2010/main" val="9300511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1" dirty="0" smtClean="0"/>
              <a:t>Epilepsian ehkäisy</a:t>
            </a:r>
          </a:p>
          <a:p>
            <a:r>
              <a:rPr lang="fi-FI" dirty="0" smtClean="0"/>
              <a:t>Yksittäinen ihminen voi ehkäistä epilepsian syntyä välttämällä kallovammoja, esimerkiksi käyttämällä pyöräilykypärää. Koska aivoverenkiertohäiriöt aiheuttavat joskus myös epilepsiaa, niidenkin ehkäisy vähentää epilepsian riskiä.</a:t>
            </a:r>
          </a:p>
          <a:p>
            <a:r>
              <a:rPr lang="fi-FI" dirty="0" smtClean="0"/>
              <a:t>Runsas alkoholin käyttö altistaa kaikkia ihmisiä kouristuskohtauksille, joten maltillinen alkoholin käyttö vähentää kohtausten riskiä. Myös aineenvaihdunnalliset ja hormonaaliset syyt altistavat kohtauksille. Tällaisia syitä ovat mm. hyvin matala verensokeri esimerkiksi diabeetikoilla, neste-suolatasapainon häiriötilat ja kalsiumaineenvaihdunnan häiriöt. Näiden tilojen ehkäisy ja hoito estävät myös epileptisiä kohtauksia. Suurin osa epilepsioista johtuu kuitenkin syistä, joihin ei itse pysty vaikuttamaan.</a:t>
            </a:r>
          </a:p>
          <a:p>
            <a:r>
              <a:rPr lang="fi-FI" dirty="0" smtClean="0"/>
              <a:t>Epilepsiaa sairastavat voivat elämäntapavalinnoilla osittain välttää kohtausten syntyä. Säännöllisen ruokailu- ja unirytmin sekä liikunnan tiedetään estävän kohtausten syntyä. Alkoholin kohtuukäytölle ei ole estettä, mutta runsas juominen altistaa kohtauksille sekä alkoholin vaikutusten että tilanteeseen usein liittyvän epilepsialääkkeiden oton unohtamisen vuoksi.</a:t>
            </a:r>
          </a:p>
          <a:p>
            <a:endParaRPr lang="fi-FI" dirty="0"/>
          </a:p>
        </p:txBody>
      </p:sp>
      <p:sp>
        <p:nvSpPr>
          <p:cNvPr id="4" name="Dian numeron paikkamerkki 3"/>
          <p:cNvSpPr>
            <a:spLocks noGrp="1"/>
          </p:cNvSpPr>
          <p:nvPr>
            <p:ph type="sldNum" sz="quarter" idx="10"/>
          </p:nvPr>
        </p:nvSpPr>
        <p:spPr/>
        <p:txBody>
          <a:bodyPr/>
          <a:lstStyle/>
          <a:p>
            <a:fld id="{1CB94EEB-5C1C-470D-A473-8ACAA166F65E}" type="slidenum">
              <a:rPr lang="fi-FI" smtClean="0"/>
              <a:t>21</a:t>
            </a:fld>
            <a:endParaRPr lang="fi-FI"/>
          </a:p>
        </p:txBody>
      </p:sp>
    </p:spTree>
    <p:extLst>
      <p:ext uri="{BB962C8B-B14F-4D97-AF65-F5344CB8AC3E}">
        <p14:creationId xmlns:p14="http://schemas.microsoft.com/office/powerpoint/2010/main" val="3667500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fontAlgn="auto">
              <a:spcBef>
                <a:spcPts val="0"/>
              </a:spcBef>
              <a:spcAft>
                <a:spcPts val="0"/>
              </a:spcAft>
              <a:defRPr/>
            </a:pPr>
            <a:endParaRPr lang="fi-FI" sz="2400">
              <a:latin typeface="Times New Roman" pitchFamily="18" charset="0"/>
              <a:cs typeface="+mn-cs"/>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fontAlgn="auto">
              <a:spcBef>
                <a:spcPts val="0"/>
              </a:spcBef>
              <a:spcAft>
                <a:spcPts val="0"/>
              </a:spcAft>
              <a:defRPr/>
            </a:pPr>
            <a:endParaRPr lang="fi-FI" sz="2400">
              <a:latin typeface="Times New Roman" pitchFamily="18" charset="0"/>
              <a:cs typeface="+mn-cs"/>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fontAlgn="auto">
              <a:spcBef>
                <a:spcPts val="0"/>
              </a:spcBef>
              <a:spcAft>
                <a:spcPts val="0"/>
              </a:spcAft>
              <a:defRPr/>
            </a:pPr>
            <a:endParaRPr lang="fi-FI">
              <a:cs typeface="+mn-cs"/>
            </a:endParaRPr>
          </a:p>
        </p:txBody>
      </p:sp>
      <p:sp>
        <p:nvSpPr>
          <p:cNvPr id="19461"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fi-FI" smtClean="0"/>
              <a:t>Muokkaa perustyyl. napsautt.</a:t>
            </a:r>
            <a:endParaRPr lang="fi-FI"/>
          </a:p>
        </p:txBody>
      </p:sp>
      <p:sp>
        <p:nvSpPr>
          <p:cNvPr id="19462"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fi-FI" smtClean="0"/>
              <a:t>Muokkaa alaotsikon perustyyliä napsautt.</a:t>
            </a:r>
            <a:endParaRPr lang="fi-FI"/>
          </a:p>
        </p:txBody>
      </p:sp>
      <p:sp>
        <p:nvSpPr>
          <p:cNvPr id="7" name="Rectangle 7"/>
          <p:cNvSpPr>
            <a:spLocks noGrp="1" noChangeArrowheads="1"/>
          </p:cNvSpPr>
          <p:nvPr>
            <p:ph type="dt" sz="half" idx="10"/>
          </p:nvPr>
        </p:nvSpPr>
        <p:spPr/>
        <p:txBody>
          <a:bodyPr/>
          <a:lstStyle>
            <a:lvl1pPr>
              <a:defRPr/>
            </a:lvl1pPr>
          </a:lstStyle>
          <a:p>
            <a:pPr>
              <a:defRPr/>
            </a:pPr>
            <a:fld id="{8572AEF5-7ECC-48AE-A196-ACC648511305}" type="datetimeFigureOut">
              <a:rPr lang="fi-FI"/>
              <a:pPr>
                <a:defRPr/>
              </a:pPr>
              <a:t>30.8.2017</a:t>
            </a:fld>
            <a:endParaRPr lang="fi-FI"/>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pPr>
              <a:defRPr/>
            </a:pPr>
            <a:endParaRPr lang="fi-FI"/>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pPr>
              <a:defRPr/>
            </a:pPr>
            <a:fld id="{BB673CEB-B600-4B1F-A36F-3E0740E09750}" type="slidenum">
              <a:rPr lang="fi-FI"/>
              <a:pPr>
                <a:defRPr/>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fld id="{B9DA7681-B525-4CE9-8D71-1EE6D63A8283}" type="datetimeFigureOut">
              <a:rPr lang="fi-FI"/>
              <a:pPr>
                <a:defRPr/>
              </a:pPr>
              <a:t>30.8.2017</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98120823-EF2D-4A6C-8C80-98917D4C802E}" type="slidenum">
              <a:rPr lang="fi-FI"/>
              <a:pPr>
                <a:defRPr/>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534150" y="533400"/>
            <a:ext cx="1924050" cy="5410200"/>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762000" y="533400"/>
            <a:ext cx="5619750" cy="5410200"/>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fld id="{66A03873-5028-4BDA-81CC-9D1501F9ACE1}" type="datetimeFigureOut">
              <a:rPr lang="fi-FI"/>
              <a:pPr>
                <a:defRPr/>
              </a:pPr>
              <a:t>30.8.2017</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9E14638F-A669-434B-A8E0-5D2EED41EE5C}" type="slidenum">
              <a:rPr lang="fi-FI"/>
              <a:pPr>
                <a:defRPr/>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Rectangle 4"/>
          <p:cNvSpPr>
            <a:spLocks noGrp="1" noChangeArrowheads="1"/>
          </p:cNvSpPr>
          <p:nvPr>
            <p:ph type="dt" sz="half" idx="10"/>
          </p:nvPr>
        </p:nvSpPr>
        <p:spPr>
          <a:ln/>
        </p:spPr>
        <p:txBody>
          <a:bodyPr/>
          <a:lstStyle>
            <a:lvl1pPr>
              <a:defRPr/>
            </a:lvl1pPr>
          </a:lstStyle>
          <a:p>
            <a:pPr>
              <a:defRPr/>
            </a:pPr>
            <a:fld id="{3D378EFE-7AA0-42FA-BE48-CC9AB8AA990B}" type="datetimeFigureOut">
              <a:rPr lang="fi-FI"/>
              <a:pPr>
                <a:defRPr/>
              </a:pPr>
              <a:t>30.8.2017</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A72B3B51-00A3-4DD7-9C98-3724E69D42A6}" type="slidenum">
              <a:rPr lang="fi-FI"/>
              <a:pPr>
                <a:defRPr/>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i-FI" smtClean="0"/>
              <a:t>Muokkaa tekstin perustyylejä napsauttamalla</a:t>
            </a:r>
          </a:p>
        </p:txBody>
      </p:sp>
      <p:sp>
        <p:nvSpPr>
          <p:cNvPr id="4" name="Rectangle 4"/>
          <p:cNvSpPr>
            <a:spLocks noGrp="1" noChangeArrowheads="1"/>
          </p:cNvSpPr>
          <p:nvPr>
            <p:ph type="dt" sz="half" idx="10"/>
          </p:nvPr>
        </p:nvSpPr>
        <p:spPr>
          <a:ln/>
        </p:spPr>
        <p:txBody>
          <a:bodyPr/>
          <a:lstStyle>
            <a:lvl1pPr>
              <a:defRPr/>
            </a:lvl1pPr>
          </a:lstStyle>
          <a:p>
            <a:pPr>
              <a:defRPr/>
            </a:pPr>
            <a:fld id="{C3A00BB9-E80F-4D40-B626-5475594E5DE4}" type="datetimeFigureOut">
              <a:rPr lang="fi-FI"/>
              <a:pPr>
                <a:defRPr/>
              </a:pPr>
              <a:t>30.8.2017</a:t>
            </a:fld>
            <a:endParaRPr lang="fi-FI"/>
          </a:p>
        </p:txBody>
      </p:sp>
      <p:sp>
        <p:nvSpPr>
          <p:cNvPr id="5" name="Rectangle 5"/>
          <p:cNvSpPr>
            <a:spLocks noGrp="1" noChangeArrowheads="1"/>
          </p:cNvSpPr>
          <p:nvPr>
            <p:ph type="ftr" sz="quarter" idx="11"/>
          </p:nvPr>
        </p:nvSpPr>
        <p:spPr>
          <a:ln/>
        </p:spPr>
        <p:txBody>
          <a:bodyPr/>
          <a:lstStyle>
            <a:lvl1pPr>
              <a:defRPr/>
            </a:lvl1pPr>
          </a:lstStyle>
          <a:p>
            <a:pPr>
              <a:defRPr/>
            </a:pPr>
            <a:endParaRPr lang="fi-FI"/>
          </a:p>
        </p:txBody>
      </p:sp>
      <p:sp>
        <p:nvSpPr>
          <p:cNvPr id="6" name="Rectangle 6"/>
          <p:cNvSpPr>
            <a:spLocks noGrp="1" noChangeArrowheads="1"/>
          </p:cNvSpPr>
          <p:nvPr>
            <p:ph type="sldNum" sz="quarter" idx="12"/>
          </p:nvPr>
        </p:nvSpPr>
        <p:spPr>
          <a:ln/>
        </p:spPr>
        <p:txBody>
          <a:bodyPr/>
          <a:lstStyle>
            <a:lvl1pPr>
              <a:defRPr/>
            </a:lvl1pPr>
          </a:lstStyle>
          <a:p>
            <a:pPr>
              <a:defRPr/>
            </a:pPr>
            <a:fld id="{80912B8B-7C84-4F74-AFB7-A1A39A18B48C}" type="slidenum">
              <a:rPr lang="fi-FI"/>
              <a:pPr>
                <a:defRPr/>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Rectangle 4"/>
          <p:cNvSpPr>
            <a:spLocks noGrp="1" noChangeArrowheads="1"/>
          </p:cNvSpPr>
          <p:nvPr>
            <p:ph type="dt" sz="half" idx="10"/>
          </p:nvPr>
        </p:nvSpPr>
        <p:spPr>
          <a:ln/>
        </p:spPr>
        <p:txBody>
          <a:bodyPr/>
          <a:lstStyle>
            <a:lvl1pPr>
              <a:defRPr/>
            </a:lvl1pPr>
          </a:lstStyle>
          <a:p>
            <a:pPr>
              <a:defRPr/>
            </a:pPr>
            <a:fld id="{A4015D21-B390-4871-84EB-81A9E45D0488}" type="datetimeFigureOut">
              <a:rPr lang="fi-FI"/>
              <a:pPr>
                <a:defRPr/>
              </a:pPr>
              <a:t>30.8.2017</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EC4822A8-2E69-488B-99EB-868DE8F2A8F7}" type="slidenum">
              <a:rPr lang="fi-FI"/>
              <a:pPr>
                <a:defRPr/>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Rectangle 4"/>
          <p:cNvSpPr>
            <a:spLocks noGrp="1" noChangeArrowheads="1"/>
          </p:cNvSpPr>
          <p:nvPr>
            <p:ph type="dt" sz="half" idx="10"/>
          </p:nvPr>
        </p:nvSpPr>
        <p:spPr>
          <a:ln/>
        </p:spPr>
        <p:txBody>
          <a:bodyPr/>
          <a:lstStyle>
            <a:lvl1pPr>
              <a:defRPr/>
            </a:lvl1pPr>
          </a:lstStyle>
          <a:p>
            <a:pPr>
              <a:defRPr/>
            </a:pPr>
            <a:fld id="{6D8B083E-B9D9-4B16-8A88-C9775E01AE38}" type="datetimeFigureOut">
              <a:rPr lang="fi-FI"/>
              <a:pPr>
                <a:defRPr/>
              </a:pPr>
              <a:t>30.8.2017</a:t>
            </a:fld>
            <a:endParaRPr lang="fi-FI"/>
          </a:p>
        </p:txBody>
      </p:sp>
      <p:sp>
        <p:nvSpPr>
          <p:cNvPr id="8" name="Rectangle 5"/>
          <p:cNvSpPr>
            <a:spLocks noGrp="1" noChangeArrowheads="1"/>
          </p:cNvSpPr>
          <p:nvPr>
            <p:ph type="ftr" sz="quarter" idx="11"/>
          </p:nvPr>
        </p:nvSpPr>
        <p:spPr>
          <a:ln/>
        </p:spPr>
        <p:txBody>
          <a:bodyPr/>
          <a:lstStyle>
            <a:lvl1pPr>
              <a:defRPr/>
            </a:lvl1pPr>
          </a:lstStyle>
          <a:p>
            <a:pPr>
              <a:defRPr/>
            </a:pPr>
            <a:endParaRPr lang="fi-FI"/>
          </a:p>
        </p:txBody>
      </p:sp>
      <p:sp>
        <p:nvSpPr>
          <p:cNvPr id="9" name="Rectangle 6"/>
          <p:cNvSpPr>
            <a:spLocks noGrp="1" noChangeArrowheads="1"/>
          </p:cNvSpPr>
          <p:nvPr>
            <p:ph type="sldNum" sz="quarter" idx="12"/>
          </p:nvPr>
        </p:nvSpPr>
        <p:spPr>
          <a:ln/>
        </p:spPr>
        <p:txBody>
          <a:bodyPr/>
          <a:lstStyle>
            <a:lvl1pPr>
              <a:defRPr/>
            </a:lvl1pPr>
          </a:lstStyle>
          <a:p>
            <a:pPr>
              <a:defRPr/>
            </a:pPr>
            <a:fld id="{E0B728EB-2555-4A8B-BA29-2A7F5FA37A11}" type="slidenum">
              <a:rPr lang="fi-FI"/>
              <a:pPr>
                <a:defRPr/>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Rectangle 4"/>
          <p:cNvSpPr>
            <a:spLocks noGrp="1" noChangeArrowheads="1"/>
          </p:cNvSpPr>
          <p:nvPr>
            <p:ph type="dt" sz="half" idx="10"/>
          </p:nvPr>
        </p:nvSpPr>
        <p:spPr>
          <a:ln/>
        </p:spPr>
        <p:txBody>
          <a:bodyPr/>
          <a:lstStyle>
            <a:lvl1pPr>
              <a:defRPr/>
            </a:lvl1pPr>
          </a:lstStyle>
          <a:p>
            <a:pPr>
              <a:defRPr/>
            </a:pPr>
            <a:fld id="{036476EC-7C36-4F6B-B057-16AB352410E3}" type="datetimeFigureOut">
              <a:rPr lang="fi-FI"/>
              <a:pPr>
                <a:defRPr/>
              </a:pPr>
              <a:t>30.8.2017</a:t>
            </a:fld>
            <a:endParaRPr lang="fi-FI"/>
          </a:p>
        </p:txBody>
      </p:sp>
      <p:sp>
        <p:nvSpPr>
          <p:cNvPr id="4" name="Rectangle 5"/>
          <p:cNvSpPr>
            <a:spLocks noGrp="1" noChangeArrowheads="1"/>
          </p:cNvSpPr>
          <p:nvPr>
            <p:ph type="ftr" sz="quarter" idx="11"/>
          </p:nvPr>
        </p:nvSpPr>
        <p:spPr>
          <a:ln/>
        </p:spPr>
        <p:txBody>
          <a:bodyPr/>
          <a:lstStyle>
            <a:lvl1pPr>
              <a:defRPr/>
            </a:lvl1pPr>
          </a:lstStyle>
          <a:p>
            <a:pPr>
              <a:defRPr/>
            </a:pPr>
            <a:endParaRPr lang="fi-FI"/>
          </a:p>
        </p:txBody>
      </p:sp>
      <p:sp>
        <p:nvSpPr>
          <p:cNvPr id="5" name="Rectangle 6"/>
          <p:cNvSpPr>
            <a:spLocks noGrp="1" noChangeArrowheads="1"/>
          </p:cNvSpPr>
          <p:nvPr>
            <p:ph type="sldNum" sz="quarter" idx="12"/>
          </p:nvPr>
        </p:nvSpPr>
        <p:spPr>
          <a:ln/>
        </p:spPr>
        <p:txBody>
          <a:bodyPr/>
          <a:lstStyle>
            <a:lvl1pPr>
              <a:defRPr/>
            </a:lvl1pPr>
          </a:lstStyle>
          <a:p>
            <a:pPr>
              <a:defRPr/>
            </a:pPr>
            <a:fld id="{65E001B0-F9AA-4B89-AB02-725B8F6CB923}" type="slidenum">
              <a:rPr lang="fi-FI"/>
              <a:pPr>
                <a:defRPr/>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2D6D1862-D29E-40B4-98DB-C2D1A662200E}" type="datetimeFigureOut">
              <a:rPr lang="fi-FI"/>
              <a:pPr>
                <a:defRPr/>
              </a:pPr>
              <a:t>30.8.2017</a:t>
            </a:fld>
            <a:endParaRPr lang="fi-FI"/>
          </a:p>
        </p:txBody>
      </p:sp>
      <p:sp>
        <p:nvSpPr>
          <p:cNvPr id="3" name="Rectangle 5"/>
          <p:cNvSpPr>
            <a:spLocks noGrp="1" noChangeArrowheads="1"/>
          </p:cNvSpPr>
          <p:nvPr>
            <p:ph type="ftr" sz="quarter" idx="11"/>
          </p:nvPr>
        </p:nvSpPr>
        <p:spPr>
          <a:ln/>
        </p:spPr>
        <p:txBody>
          <a:bodyPr/>
          <a:lstStyle>
            <a:lvl1pPr>
              <a:defRPr/>
            </a:lvl1pPr>
          </a:lstStyle>
          <a:p>
            <a:pPr>
              <a:defRPr/>
            </a:pPr>
            <a:endParaRPr lang="fi-FI"/>
          </a:p>
        </p:txBody>
      </p:sp>
      <p:sp>
        <p:nvSpPr>
          <p:cNvPr id="4" name="Rectangle 6"/>
          <p:cNvSpPr>
            <a:spLocks noGrp="1" noChangeArrowheads="1"/>
          </p:cNvSpPr>
          <p:nvPr>
            <p:ph type="sldNum" sz="quarter" idx="12"/>
          </p:nvPr>
        </p:nvSpPr>
        <p:spPr>
          <a:ln/>
        </p:spPr>
        <p:txBody>
          <a:bodyPr/>
          <a:lstStyle>
            <a:lvl1pPr>
              <a:defRPr/>
            </a:lvl1pPr>
          </a:lstStyle>
          <a:p>
            <a:pPr>
              <a:defRPr/>
            </a:pPr>
            <a:fld id="{996A34E6-A9F7-47BE-ABF3-7675E0D8800E}" type="slidenum">
              <a:rPr lang="fi-FI"/>
              <a:pPr>
                <a:defRPr/>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91610BEC-7180-46AC-A347-166A074618C9}" type="datetimeFigureOut">
              <a:rPr lang="fi-FI"/>
              <a:pPr>
                <a:defRPr/>
              </a:pPr>
              <a:t>30.8.2017</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1CD491B1-F9B5-48F5-BE33-3D0154E81116}" type="slidenum">
              <a:rPr lang="fi-FI"/>
              <a:pPr>
                <a:defRPr/>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i-FI" noProof="0" smtClean="0"/>
              <a:t>Lisää kuva napsauttamalla kuvaketta</a:t>
            </a:r>
            <a:endParaRPr lang="fi-FI" noProof="0"/>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Rectangle 4"/>
          <p:cNvSpPr>
            <a:spLocks noGrp="1" noChangeArrowheads="1"/>
          </p:cNvSpPr>
          <p:nvPr>
            <p:ph type="dt" sz="half" idx="10"/>
          </p:nvPr>
        </p:nvSpPr>
        <p:spPr>
          <a:ln/>
        </p:spPr>
        <p:txBody>
          <a:bodyPr/>
          <a:lstStyle>
            <a:lvl1pPr>
              <a:defRPr/>
            </a:lvl1pPr>
          </a:lstStyle>
          <a:p>
            <a:pPr>
              <a:defRPr/>
            </a:pPr>
            <a:fld id="{A90D2A33-B4A1-4ED8-AEA8-A8D8E9A6D4E3}" type="datetimeFigureOut">
              <a:rPr lang="fi-FI"/>
              <a:pPr>
                <a:defRPr/>
              </a:pPr>
              <a:t>30.8.2017</a:t>
            </a:fld>
            <a:endParaRPr lang="fi-FI"/>
          </a:p>
        </p:txBody>
      </p:sp>
      <p:sp>
        <p:nvSpPr>
          <p:cNvPr id="6" name="Rectangle 5"/>
          <p:cNvSpPr>
            <a:spLocks noGrp="1" noChangeArrowheads="1"/>
          </p:cNvSpPr>
          <p:nvPr>
            <p:ph type="ftr" sz="quarter" idx="11"/>
          </p:nvPr>
        </p:nvSpPr>
        <p:spPr>
          <a:ln/>
        </p:spPr>
        <p:txBody>
          <a:bodyPr/>
          <a:lstStyle>
            <a:lvl1pPr>
              <a:defRPr/>
            </a:lvl1pPr>
          </a:lstStyle>
          <a:p>
            <a:pPr>
              <a:defRPr/>
            </a:pPr>
            <a:endParaRPr lang="fi-FI"/>
          </a:p>
        </p:txBody>
      </p:sp>
      <p:sp>
        <p:nvSpPr>
          <p:cNvPr id="7" name="Rectangle 6"/>
          <p:cNvSpPr>
            <a:spLocks noGrp="1" noChangeArrowheads="1"/>
          </p:cNvSpPr>
          <p:nvPr>
            <p:ph type="sldNum" sz="quarter" idx="12"/>
          </p:nvPr>
        </p:nvSpPr>
        <p:spPr>
          <a:ln/>
        </p:spPr>
        <p:txBody>
          <a:bodyPr/>
          <a:lstStyle>
            <a:lvl1pPr>
              <a:defRPr/>
            </a:lvl1pPr>
          </a:lstStyle>
          <a:p>
            <a:pPr>
              <a:defRPr/>
            </a:pPr>
            <a:fld id="{690E8D4F-F9A0-48CC-95C3-8EB85A904844}" type="slidenum">
              <a:rPr lang="fi-FI"/>
              <a:pPr>
                <a:defRPr/>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fi-FI" smtClean="0"/>
              <a:t>Muokkaa perustyyl. napsautt.</a:t>
            </a:r>
          </a:p>
        </p:txBody>
      </p:sp>
      <p:sp>
        <p:nvSpPr>
          <p:cNvPr id="102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p>
        </p:txBody>
      </p:sp>
      <p:sp>
        <p:nvSpPr>
          <p:cNvPr id="18436"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cs typeface="+mn-cs"/>
              </a:defRPr>
            </a:lvl1pPr>
          </a:lstStyle>
          <a:p>
            <a:pPr>
              <a:defRPr/>
            </a:pPr>
            <a:fld id="{2DE109ED-D3FF-41E7-9408-43DBE23588F9}" type="datetimeFigureOut">
              <a:rPr lang="fi-FI"/>
              <a:pPr>
                <a:defRPr/>
              </a:pPr>
              <a:t>30.8.2017</a:t>
            </a:fld>
            <a:endParaRPr lang="fi-FI"/>
          </a:p>
        </p:txBody>
      </p:sp>
      <p:sp>
        <p:nvSpPr>
          <p:cNvPr id="18437"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cs typeface="+mn-cs"/>
              </a:defRPr>
            </a:lvl1pPr>
          </a:lstStyle>
          <a:p>
            <a:pPr>
              <a:defRPr/>
            </a:pPr>
            <a:endParaRPr lang="fi-FI"/>
          </a:p>
        </p:txBody>
      </p:sp>
      <p:sp>
        <p:nvSpPr>
          <p:cNvPr id="18438"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cs typeface="+mn-cs"/>
              </a:defRPr>
            </a:lvl1pPr>
          </a:lstStyle>
          <a:p>
            <a:pPr>
              <a:defRPr/>
            </a:pPr>
            <a:fld id="{5FEF99BE-1405-40B7-A3EF-D9E6AD082124}" type="slidenum">
              <a:rPr lang="fi-FI"/>
              <a:pPr>
                <a:defRPr/>
              </a:pPr>
              <a:t>‹#›</a:t>
            </a:fld>
            <a:endParaRPr lang="fi-FI"/>
          </a:p>
        </p:txBody>
      </p:sp>
      <p:grpSp>
        <p:nvGrpSpPr>
          <p:cNvPr id="1031" name="Group 7"/>
          <p:cNvGrpSpPr>
            <a:grpSpLocks/>
          </p:cNvGrpSpPr>
          <p:nvPr/>
        </p:nvGrpSpPr>
        <p:grpSpPr bwMode="auto">
          <a:xfrm>
            <a:off x="168275" y="228600"/>
            <a:ext cx="8823325" cy="6096000"/>
            <a:chOff x="106" y="144"/>
            <a:chExt cx="5558" cy="3840"/>
          </a:xfrm>
        </p:grpSpPr>
        <p:sp>
          <p:nvSpPr>
            <p:cNvPr id="18440"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fontAlgn="auto">
                <a:spcBef>
                  <a:spcPts val="0"/>
                </a:spcBef>
                <a:spcAft>
                  <a:spcPts val="0"/>
                </a:spcAft>
                <a:defRPr/>
              </a:pPr>
              <a:endParaRPr lang="fi-FI" sz="2400">
                <a:latin typeface="Times New Roman" pitchFamily="18" charset="0"/>
                <a:cs typeface="+mn-cs"/>
              </a:endParaRPr>
            </a:p>
          </p:txBody>
        </p:sp>
        <p:sp>
          <p:nvSpPr>
            <p:cNvPr id="18441"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fontAlgn="auto">
                <a:spcBef>
                  <a:spcPts val="0"/>
                </a:spcBef>
                <a:spcAft>
                  <a:spcPts val="0"/>
                </a:spcAft>
                <a:defRPr/>
              </a:pPr>
              <a:endParaRPr lang="fi-FI">
                <a:latin typeface="+mn-lt"/>
                <a:cs typeface="+mn-cs"/>
              </a:endParaRPr>
            </a:p>
          </p:txBody>
        </p:sp>
      </p:grpSp>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eaLnBrk="1" fontAlgn="base" hangingPunct="1">
        <a:spcBef>
          <a:spcPct val="0"/>
        </a:spcBef>
        <a:spcAft>
          <a:spcPct val="0"/>
        </a:spcAft>
        <a:defRPr sz="3300">
          <a:solidFill>
            <a:schemeClr val="tx2"/>
          </a:solidFill>
          <a:latin typeface="Arial Black" pitchFamily="34" charset="0"/>
        </a:defRPr>
      </a:lvl6pPr>
      <a:lvl7pPr marL="914400" algn="l" rtl="0" eaLnBrk="1" fontAlgn="base" hangingPunct="1">
        <a:spcBef>
          <a:spcPct val="0"/>
        </a:spcBef>
        <a:spcAft>
          <a:spcPct val="0"/>
        </a:spcAft>
        <a:defRPr sz="3300">
          <a:solidFill>
            <a:schemeClr val="tx2"/>
          </a:solidFill>
          <a:latin typeface="Arial Black" pitchFamily="34" charset="0"/>
        </a:defRPr>
      </a:lvl7pPr>
      <a:lvl8pPr marL="1371600" algn="l" rtl="0" eaLnBrk="1" fontAlgn="base" hangingPunct="1">
        <a:spcBef>
          <a:spcPct val="0"/>
        </a:spcBef>
        <a:spcAft>
          <a:spcPct val="0"/>
        </a:spcAft>
        <a:defRPr sz="3300">
          <a:solidFill>
            <a:schemeClr val="tx2"/>
          </a:solidFill>
          <a:latin typeface="Arial Black" pitchFamily="34" charset="0"/>
        </a:defRPr>
      </a:lvl8pPr>
      <a:lvl9pPr marL="1828800" algn="l" rtl="0" eaLnBrk="1" fontAlgn="base" hangingPunct="1">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6pPr>
      <a:lvl7pPr marL="29718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7pPr>
      <a:lvl8pPr marL="34290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8pPr>
      <a:lvl9pPr marL="3886200" indent="-228600" algn="l" rtl="0" eaLnBrk="1" fontAlgn="base" hangingPunct="1">
        <a:spcBef>
          <a:spcPct val="20000"/>
        </a:spcBef>
        <a:spcAft>
          <a:spcPct val="0"/>
        </a:spcAft>
        <a:buClr>
          <a:schemeClr val="folHlink"/>
        </a:buClr>
        <a:buSzPct val="150000"/>
        <a:buChar char="•"/>
        <a:defRPr sz="2000">
          <a:solidFill>
            <a:schemeClr val="tx1"/>
          </a:solidFill>
          <a:latin typeface="+mn-lt"/>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INjxgTF3wNI"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DiuJDtlnkv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epilepsia.fi/fi/web/epilepsialiitto/ensiapu"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epilepsia.fi/fi_FI/web/epilepsialiitto/epilepsialaakkeiden-tavallisimmat-haittavaikutukse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hyperlink" Target="https://www.youtube.com/watch?v=SkrTypWOvf8"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youtube.com/watch?v=JSt22RK9VhY"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www.youtube.com/watch?v=K1yqLF_KDts" TargetMode="External"/><Relationship Id="rId2" Type="http://schemas.openxmlformats.org/officeDocument/2006/relationships/hyperlink" Target="https://www.youtube.com/watch?v=vRExUuuMXX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1J1oeKCN2Z4" TargetMode="External"/><Relationship Id="rId2" Type="http://schemas.openxmlformats.org/officeDocument/2006/relationships/hyperlink" Target="https://www.youtube.com/watch?v=voXDJEsuTbM" TargetMode="External"/><Relationship Id="rId1" Type="http://schemas.openxmlformats.org/officeDocument/2006/relationships/slideLayout" Target="../slideLayouts/slideLayout2.xml"/><Relationship Id="rId4" Type="http://schemas.openxmlformats.org/officeDocument/2006/relationships/hyperlink" Target="https://www.youtube.com/watch?v=Zg-VjezdUAo"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fi-FI" b="1" i="0" smtClean="0">
                <a:latin typeface="Comic Sans MS" pitchFamily="66" charset="0"/>
              </a:rPr>
              <a:t>NEUROLOGISET SAIRAUDET</a:t>
            </a:r>
          </a:p>
        </p:txBody>
      </p:sp>
      <p:sp>
        <p:nvSpPr>
          <p:cNvPr id="3075" name="Rectangle 3"/>
          <p:cNvSpPr>
            <a:spLocks noGrp="1" noChangeArrowheads="1"/>
          </p:cNvSpPr>
          <p:nvPr>
            <p:ph type="subTitle" idx="1"/>
          </p:nvPr>
        </p:nvSpPr>
        <p:spPr/>
        <p:txBody>
          <a:bodyPr/>
          <a:lstStyle/>
          <a:p>
            <a:pPr eaLnBrk="1" hangingPunct="1"/>
            <a:r>
              <a:rPr lang="fi-FI" smtClean="0">
                <a:latin typeface="Comic Sans MS" pitchFamily="66" charset="0"/>
              </a:rPr>
              <a:t>AVH</a:t>
            </a:r>
          </a:p>
          <a:p>
            <a:pPr eaLnBrk="1" hangingPunct="1"/>
            <a:r>
              <a:rPr lang="fi-FI" smtClean="0">
                <a:latin typeface="Comic Sans MS" pitchFamily="66" charset="0"/>
              </a:rPr>
              <a:t>Epilepsia</a:t>
            </a:r>
          </a:p>
          <a:p>
            <a:pPr eaLnBrk="1" hangingPunct="1"/>
            <a:r>
              <a:rPr lang="fi-FI" smtClean="0">
                <a:latin typeface="Comic Sans MS" pitchFamily="66" charset="0"/>
              </a:rPr>
              <a:t>Parkinsonin tauti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fi-FI" smtClean="0">
                <a:latin typeface="Comic Sans MS" pitchFamily="66" charset="0"/>
              </a:rPr>
              <a:t>KUNTOUTTAVA HOITOTYÖ</a:t>
            </a:r>
          </a:p>
        </p:txBody>
      </p:sp>
      <p:sp>
        <p:nvSpPr>
          <p:cNvPr id="15363" name="Rectangle 3"/>
          <p:cNvSpPr>
            <a:spLocks noGrp="1" noChangeArrowheads="1"/>
          </p:cNvSpPr>
          <p:nvPr>
            <p:ph type="body" idx="1"/>
          </p:nvPr>
        </p:nvSpPr>
        <p:spPr/>
        <p:txBody>
          <a:bodyPr/>
          <a:lstStyle/>
          <a:p>
            <a:pPr eaLnBrk="1" hangingPunct="1">
              <a:buFont typeface="Wingdings" pitchFamily="2" charset="2"/>
              <a:buNone/>
            </a:pPr>
            <a:r>
              <a:rPr lang="fi-FI" sz="2700" smtClean="0">
                <a:latin typeface="Comic Sans MS" pitchFamily="66" charset="0"/>
              </a:rPr>
              <a:t>2. RAVITSEMUS</a:t>
            </a:r>
          </a:p>
          <a:p>
            <a:pPr eaLnBrk="1" hangingPunct="1"/>
            <a:r>
              <a:rPr lang="fi-FI" sz="2700" smtClean="0">
                <a:latin typeface="Comic Sans MS" pitchFamily="66" charset="0"/>
              </a:rPr>
              <a:t>Riittävän ravitsemuksen huomiointi tärkeää</a:t>
            </a:r>
          </a:p>
          <a:p>
            <a:pPr eaLnBrk="1" hangingPunct="1"/>
            <a:r>
              <a:rPr lang="fi-FI" sz="2700" smtClean="0">
                <a:latin typeface="Comic Sans MS" pitchFamily="66" charset="0"/>
              </a:rPr>
              <a:t>Ruoan käsittely suussa ja/tai nieleminen yleensä vaikeaa</a:t>
            </a:r>
          </a:p>
          <a:p>
            <a:pPr eaLnBrk="1" hangingPunct="1"/>
            <a:r>
              <a:rPr lang="fi-FI" sz="2700" smtClean="0">
                <a:latin typeface="Comic Sans MS" pitchFamily="66" charset="0"/>
              </a:rPr>
              <a:t>Huomioitava ruoan ja nesteiden koostumus</a:t>
            </a:r>
          </a:p>
          <a:p>
            <a:pPr eaLnBrk="1" hangingPunct="1"/>
            <a:r>
              <a:rPr lang="fi-FI" sz="2700" smtClean="0">
                <a:latin typeface="Comic Sans MS" pitchFamily="66" charset="0"/>
              </a:rPr>
              <a:t>Ruokahalun herättäminen</a:t>
            </a:r>
          </a:p>
          <a:p>
            <a:pPr eaLnBrk="1" hangingPunct="1"/>
            <a:r>
              <a:rPr lang="fi-FI" sz="2700" smtClean="0">
                <a:latin typeface="Comic Sans MS" pitchFamily="66" charset="0"/>
              </a:rPr>
              <a:t>Ruokailun ohjaus</a:t>
            </a:r>
          </a:p>
          <a:p>
            <a:pPr eaLnBrk="1" hangingPunct="1">
              <a:buFont typeface="Wingdings" pitchFamily="2" charset="2"/>
              <a:buNone/>
            </a:pPr>
            <a:endParaRPr lang="fi-FI" sz="2700" smtClean="0">
              <a:latin typeface="Comic Sans MS" pitchFamily="66"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fi-FI" smtClean="0">
                <a:latin typeface="Comic Sans MS" pitchFamily="66" charset="0"/>
              </a:rPr>
              <a:t>KUNTOUTTAVA HOITOTYÖ</a:t>
            </a:r>
          </a:p>
        </p:txBody>
      </p:sp>
      <p:sp>
        <p:nvSpPr>
          <p:cNvPr id="16387" name="Rectangle 3"/>
          <p:cNvSpPr>
            <a:spLocks noGrp="1" noChangeArrowheads="1"/>
          </p:cNvSpPr>
          <p:nvPr>
            <p:ph type="body" idx="1"/>
          </p:nvPr>
        </p:nvSpPr>
        <p:spPr/>
        <p:txBody>
          <a:bodyPr/>
          <a:lstStyle/>
          <a:p>
            <a:pPr eaLnBrk="1" hangingPunct="1">
              <a:buFont typeface="Wingdings" pitchFamily="2" charset="2"/>
              <a:buNone/>
            </a:pPr>
            <a:r>
              <a:rPr lang="fi-FI" smtClean="0">
                <a:latin typeface="Comic Sans MS" pitchFamily="66" charset="0"/>
              </a:rPr>
              <a:t>3. HENKILÖKOHTAINEN HYGIENIA</a:t>
            </a:r>
          </a:p>
          <a:p>
            <a:pPr eaLnBrk="1" hangingPunct="1"/>
            <a:r>
              <a:rPr lang="fi-FI" smtClean="0">
                <a:latin typeface="Comic Sans MS" pitchFamily="66" charset="0"/>
              </a:rPr>
              <a:t>Päivittäisistä perustoiminnoista huolehtiminen</a:t>
            </a:r>
          </a:p>
          <a:p>
            <a:pPr eaLnBrk="1" hangingPunct="1"/>
            <a:r>
              <a:rPr lang="fi-FI" smtClean="0">
                <a:latin typeface="Comic Sans MS" pitchFamily="66" charset="0"/>
              </a:rPr>
              <a:t>Halvaantuneen puolen aktivointi</a:t>
            </a:r>
          </a:p>
          <a:p>
            <a:pPr eaLnBrk="1" hangingPunct="1"/>
            <a:r>
              <a:rPr lang="fi-FI" smtClean="0">
                <a:latin typeface="Comic Sans MS" pitchFamily="66" charset="0"/>
              </a:rPr>
              <a:t>HUOM! Mahdollinen tuntohäiriö</a:t>
            </a:r>
          </a:p>
          <a:p>
            <a:pPr eaLnBrk="1" hangingPunct="1"/>
            <a:r>
              <a:rPr lang="fi-FI" smtClean="0">
                <a:latin typeface="Comic Sans MS" pitchFamily="66" charset="0"/>
              </a:rPr>
              <a:t>Tehostettu suun hoito</a:t>
            </a:r>
          </a:p>
          <a:p>
            <a:pPr eaLnBrk="1" hangingPunct="1"/>
            <a:r>
              <a:rPr lang="fi-FI" smtClean="0">
                <a:latin typeface="Comic Sans MS" pitchFamily="66" charset="0"/>
              </a:rPr>
              <a:t>Vaatteiden riisuminen ja pukeminen</a:t>
            </a:r>
          </a:p>
          <a:p>
            <a:pPr eaLnBrk="1" hangingPunct="1"/>
            <a:endParaRPr lang="fi-FI" smtClean="0">
              <a:latin typeface="Comic Sans MS" pitchFamily="66" charset="0"/>
            </a:endParaRPr>
          </a:p>
          <a:p>
            <a:pPr eaLnBrk="1" hangingPunct="1"/>
            <a:endParaRPr lang="fi-FI" smtClean="0">
              <a:latin typeface="Comic Sans MS" pitchFamily="66"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fi-FI" smtClean="0">
                <a:latin typeface="Comic Sans MS" pitchFamily="66" charset="0"/>
              </a:rPr>
              <a:t>KUNTOUTTAVA HOITOTYÖ</a:t>
            </a:r>
          </a:p>
        </p:txBody>
      </p:sp>
      <p:sp>
        <p:nvSpPr>
          <p:cNvPr id="17411" name="Rectangle 3"/>
          <p:cNvSpPr>
            <a:spLocks noGrp="1" noChangeArrowheads="1"/>
          </p:cNvSpPr>
          <p:nvPr>
            <p:ph type="body" idx="1"/>
          </p:nvPr>
        </p:nvSpPr>
        <p:spPr/>
        <p:txBody>
          <a:bodyPr/>
          <a:lstStyle/>
          <a:p>
            <a:pPr eaLnBrk="1" hangingPunct="1">
              <a:buFont typeface="Wingdings" pitchFamily="2" charset="2"/>
              <a:buNone/>
            </a:pPr>
            <a:r>
              <a:rPr lang="fi-FI" sz="2800" dirty="0" smtClean="0">
                <a:latin typeface="Comic Sans MS" pitchFamily="66" charset="0"/>
              </a:rPr>
              <a:t>4. KIELELLISET HÄIRIÖT</a:t>
            </a:r>
          </a:p>
          <a:p>
            <a:pPr eaLnBrk="1" hangingPunct="1"/>
            <a:r>
              <a:rPr lang="fi-FI" sz="2800" i="1" dirty="0" smtClean="0">
                <a:latin typeface="Comic Sans MS" pitchFamily="66" charset="0"/>
              </a:rPr>
              <a:t>Afasia </a:t>
            </a:r>
            <a:endParaRPr lang="fi-FI" sz="2800" dirty="0" smtClean="0">
              <a:latin typeface="Comic Sans MS" pitchFamily="66" charset="0"/>
            </a:endParaRPr>
          </a:p>
          <a:p>
            <a:pPr eaLnBrk="1" hangingPunct="1">
              <a:buFont typeface="Wingdings" pitchFamily="2" charset="2"/>
              <a:buNone/>
            </a:pPr>
            <a:r>
              <a:rPr lang="fi-FI" sz="2800" dirty="0" smtClean="0">
                <a:latin typeface="Comic Sans MS" pitchFamily="66" charset="0"/>
              </a:rPr>
              <a:t>5. PSYKOSOSIAALINEN JA EMOTIONAALINEN TUKEMINEN</a:t>
            </a:r>
          </a:p>
          <a:p>
            <a:pPr eaLnBrk="1" hangingPunct="1"/>
            <a:r>
              <a:rPr lang="fi-FI" sz="2800" dirty="0" smtClean="0">
                <a:latin typeface="Comic Sans MS" pitchFamily="66" charset="0"/>
                <a:hlinkClick r:id="rId2"/>
              </a:rPr>
              <a:t>Sairastuminen kriisi elämässä</a:t>
            </a:r>
            <a:endParaRPr lang="fi-FI" sz="2800" dirty="0" smtClean="0">
              <a:latin typeface="Comic Sans MS" pitchFamily="66" charset="0"/>
            </a:endParaRPr>
          </a:p>
          <a:p>
            <a:pPr eaLnBrk="1" hangingPunct="1"/>
            <a:r>
              <a:rPr lang="fi-FI" sz="2800" dirty="0" smtClean="0">
                <a:latin typeface="Comic Sans MS" pitchFamily="66" charset="0"/>
              </a:rPr>
              <a:t>Sosiaalipalveluissa ohjaaminen</a:t>
            </a:r>
          </a:p>
          <a:p>
            <a:pPr marL="0" indent="0" eaLnBrk="1" hangingPunct="1">
              <a:buNone/>
            </a:pPr>
            <a:r>
              <a:rPr lang="fi-FI" sz="2800" dirty="0" smtClean="0">
                <a:latin typeface="Comic Sans MS" pitchFamily="66" charset="0"/>
              </a:rPr>
              <a:t>6. NEUROPSYKOLOGINEN KUNTOUTUS</a:t>
            </a:r>
          </a:p>
          <a:p>
            <a:pPr eaLnBrk="1" hangingPunct="1">
              <a:buFont typeface="Wingdings" pitchFamily="2" charset="2"/>
              <a:buNone/>
            </a:pPr>
            <a:endParaRPr lang="fi-FI" dirty="0" smtClean="0">
              <a:latin typeface="Comic Sans MS" pitchFamily="66" charset="0"/>
            </a:endParaRPr>
          </a:p>
          <a:p>
            <a:pPr eaLnBrk="1" hangingPunct="1"/>
            <a:endParaRPr lang="fi-FI" dirty="0" smtClean="0">
              <a:latin typeface="Comic Sans MS" pitchFamily="66"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Otsikko 1"/>
          <p:cNvSpPr>
            <a:spLocks noGrp="1"/>
          </p:cNvSpPr>
          <p:nvPr>
            <p:ph type="title" idx="4294967295"/>
          </p:nvPr>
        </p:nvSpPr>
        <p:spPr>
          <a:xfrm>
            <a:off x="1042988" y="0"/>
            <a:ext cx="7543800" cy="1431925"/>
          </a:xfrm>
        </p:spPr>
        <p:txBody>
          <a:bodyPr/>
          <a:lstStyle/>
          <a:p>
            <a:pPr eaLnBrk="1" hangingPunct="1"/>
            <a:r>
              <a:rPr lang="fi-FI" b="1" smtClean="0">
                <a:latin typeface="Comic Sans MS" pitchFamily="66" charset="0"/>
              </a:rPr>
              <a:t>AIVOVERENVUODOT</a:t>
            </a:r>
          </a:p>
        </p:txBody>
      </p:sp>
      <p:sp>
        <p:nvSpPr>
          <p:cNvPr id="19459" name="Sisällön paikkamerkki 2"/>
          <p:cNvSpPr>
            <a:spLocks noGrp="1"/>
          </p:cNvSpPr>
          <p:nvPr>
            <p:ph idx="4294967295"/>
          </p:nvPr>
        </p:nvSpPr>
        <p:spPr>
          <a:xfrm>
            <a:off x="755650" y="2060575"/>
            <a:ext cx="7696200" cy="4405313"/>
          </a:xfrm>
        </p:spPr>
        <p:txBody>
          <a:bodyPr/>
          <a:lstStyle/>
          <a:p>
            <a:pPr eaLnBrk="1" hangingPunct="1">
              <a:lnSpc>
                <a:spcPct val="90000"/>
              </a:lnSpc>
            </a:pPr>
            <a:r>
              <a:rPr lang="fi-FI" sz="2800" dirty="0" smtClean="0">
                <a:latin typeface="Comic Sans MS" pitchFamily="66" charset="0"/>
              </a:rPr>
              <a:t>Vuosittain n. 1800 suomalaista.</a:t>
            </a:r>
          </a:p>
          <a:p>
            <a:pPr eaLnBrk="1" hangingPunct="1">
              <a:lnSpc>
                <a:spcPct val="90000"/>
              </a:lnSpc>
            </a:pPr>
            <a:r>
              <a:rPr lang="fi-FI" sz="2800" dirty="0" smtClean="0">
                <a:latin typeface="Comic Sans MS" pitchFamily="66" charset="0"/>
              </a:rPr>
              <a:t>Valtimoiden seiniin pullistuma l. </a:t>
            </a:r>
            <a:r>
              <a:rPr lang="fi-FI" sz="2800" b="1" dirty="0" err="1" smtClean="0">
                <a:latin typeface="Comic Sans MS" pitchFamily="66" charset="0"/>
              </a:rPr>
              <a:t>aneyrysma</a:t>
            </a:r>
            <a:endParaRPr lang="fi-FI" sz="2800" dirty="0" smtClean="0">
              <a:latin typeface="Comic Sans MS" pitchFamily="66" charset="0"/>
            </a:endParaRPr>
          </a:p>
          <a:p>
            <a:pPr eaLnBrk="1" hangingPunct="1">
              <a:lnSpc>
                <a:spcPct val="90000"/>
              </a:lnSpc>
              <a:buFont typeface="Wingdings" pitchFamily="2" charset="2"/>
              <a:buChar char="à"/>
            </a:pPr>
            <a:r>
              <a:rPr lang="fi-FI" sz="2800" dirty="0" smtClean="0">
                <a:latin typeface="Comic Sans MS" pitchFamily="66" charset="0"/>
                <a:sym typeface="Wingdings" pitchFamily="2" charset="2"/>
              </a:rPr>
              <a:t>Puhkeaa SAV (lukinkalvon alainen vuoto)</a:t>
            </a:r>
          </a:p>
          <a:p>
            <a:pPr eaLnBrk="1" hangingPunct="1">
              <a:lnSpc>
                <a:spcPct val="90000"/>
              </a:lnSpc>
            </a:pPr>
            <a:r>
              <a:rPr lang="fi-FI" sz="2800" dirty="0" smtClean="0">
                <a:latin typeface="Comic Sans MS" pitchFamily="66" charset="0"/>
              </a:rPr>
              <a:t>Veri voi myös tunkeutua aivokudokseen aiheuttaen kudoksen sisäisen verenvuodon (ICH)</a:t>
            </a:r>
          </a:p>
          <a:p>
            <a:pPr eaLnBrk="1" hangingPunct="1">
              <a:lnSpc>
                <a:spcPct val="90000"/>
              </a:lnSpc>
            </a:pPr>
            <a:r>
              <a:rPr lang="fi-FI" sz="2800" dirty="0" smtClean="0">
                <a:latin typeface="Comic Sans MS" pitchFamily="66" charset="0"/>
                <a:sym typeface="Wingdings" pitchFamily="2" charset="2"/>
              </a:rPr>
              <a:t>AV-</a:t>
            </a:r>
            <a:r>
              <a:rPr lang="fi-FI" sz="2800" dirty="0" err="1" smtClean="0">
                <a:latin typeface="Comic Sans MS" pitchFamily="66" charset="0"/>
                <a:sym typeface="Wingdings" pitchFamily="2" charset="2"/>
              </a:rPr>
              <a:t>malformaatiot</a:t>
            </a:r>
            <a:endParaRPr lang="fi-FI" sz="2800" dirty="0" smtClean="0">
              <a:latin typeface="Comic Sans MS" pitchFamily="66" charset="0"/>
              <a:sym typeface="Wingdings" pitchFamily="2" charset="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a:xfrm>
            <a:off x="533400" y="0"/>
            <a:ext cx="8229600" cy="1143000"/>
          </a:xfrm>
        </p:spPr>
        <p:txBody>
          <a:bodyPr/>
          <a:lstStyle/>
          <a:p>
            <a:pPr eaLnBrk="1" hangingPunct="1"/>
            <a:r>
              <a:rPr lang="fi-FI" smtClean="0">
                <a:latin typeface="Comic Sans MS" pitchFamily="66" charset="0"/>
              </a:rPr>
              <a:t>Tukoksen ja vuodon erot</a:t>
            </a:r>
            <a:endParaRPr lang="en-GB" smtClean="0">
              <a:latin typeface="Comic Sans MS" pitchFamily="66" charset="0"/>
            </a:endParaRPr>
          </a:p>
        </p:txBody>
      </p:sp>
      <p:sp>
        <p:nvSpPr>
          <p:cNvPr id="22531" name="Rectangle 3"/>
          <p:cNvSpPr>
            <a:spLocks noGrp="1" noChangeArrowheads="1"/>
          </p:cNvSpPr>
          <p:nvPr>
            <p:ph type="body" idx="4294967295"/>
          </p:nvPr>
        </p:nvSpPr>
        <p:spPr>
          <a:xfrm>
            <a:off x="468313" y="1125538"/>
            <a:ext cx="3810000" cy="2362200"/>
          </a:xfrm>
        </p:spPr>
        <p:txBody>
          <a:bodyPr/>
          <a:lstStyle/>
          <a:p>
            <a:pPr eaLnBrk="1" hangingPunct="1">
              <a:lnSpc>
                <a:spcPct val="80000"/>
              </a:lnSpc>
            </a:pPr>
            <a:endParaRPr lang="fi-FI" sz="1800" smtClean="0">
              <a:latin typeface="Comic Sans MS" pitchFamily="66" charset="0"/>
            </a:endParaRPr>
          </a:p>
          <a:p>
            <a:pPr eaLnBrk="1" hangingPunct="1">
              <a:lnSpc>
                <a:spcPct val="80000"/>
              </a:lnSpc>
            </a:pPr>
            <a:r>
              <a:rPr lang="fi-FI" sz="1800" smtClean="0">
                <a:latin typeface="Comic Sans MS" pitchFamily="66" charset="0"/>
              </a:rPr>
              <a:t>Aivoverisuonen tukos</a:t>
            </a:r>
          </a:p>
          <a:p>
            <a:pPr lvl="1" eaLnBrk="1" hangingPunct="1">
              <a:lnSpc>
                <a:spcPct val="80000"/>
              </a:lnSpc>
            </a:pPr>
            <a:r>
              <a:rPr lang="fi-FI" sz="1800" smtClean="0">
                <a:latin typeface="Comic Sans MS" pitchFamily="66" charset="0"/>
              </a:rPr>
              <a:t>aivoverisuoneen syntyvä tukos estää verenkierron, jonka vuoksi tietty kudosalue jää ilman happea</a:t>
            </a:r>
          </a:p>
          <a:p>
            <a:pPr lvl="1" eaLnBrk="1" hangingPunct="1">
              <a:lnSpc>
                <a:spcPct val="80000"/>
              </a:lnSpc>
            </a:pPr>
            <a:r>
              <a:rPr lang="fi-FI" sz="1800" smtClean="0">
                <a:latin typeface="Comic Sans MS" pitchFamily="66" charset="0"/>
              </a:rPr>
              <a:t>aivot eivät kestä hapenpuutetta ja solukko vaurioituu lyhyessä ajassa</a:t>
            </a:r>
          </a:p>
          <a:p>
            <a:pPr eaLnBrk="1" hangingPunct="1">
              <a:lnSpc>
                <a:spcPct val="80000"/>
              </a:lnSpc>
            </a:pPr>
            <a:endParaRPr lang="fi-FI" sz="1800" smtClean="0">
              <a:latin typeface="Comic Sans MS" pitchFamily="66" charset="0"/>
            </a:endParaRPr>
          </a:p>
        </p:txBody>
      </p:sp>
      <p:sp>
        <p:nvSpPr>
          <p:cNvPr id="22532" name="Rectangle 4"/>
          <p:cNvSpPr>
            <a:spLocks noGrp="1" noChangeArrowheads="1"/>
          </p:cNvSpPr>
          <p:nvPr>
            <p:ph type="body" sz="half" idx="4294967295"/>
          </p:nvPr>
        </p:nvSpPr>
        <p:spPr>
          <a:xfrm>
            <a:off x="4643438" y="1125538"/>
            <a:ext cx="4117975" cy="2438400"/>
          </a:xfrm>
        </p:spPr>
        <p:txBody>
          <a:bodyPr/>
          <a:lstStyle/>
          <a:p>
            <a:pPr eaLnBrk="1" hangingPunct="1">
              <a:lnSpc>
                <a:spcPct val="80000"/>
              </a:lnSpc>
            </a:pPr>
            <a:r>
              <a:rPr lang="fi-FI" sz="2000" smtClean="0">
                <a:latin typeface="Comic Sans MS" pitchFamily="66" charset="0"/>
              </a:rPr>
              <a:t>Aivoverenvuoto</a:t>
            </a:r>
          </a:p>
          <a:p>
            <a:pPr lvl="1" eaLnBrk="1" hangingPunct="1">
              <a:lnSpc>
                <a:spcPct val="80000"/>
              </a:lnSpc>
            </a:pPr>
            <a:r>
              <a:rPr lang="fi-FI" sz="2000" smtClean="0">
                <a:latin typeface="Comic Sans MS" pitchFamily="66" charset="0"/>
              </a:rPr>
              <a:t>verisuoni repeää ja veri vuotaa aivoaineen sisään (ICH) tai lukinkalvonalaiseen tilaan (SAV)</a:t>
            </a:r>
          </a:p>
          <a:p>
            <a:pPr lvl="1" eaLnBrk="1" hangingPunct="1">
              <a:lnSpc>
                <a:spcPct val="80000"/>
              </a:lnSpc>
            </a:pPr>
            <a:r>
              <a:rPr lang="fi-FI" sz="2000" smtClean="0">
                <a:latin typeface="Comic Sans MS" pitchFamily="66" charset="0"/>
              </a:rPr>
              <a:t>veri imeytyy vähitellen pois, mutta jättää kudosvaurion aivoihin</a:t>
            </a:r>
            <a:endParaRPr lang="en-GB" sz="2000" smtClean="0">
              <a:latin typeface="Comic Sans MS" pitchFamily="66" charset="0"/>
            </a:endParaRPr>
          </a:p>
          <a:p>
            <a:pPr lvl="1" eaLnBrk="1" hangingPunct="1">
              <a:lnSpc>
                <a:spcPct val="80000"/>
              </a:lnSpc>
            </a:pPr>
            <a:endParaRPr lang="en-GB" sz="1800" smtClean="0">
              <a:latin typeface="Comic Sans MS" pitchFamily="66" charset="0"/>
            </a:endParaRPr>
          </a:p>
          <a:p>
            <a:pPr eaLnBrk="1" hangingPunct="1">
              <a:lnSpc>
                <a:spcPct val="80000"/>
              </a:lnSpc>
            </a:pPr>
            <a:endParaRPr lang="fi-FI" sz="2000" smtClean="0">
              <a:latin typeface="Comic Sans MS" pitchFamily="66" charset="0"/>
            </a:endParaRPr>
          </a:p>
        </p:txBody>
      </p:sp>
      <p:pic>
        <p:nvPicPr>
          <p:cNvPr id="22533" name="Picture 5"/>
          <p:cNvPicPr>
            <a:picLocks noChangeAspect="1" noChangeArrowheads="1"/>
          </p:cNvPicPr>
          <p:nvPr/>
        </p:nvPicPr>
        <p:blipFill>
          <a:blip r:embed="rId2" cstate="print"/>
          <a:srcRect/>
          <a:stretch>
            <a:fillRect/>
          </a:stretch>
        </p:blipFill>
        <p:spPr bwMode="auto">
          <a:xfrm>
            <a:off x="1187450" y="3644900"/>
            <a:ext cx="6324600" cy="3213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Otsikko 1"/>
          <p:cNvSpPr>
            <a:spLocks noGrp="1"/>
          </p:cNvSpPr>
          <p:nvPr>
            <p:ph type="title" idx="4294967295"/>
          </p:nvPr>
        </p:nvSpPr>
        <p:spPr/>
        <p:txBody>
          <a:bodyPr/>
          <a:lstStyle/>
          <a:p>
            <a:pPr eaLnBrk="1" hangingPunct="1"/>
            <a:r>
              <a:rPr lang="fi-FI" b="1" smtClean="0">
                <a:latin typeface="Comic Sans MS" pitchFamily="66" charset="0"/>
              </a:rPr>
              <a:t>OIREET</a:t>
            </a:r>
          </a:p>
        </p:txBody>
      </p:sp>
      <p:sp>
        <p:nvSpPr>
          <p:cNvPr id="20483" name="Sisällön paikkamerkki 2"/>
          <p:cNvSpPr>
            <a:spLocks noGrp="1"/>
          </p:cNvSpPr>
          <p:nvPr>
            <p:ph idx="4294967295"/>
          </p:nvPr>
        </p:nvSpPr>
        <p:spPr>
          <a:xfrm>
            <a:off x="755650" y="1989138"/>
            <a:ext cx="7696200" cy="4038600"/>
          </a:xfrm>
        </p:spPr>
        <p:txBody>
          <a:bodyPr/>
          <a:lstStyle/>
          <a:p>
            <a:pPr eaLnBrk="1" hangingPunct="1">
              <a:buFont typeface="Wingdings" pitchFamily="2" charset="2"/>
              <a:buNone/>
            </a:pPr>
            <a:r>
              <a:rPr lang="fi-FI" smtClean="0"/>
              <a:t>- </a:t>
            </a:r>
            <a:r>
              <a:rPr lang="fi-FI" smtClean="0">
                <a:latin typeface="Comic Sans MS" pitchFamily="66" charset="0"/>
              </a:rPr>
              <a:t>Äkillinen kova, räjähtävä, päänsärky, pahoinvointi ja oksentelu, niskajäykkyys ja silmien valonarkuus</a:t>
            </a:r>
          </a:p>
          <a:p>
            <a:pPr eaLnBrk="1" hangingPunct="1">
              <a:buFont typeface="Wingdings" pitchFamily="2" charset="2"/>
              <a:buNone/>
            </a:pPr>
            <a:r>
              <a:rPr lang="fi-FI" smtClean="0">
                <a:latin typeface="Comic Sans MS" pitchFamily="66" charset="0"/>
              </a:rPr>
              <a:t>- Mahdollinen tajunnanmenetys vuodon yhteydessä</a:t>
            </a:r>
          </a:p>
          <a:p>
            <a:pPr eaLnBrk="1" hangingPunct="1">
              <a:buFont typeface="Wingdings" pitchFamily="2" charset="2"/>
              <a:buNone/>
            </a:pPr>
            <a:r>
              <a:rPr lang="fi-FI" smtClean="0">
                <a:latin typeface="Comic Sans MS" pitchFamily="66" charset="0"/>
              </a:rPr>
              <a:t>- Vaihtelevan asteinen hemipareesi, dysfasia, pupillaero</a:t>
            </a:r>
          </a:p>
          <a:p>
            <a:pPr eaLnBrk="1" hangingPunct="1">
              <a:buFont typeface="Wingdings" pitchFamily="2" charset="2"/>
              <a:buNone/>
            </a:pPr>
            <a:endParaRPr lang="fi-FI" smtClean="0">
              <a:latin typeface="Comic Sans MS" pitchFamily="66" charset="0"/>
            </a:endParaRPr>
          </a:p>
          <a:p>
            <a:pPr eaLnBrk="1" hangingPunct="1">
              <a:buFont typeface="Wingdings" pitchFamily="2" charset="2"/>
              <a:buNone/>
            </a:pPr>
            <a:endParaRPr lang="fi-FI"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tsikko 1"/>
          <p:cNvSpPr>
            <a:spLocks noGrp="1"/>
          </p:cNvSpPr>
          <p:nvPr>
            <p:ph type="title" idx="4294967295"/>
          </p:nvPr>
        </p:nvSpPr>
        <p:spPr/>
        <p:txBody>
          <a:bodyPr/>
          <a:lstStyle/>
          <a:p>
            <a:pPr eaLnBrk="1" hangingPunct="1"/>
            <a:r>
              <a:rPr lang="fi-FI" b="1" smtClean="0">
                <a:latin typeface="Comic Sans MS" pitchFamily="66" charset="0"/>
              </a:rPr>
              <a:t>HOITO</a:t>
            </a:r>
          </a:p>
        </p:txBody>
      </p:sp>
      <p:sp>
        <p:nvSpPr>
          <p:cNvPr id="21507" name="Sisällön paikkamerkki 2"/>
          <p:cNvSpPr>
            <a:spLocks noGrp="1"/>
          </p:cNvSpPr>
          <p:nvPr>
            <p:ph idx="4294967295"/>
          </p:nvPr>
        </p:nvSpPr>
        <p:spPr>
          <a:xfrm>
            <a:off x="755650" y="2133600"/>
            <a:ext cx="7696200" cy="4038600"/>
          </a:xfrm>
        </p:spPr>
        <p:txBody>
          <a:bodyPr/>
          <a:lstStyle/>
          <a:p>
            <a:pPr eaLnBrk="1" hangingPunct="1"/>
            <a:r>
              <a:rPr lang="fi-FI" smtClean="0">
                <a:latin typeface="Comic Sans MS" pitchFamily="66" charset="0"/>
              </a:rPr>
              <a:t>SAV: osa leikkauksella, osa oireenmukaisesti</a:t>
            </a:r>
          </a:p>
          <a:p>
            <a:pPr eaLnBrk="1" hangingPunct="1"/>
            <a:r>
              <a:rPr lang="fi-FI" smtClean="0">
                <a:latin typeface="Comic Sans MS" pitchFamily="66" charset="0"/>
              </a:rPr>
              <a:t>ICH: Lepo, verenpaineen hoito, joskus hyytymän kir. poisto</a:t>
            </a:r>
          </a:p>
          <a:p>
            <a:pPr eaLnBrk="1" hangingPunct="1"/>
            <a:r>
              <a:rPr lang="fi-FI" smtClean="0">
                <a:latin typeface="Comic Sans MS" pitchFamily="66" charset="0"/>
              </a:rPr>
              <a:t>Hengitys, ravitsemus, erittäminen</a:t>
            </a:r>
          </a:p>
          <a:p>
            <a:pPr eaLnBrk="1" hangingPunct="1"/>
            <a:r>
              <a:rPr lang="fi-FI" smtClean="0">
                <a:latin typeface="Comic Sans MS" pitchFamily="66" charset="0"/>
              </a:rPr>
              <a:t>Tajuttoman hoitotyö</a:t>
            </a:r>
          </a:p>
          <a:p>
            <a:pPr eaLnBrk="1" hangingPunct="1"/>
            <a:endParaRPr lang="fi-FI" smtClean="0"/>
          </a:p>
          <a:p>
            <a:pPr eaLnBrk="1" hangingPunct="1"/>
            <a:endParaRPr lang="fi-FI"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i="0" dirty="0" smtClean="0">
                <a:latin typeface="Comic Sans MS" panose="030F0702030302020204" pitchFamily="66" charset="0"/>
              </a:rPr>
              <a:t>EPILEPSIA</a:t>
            </a:r>
            <a:endParaRPr lang="fi-FI" i="0" dirty="0">
              <a:latin typeface="Comic Sans MS" panose="030F0702030302020204" pitchFamily="66" charset="0"/>
            </a:endParaRP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666190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fi-FI" smtClean="0">
                <a:latin typeface="Comic Sans MS" pitchFamily="66" charset="0"/>
              </a:rPr>
              <a:t>EPILEPSIA</a:t>
            </a:r>
          </a:p>
        </p:txBody>
      </p:sp>
      <p:sp>
        <p:nvSpPr>
          <p:cNvPr id="23555" name="Rectangle 3"/>
          <p:cNvSpPr>
            <a:spLocks noGrp="1" noChangeArrowheads="1"/>
          </p:cNvSpPr>
          <p:nvPr>
            <p:ph type="body" idx="1"/>
          </p:nvPr>
        </p:nvSpPr>
        <p:spPr/>
        <p:txBody>
          <a:bodyPr/>
          <a:lstStyle/>
          <a:p>
            <a:pPr eaLnBrk="1" hangingPunct="1">
              <a:buFont typeface="Wingdings" pitchFamily="2" charset="2"/>
              <a:buNone/>
            </a:pPr>
            <a:r>
              <a:rPr lang="fi-FI" sz="2700" smtClean="0">
                <a:latin typeface="Comic Sans MS" pitchFamily="66" charset="0"/>
              </a:rPr>
              <a:t>= Aivoperäinen kohtaus, jolla tarkoitetaan poikkeavan purkauksellisen aivosähkötoiminnan seurauksena ilmeneviä ohimeneviä aivotoiminnan häiriöitä</a:t>
            </a:r>
          </a:p>
          <a:p>
            <a:pPr eaLnBrk="1" hangingPunct="1"/>
            <a:r>
              <a:rPr lang="fi-FI" sz="2700" smtClean="0">
                <a:latin typeface="Comic Sans MS" pitchFamily="66" charset="0"/>
              </a:rPr>
              <a:t>Alle 1% väestöstä</a:t>
            </a:r>
          </a:p>
          <a:p>
            <a:pPr eaLnBrk="1" hangingPunct="1"/>
            <a:r>
              <a:rPr lang="fi-FI" sz="2700" smtClean="0">
                <a:latin typeface="Comic Sans MS" pitchFamily="66" charset="0"/>
              </a:rPr>
              <a:t>Tavallisimpia oireita: tajunnan häiriöt, kouristelu, aistihäiriöt ja käyttäytymisen häiriöt</a:t>
            </a:r>
          </a:p>
          <a:p>
            <a:pPr eaLnBrk="1" hangingPunct="1">
              <a:buFont typeface="Wingdings" pitchFamily="2" charset="2"/>
              <a:buNone/>
            </a:pPr>
            <a:endParaRPr lang="fi-FI" sz="2700" smtClean="0">
              <a:latin typeface="Comic Sans MS" pitchFamily="66"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fi-FI" smtClean="0">
                <a:latin typeface="Comic Sans MS" pitchFamily="66" charset="0"/>
              </a:rPr>
              <a:t>Epilepsiakohtaukset</a:t>
            </a:r>
          </a:p>
        </p:txBody>
      </p:sp>
      <p:sp>
        <p:nvSpPr>
          <p:cNvPr id="24579" name="Rectangle 3"/>
          <p:cNvSpPr>
            <a:spLocks noGrp="1" noChangeArrowheads="1"/>
          </p:cNvSpPr>
          <p:nvPr>
            <p:ph type="body" idx="1"/>
          </p:nvPr>
        </p:nvSpPr>
        <p:spPr/>
        <p:txBody>
          <a:bodyPr/>
          <a:lstStyle/>
          <a:p>
            <a:pPr eaLnBrk="1" hangingPunct="1">
              <a:lnSpc>
                <a:spcPct val="90000"/>
              </a:lnSpc>
            </a:pPr>
            <a:r>
              <a:rPr lang="fi-FI" smtClean="0">
                <a:latin typeface="Comic Sans MS" pitchFamily="66" charset="0"/>
              </a:rPr>
              <a:t>Kun purkauspesäke yhdessä kohtaa aivoja </a:t>
            </a:r>
            <a:r>
              <a:rPr lang="fi-FI" smtClean="0">
                <a:latin typeface="Comic Sans MS" pitchFamily="66" charset="0"/>
                <a:sym typeface="Wingdings" pitchFamily="2" charset="2"/>
              </a:rPr>
              <a:t> </a:t>
            </a:r>
            <a:r>
              <a:rPr lang="fi-FI" i="1" smtClean="0">
                <a:latin typeface="Comic Sans MS" pitchFamily="66" charset="0"/>
                <a:sym typeface="Wingdings" pitchFamily="2" charset="2"/>
              </a:rPr>
              <a:t>partiaalinen</a:t>
            </a:r>
            <a:r>
              <a:rPr lang="fi-FI" smtClean="0">
                <a:latin typeface="Comic Sans MS" pitchFamily="66" charset="0"/>
                <a:sym typeface="Wingdings" pitchFamily="2" charset="2"/>
              </a:rPr>
              <a:t> l. osittainen kohtaus</a:t>
            </a:r>
          </a:p>
          <a:p>
            <a:pPr eaLnBrk="1" hangingPunct="1">
              <a:lnSpc>
                <a:spcPct val="90000"/>
              </a:lnSpc>
            </a:pPr>
            <a:r>
              <a:rPr lang="fi-FI" smtClean="0">
                <a:latin typeface="Comic Sans MS" pitchFamily="66" charset="0"/>
                <a:sym typeface="Wingdings" pitchFamily="2" charset="2"/>
              </a:rPr>
              <a:t>Kun leviää koko aivojen alueelle  yleistyvä kohtaus (</a:t>
            </a:r>
            <a:r>
              <a:rPr lang="fi-FI" i="1" smtClean="0">
                <a:latin typeface="Comic Sans MS" pitchFamily="66" charset="0"/>
                <a:sym typeface="Wingdings" pitchFamily="2" charset="2"/>
              </a:rPr>
              <a:t>grand mal-kohtaus</a:t>
            </a:r>
            <a:r>
              <a:rPr lang="fi-FI" smtClean="0">
                <a:latin typeface="Comic Sans MS" pitchFamily="66" charset="0"/>
                <a:sym typeface="Wingdings" pitchFamily="2" charset="2"/>
              </a:rPr>
              <a:t>)</a:t>
            </a:r>
          </a:p>
          <a:p>
            <a:pPr eaLnBrk="1" hangingPunct="1">
              <a:lnSpc>
                <a:spcPct val="90000"/>
              </a:lnSpc>
            </a:pPr>
            <a:r>
              <a:rPr lang="fi-FI" i="1" smtClean="0">
                <a:latin typeface="Comic Sans MS" pitchFamily="66" charset="0"/>
                <a:sym typeface="Wingdings" pitchFamily="2" charset="2"/>
              </a:rPr>
              <a:t>Status epilepticus</a:t>
            </a:r>
            <a:r>
              <a:rPr lang="fi-FI" smtClean="0">
                <a:latin typeface="Comic Sans MS" pitchFamily="66" charset="0"/>
                <a:sym typeface="Wingdings" pitchFamily="2" charset="2"/>
              </a:rPr>
              <a:t>  grad mal-kohtaukset seuraavat nopeasti toisiaan, tajunta ei ehdi palautua</a:t>
            </a:r>
            <a:endParaRPr lang="fi-FI" smtClean="0">
              <a:latin typeface="Comic Sans MS"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fi-FI" dirty="0" smtClean="0">
                <a:latin typeface="Comic Sans MS" pitchFamily="66" charset="0"/>
                <a:hlinkClick r:id="rId3"/>
              </a:rPr>
              <a:t>AIVOVERENKIERTOHÄIRIÖT</a:t>
            </a:r>
            <a:endParaRPr lang="fi-FI" dirty="0" smtClean="0">
              <a:latin typeface="Comic Sans MS" pitchFamily="66" charset="0"/>
            </a:endParaRPr>
          </a:p>
        </p:txBody>
      </p:sp>
      <p:sp>
        <p:nvSpPr>
          <p:cNvPr id="4099" name="Rectangle 3"/>
          <p:cNvSpPr>
            <a:spLocks noGrp="1" noChangeArrowheads="1"/>
          </p:cNvSpPr>
          <p:nvPr>
            <p:ph type="body" idx="1"/>
          </p:nvPr>
        </p:nvSpPr>
        <p:spPr>
          <a:xfrm>
            <a:off x="755650" y="2133600"/>
            <a:ext cx="7696200" cy="4038600"/>
          </a:xfrm>
        </p:spPr>
        <p:txBody>
          <a:bodyPr/>
          <a:lstStyle/>
          <a:p>
            <a:pPr eaLnBrk="1" hangingPunct="1"/>
            <a:r>
              <a:rPr lang="fi-FI" sz="2800" dirty="0">
                <a:latin typeface="Comic Sans MS" pitchFamily="66" charset="0"/>
              </a:rPr>
              <a:t>Suomessa aivoverenkiertohäiriöihin kuolee vuosittain noin 1 800 miestä ja 2 600 </a:t>
            </a:r>
            <a:r>
              <a:rPr lang="fi-FI" sz="2800" dirty="0" smtClean="0">
                <a:latin typeface="Comic Sans MS" pitchFamily="66" charset="0"/>
              </a:rPr>
              <a:t>naista.</a:t>
            </a:r>
          </a:p>
          <a:p>
            <a:pPr eaLnBrk="1" hangingPunct="1"/>
            <a:r>
              <a:rPr lang="fi-FI" sz="2800" dirty="0" smtClean="0">
                <a:latin typeface="Comic Sans MS" pitchFamily="66" charset="0"/>
              </a:rPr>
              <a:t>Kolmanneksi yleisin kuolinsyy.</a:t>
            </a:r>
            <a:endParaRPr lang="fi-FI" sz="2800" dirty="0">
              <a:latin typeface="Comic Sans MS" pitchFamily="66" charset="0"/>
            </a:endParaRPr>
          </a:p>
          <a:p>
            <a:pPr eaLnBrk="1" hangingPunct="1"/>
            <a:r>
              <a:rPr lang="fi-FI" b="1" dirty="0" smtClean="0">
                <a:latin typeface="Comic Sans MS" pitchFamily="66" charset="0"/>
              </a:rPr>
              <a:t>Kaksi</a:t>
            </a:r>
            <a:r>
              <a:rPr lang="fi-FI" dirty="0" smtClean="0">
                <a:latin typeface="Comic Sans MS" pitchFamily="66" charset="0"/>
              </a:rPr>
              <a:t> erityyppistä tilaa:</a:t>
            </a:r>
          </a:p>
          <a:p>
            <a:pPr lvl="1" eaLnBrk="1" hangingPunct="1"/>
            <a:r>
              <a:rPr lang="fi-FI" b="1" dirty="0" err="1" smtClean="0">
                <a:latin typeface="Comic Sans MS" pitchFamily="66" charset="0"/>
              </a:rPr>
              <a:t>Iskeeminen</a:t>
            </a:r>
            <a:r>
              <a:rPr lang="fi-FI" dirty="0" smtClean="0">
                <a:latin typeface="Comic Sans MS" pitchFamily="66" charset="0"/>
              </a:rPr>
              <a:t> aivoverenkiertohäiriö (infarkti tai TIA)</a:t>
            </a:r>
          </a:p>
          <a:p>
            <a:pPr lvl="1" eaLnBrk="1" hangingPunct="1"/>
            <a:r>
              <a:rPr lang="fi-FI" dirty="0" smtClean="0">
                <a:latin typeface="Comic Sans MS" pitchFamily="66" charset="0"/>
              </a:rPr>
              <a:t>Aivovaltimon verenvuoto l. </a:t>
            </a:r>
            <a:r>
              <a:rPr lang="fi-FI" dirty="0" err="1" smtClean="0">
                <a:latin typeface="Comic Sans MS" pitchFamily="66" charset="0"/>
              </a:rPr>
              <a:t>hemorragia</a:t>
            </a:r>
            <a:r>
              <a:rPr lang="fi-FI" dirty="0" smtClean="0">
                <a:latin typeface="Comic Sans MS" pitchFamily="66" charset="0"/>
              </a:rPr>
              <a:t> (esim. SAV, ICH)</a:t>
            </a:r>
          </a:p>
          <a:p>
            <a:pPr eaLnBrk="1" hangingPunct="1">
              <a:buFont typeface="Wingdings" pitchFamily="2" charset="2"/>
              <a:buNone/>
            </a:pPr>
            <a:endParaRPr lang="fi-FI" dirty="0" smtClean="0">
              <a:latin typeface="Comic Sans MS" pitchFamily="66" charset="0"/>
            </a:endParaRPr>
          </a:p>
          <a:p>
            <a:pPr lvl="1" eaLnBrk="1" hangingPunct="1"/>
            <a:endParaRPr lang="fi-FI" dirty="0" smtClean="0">
              <a:latin typeface="Comic Sans MS" pitchFamily="66"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a:latin typeface="Comic Sans MS" panose="030F0702030302020204" pitchFamily="66" charset="0"/>
              </a:rPr>
              <a:t>Kohtauksen saanut henkilö on toimitettava välittömästi sairaalahoitoon, jos</a:t>
            </a:r>
          </a:p>
          <a:p>
            <a:r>
              <a:rPr lang="fi-FI" dirty="0" smtClean="0">
                <a:latin typeface="Comic Sans MS" panose="030F0702030302020204" pitchFamily="66" charset="0"/>
              </a:rPr>
              <a:t>Kohtaus </a:t>
            </a:r>
            <a:r>
              <a:rPr lang="fi-FI" dirty="0">
                <a:latin typeface="Comic Sans MS" panose="030F0702030302020204" pitchFamily="66" charset="0"/>
              </a:rPr>
              <a:t>pitkittyy (yli 5 minuuttia)</a:t>
            </a:r>
          </a:p>
          <a:p>
            <a:r>
              <a:rPr lang="fi-FI" dirty="0" smtClean="0">
                <a:latin typeface="Comic Sans MS" panose="030F0702030302020204" pitchFamily="66" charset="0"/>
              </a:rPr>
              <a:t>Kohtaukset </a:t>
            </a:r>
            <a:r>
              <a:rPr lang="fi-FI" dirty="0">
                <a:latin typeface="Comic Sans MS" panose="030F0702030302020204" pitchFamily="66" charset="0"/>
              </a:rPr>
              <a:t>toistuvat niin tiheästi, ettei niiden välillä ehdi </a:t>
            </a:r>
            <a:r>
              <a:rPr lang="fi-FI" dirty="0" smtClean="0">
                <a:latin typeface="Comic Sans MS" panose="030F0702030302020204" pitchFamily="66" charset="0"/>
              </a:rPr>
              <a:t>toipua</a:t>
            </a:r>
          </a:p>
          <a:p>
            <a:r>
              <a:rPr lang="fi-FI" dirty="0" smtClean="0">
                <a:latin typeface="Comic Sans MS" panose="030F0702030302020204" pitchFamily="66" charset="0"/>
                <a:hlinkClick r:id="rId2"/>
              </a:rPr>
              <a:t>Ensiapu</a:t>
            </a:r>
            <a:endParaRPr lang="fi-FI" dirty="0">
              <a:latin typeface="Comic Sans MS" panose="030F0702030302020204" pitchFamily="66" charset="0"/>
            </a:endParaRPr>
          </a:p>
        </p:txBody>
      </p:sp>
    </p:spTree>
    <p:extLst>
      <p:ext uri="{BB962C8B-B14F-4D97-AF65-F5344CB8AC3E}">
        <p14:creationId xmlns:p14="http://schemas.microsoft.com/office/powerpoint/2010/main" val="31788992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fi-FI" smtClean="0">
                <a:latin typeface="Comic Sans MS" pitchFamily="66" charset="0"/>
              </a:rPr>
              <a:t>EPILEPSIAN HOITO</a:t>
            </a:r>
          </a:p>
        </p:txBody>
      </p:sp>
      <p:sp>
        <p:nvSpPr>
          <p:cNvPr id="25603" name="Rectangle 3"/>
          <p:cNvSpPr>
            <a:spLocks noGrp="1" noChangeArrowheads="1"/>
          </p:cNvSpPr>
          <p:nvPr>
            <p:ph type="body" idx="1"/>
          </p:nvPr>
        </p:nvSpPr>
        <p:spPr/>
        <p:txBody>
          <a:bodyPr/>
          <a:lstStyle/>
          <a:p>
            <a:pPr marL="590550" indent="-590550" eaLnBrk="1" hangingPunct="1">
              <a:buFont typeface="Wingdings" pitchFamily="2" charset="2"/>
              <a:buNone/>
            </a:pPr>
            <a:r>
              <a:rPr lang="fi-FI" dirty="0" smtClean="0">
                <a:latin typeface="Comic Sans MS" pitchFamily="66" charset="0"/>
              </a:rPr>
              <a:t>1. ALTISTAVIEN TEKIJÖIDEN VÄLTTÄMINEN</a:t>
            </a:r>
          </a:p>
          <a:p>
            <a:pPr marL="590550" indent="-590550" eaLnBrk="1" hangingPunct="1">
              <a:buFont typeface="Wingdings" pitchFamily="2" charset="2"/>
              <a:buNone/>
            </a:pPr>
            <a:r>
              <a:rPr lang="fi-FI" dirty="0" smtClean="0">
                <a:latin typeface="Comic Sans MS" pitchFamily="66" charset="0"/>
              </a:rPr>
              <a:t>2. </a:t>
            </a:r>
            <a:r>
              <a:rPr lang="fi-FI" dirty="0" smtClean="0">
                <a:latin typeface="Comic Sans MS" pitchFamily="66" charset="0"/>
                <a:hlinkClick r:id="rId3"/>
              </a:rPr>
              <a:t>LÄÄKEHOITO</a:t>
            </a:r>
            <a:endParaRPr lang="fi-FI" dirty="0" smtClean="0">
              <a:latin typeface="Comic Sans MS" pitchFamily="66" charset="0"/>
            </a:endParaRPr>
          </a:p>
          <a:p>
            <a:pPr marL="590550" indent="-590550" eaLnBrk="1" hangingPunct="1">
              <a:buFont typeface="Wingdings" pitchFamily="2" charset="2"/>
              <a:buNone/>
            </a:pPr>
            <a:r>
              <a:rPr lang="fi-FI" dirty="0" smtClean="0">
                <a:latin typeface="Comic Sans MS" pitchFamily="66" charset="0"/>
              </a:rPr>
              <a:t>3. EPILEPSIAPOTILAAN OHJAUS JA OPETUS</a:t>
            </a:r>
          </a:p>
          <a:p>
            <a:pPr marL="952500" lvl="1" indent="-495300" eaLnBrk="1" hangingPunct="1"/>
            <a:r>
              <a:rPr lang="fi-FI" dirty="0" smtClean="0">
                <a:latin typeface="Comic Sans MS" pitchFamily="66" charset="0"/>
              </a:rPr>
              <a:t>Tavoitteena tukea ja lisätä potilaan edellytyksiä itsenäiseen hoidon hallintaan</a:t>
            </a:r>
          </a:p>
        </p:txBody>
      </p:sp>
      <p:sp>
        <p:nvSpPr>
          <p:cNvPr id="25604" name="Text Box 4"/>
          <p:cNvSpPr txBox="1">
            <a:spLocks noChangeArrowheads="1"/>
          </p:cNvSpPr>
          <p:nvPr/>
        </p:nvSpPr>
        <p:spPr bwMode="auto">
          <a:xfrm>
            <a:off x="684213" y="2492375"/>
            <a:ext cx="7920037" cy="366713"/>
          </a:xfrm>
          <a:prstGeom prst="rect">
            <a:avLst/>
          </a:prstGeom>
          <a:noFill/>
          <a:ln w="9525">
            <a:noFill/>
            <a:miter lim="800000"/>
            <a:headEnd/>
            <a:tailEnd/>
          </a:ln>
        </p:spPr>
        <p:txBody>
          <a:bodyPr>
            <a:spAutoFit/>
          </a:bodyPr>
          <a:lstStyle/>
          <a:p>
            <a:pPr>
              <a:spcBef>
                <a:spcPct val="50000"/>
              </a:spcBef>
            </a:pPr>
            <a:endParaRPr lang="fi-FI"/>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r>
              <a:rPr lang="fi-FI" i="0" dirty="0" smtClean="0">
                <a:latin typeface="Comic Sans MS" panose="030F0702030302020204" pitchFamily="66" charset="0"/>
              </a:rPr>
              <a:t>PARKINSONIN TAUTI</a:t>
            </a:r>
            <a:endParaRPr lang="fi-FI" i="0" dirty="0">
              <a:latin typeface="Comic Sans MS" panose="030F0702030302020204" pitchFamily="66" charset="0"/>
            </a:endParaRPr>
          </a:p>
        </p:txBody>
      </p:sp>
      <p:sp>
        <p:nvSpPr>
          <p:cNvPr id="3" name="Alaotsikko 2"/>
          <p:cNvSpPr>
            <a:spLocks noGrp="1"/>
          </p:cNvSpPr>
          <p:nvPr>
            <p:ph type="subTitle" idx="1"/>
          </p:nvPr>
        </p:nvSpPr>
        <p:spPr/>
        <p:txBody>
          <a:bodyPr/>
          <a:lstStyle/>
          <a:p>
            <a:endParaRPr lang="fi-FI"/>
          </a:p>
        </p:txBody>
      </p:sp>
    </p:spTree>
    <p:extLst>
      <p:ext uri="{BB962C8B-B14F-4D97-AF65-F5344CB8AC3E}">
        <p14:creationId xmlns:p14="http://schemas.microsoft.com/office/powerpoint/2010/main" val="2304877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fi-FI" sz="4000" dirty="0" smtClean="0">
                <a:latin typeface="Comic Sans MS" pitchFamily="66" charset="0"/>
                <a:hlinkClick r:id="rId2"/>
              </a:rPr>
              <a:t>Parkinsonin tauti</a:t>
            </a:r>
            <a:endParaRPr lang="fi-FI" sz="4000" dirty="0" smtClean="0">
              <a:latin typeface="Comic Sans MS" pitchFamily="66" charset="0"/>
            </a:endParaRPr>
          </a:p>
        </p:txBody>
      </p:sp>
      <p:sp>
        <p:nvSpPr>
          <p:cNvPr id="26627" name="Rectangle 3"/>
          <p:cNvSpPr>
            <a:spLocks noGrp="1" noChangeArrowheads="1"/>
          </p:cNvSpPr>
          <p:nvPr>
            <p:ph type="body" idx="1"/>
          </p:nvPr>
        </p:nvSpPr>
        <p:spPr>
          <a:xfrm>
            <a:off x="762000" y="1676400"/>
            <a:ext cx="7696200" cy="4476750"/>
          </a:xfrm>
        </p:spPr>
        <p:txBody>
          <a:bodyPr/>
          <a:lstStyle/>
          <a:p>
            <a:pPr eaLnBrk="1" hangingPunct="1">
              <a:lnSpc>
                <a:spcPct val="80000"/>
              </a:lnSpc>
            </a:pPr>
            <a:endParaRPr lang="fi-FI" sz="2900" dirty="0" smtClean="0">
              <a:latin typeface="Comic Sans MS" pitchFamily="66" charset="0"/>
            </a:endParaRPr>
          </a:p>
          <a:p>
            <a:pPr eaLnBrk="1" hangingPunct="1">
              <a:lnSpc>
                <a:spcPct val="80000"/>
              </a:lnSpc>
            </a:pPr>
            <a:r>
              <a:rPr lang="fi-FI" sz="2900" dirty="0" smtClean="0">
                <a:latin typeface="Comic Sans MS" pitchFamily="66" charset="0"/>
              </a:rPr>
              <a:t>14 </a:t>
            </a:r>
            <a:r>
              <a:rPr lang="fi-FI" sz="2900" dirty="0" smtClean="0">
                <a:latin typeface="Comic Sans MS" pitchFamily="66" charset="0"/>
              </a:rPr>
              <a:t>000 suomalaista, yli 70-vuotiaista 1</a:t>
            </a:r>
            <a:r>
              <a:rPr lang="fi-FI" sz="2900" dirty="0" smtClean="0">
                <a:latin typeface="Comic Sans MS" pitchFamily="66" charset="0"/>
              </a:rPr>
              <a:t>%-2%</a:t>
            </a:r>
            <a:endParaRPr lang="fi-FI" sz="2900" dirty="0" smtClean="0">
              <a:latin typeface="Comic Sans MS" pitchFamily="66" charset="0"/>
            </a:endParaRPr>
          </a:p>
          <a:p>
            <a:pPr eaLnBrk="1" hangingPunct="1">
              <a:lnSpc>
                <a:spcPct val="80000"/>
              </a:lnSpc>
            </a:pPr>
            <a:r>
              <a:rPr lang="fi-FI" sz="2900" dirty="0" smtClean="0">
                <a:latin typeface="Comic Sans MS" pitchFamily="66" charset="0"/>
              </a:rPr>
              <a:t>Keskiaivojen osan </a:t>
            </a:r>
            <a:r>
              <a:rPr lang="fi-FI" sz="2900" dirty="0" smtClean="0">
                <a:latin typeface="Comic Sans MS" pitchFamily="66" charset="0"/>
              </a:rPr>
              <a:t>liikesäätelyyn osallistuvat hermosolut </a:t>
            </a:r>
            <a:r>
              <a:rPr lang="fi-FI" sz="2900" dirty="0" smtClean="0">
                <a:latin typeface="Comic Sans MS" pitchFamily="66" charset="0"/>
              </a:rPr>
              <a:t>tuhoutuvat </a:t>
            </a:r>
            <a:r>
              <a:rPr lang="fi-FI" sz="2900" dirty="0" smtClean="0">
                <a:latin typeface="Comic Sans MS" pitchFamily="66" charset="0"/>
              </a:rPr>
              <a:t>vähitellen.</a:t>
            </a:r>
            <a:endParaRPr lang="fi-FI" sz="2900" dirty="0" smtClean="0">
              <a:latin typeface="Comic Sans MS" pitchFamily="66" charset="0"/>
            </a:endParaRPr>
          </a:p>
          <a:p>
            <a:pPr eaLnBrk="1" hangingPunct="1">
              <a:lnSpc>
                <a:spcPct val="80000"/>
              </a:lnSpc>
            </a:pPr>
            <a:r>
              <a:rPr lang="fi-FI" sz="2900" dirty="0" smtClean="0">
                <a:latin typeface="Comic Sans MS" pitchFamily="66" charset="0"/>
              </a:rPr>
              <a:t>Dopamiinin eli hermosolujen välittäjäaineen tuotanto </a:t>
            </a:r>
            <a:r>
              <a:rPr lang="fi-FI" sz="2900" dirty="0" smtClean="0">
                <a:latin typeface="Comic Sans MS" pitchFamily="66" charset="0"/>
              </a:rPr>
              <a:t>vähenee.</a:t>
            </a:r>
          </a:p>
          <a:p>
            <a:pPr eaLnBrk="1" hangingPunct="1">
              <a:lnSpc>
                <a:spcPct val="80000"/>
              </a:lnSpc>
            </a:pPr>
            <a:r>
              <a:rPr lang="fi-FI" sz="2800" dirty="0">
                <a:latin typeface="Comic Sans MS" panose="030F0702030302020204" pitchFamily="66" charset="0"/>
              </a:rPr>
              <a:t>Dopamiini osallistuu keskushermostossa paitsi liikuntakyvyn, myös tunne-elämän ja eräiden tiedollisten toimintojen säätelyyn.</a:t>
            </a:r>
            <a:endParaRPr lang="fi-FI" sz="2900" dirty="0" smtClean="0">
              <a:latin typeface="Comic Sans MS" pitchFamily="66" charset="0"/>
            </a:endParaRPr>
          </a:p>
          <a:p>
            <a:pPr eaLnBrk="1" hangingPunct="1">
              <a:lnSpc>
                <a:spcPct val="80000"/>
              </a:lnSpc>
            </a:pPr>
            <a:endParaRPr lang="fi-FI" sz="2900" dirty="0" smtClean="0">
              <a:latin typeface="Comic Sans MS" pitchFamily="66"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4000" dirty="0">
                <a:latin typeface="Comic Sans MS" pitchFamily="66" charset="0"/>
                <a:hlinkClick r:id="rId2"/>
              </a:rPr>
              <a:t>Oireet</a:t>
            </a:r>
            <a:r>
              <a:rPr lang="fi-FI" sz="4000" dirty="0" smtClean="0">
                <a:latin typeface="Comic Sans MS" pitchFamily="66" charset="0"/>
                <a:hlinkClick r:id="rId2"/>
              </a:rPr>
              <a:t>:</a:t>
            </a:r>
            <a:endParaRPr lang="fi-FI" sz="4000" dirty="0"/>
          </a:p>
        </p:txBody>
      </p:sp>
      <p:sp>
        <p:nvSpPr>
          <p:cNvPr id="3" name="Sisällön paikkamerkki 2"/>
          <p:cNvSpPr>
            <a:spLocks noGrp="1"/>
          </p:cNvSpPr>
          <p:nvPr>
            <p:ph idx="1"/>
          </p:nvPr>
        </p:nvSpPr>
        <p:spPr>
          <a:xfrm>
            <a:off x="179512" y="2132856"/>
            <a:ext cx="7696200" cy="4038600"/>
          </a:xfrm>
        </p:spPr>
        <p:txBody>
          <a:bodyPr/>
          <a:lstStyle/>
          <a:p>
            <a:pPr lvl="1" eaLnBrk="1" hangingPunct="1">
              <a:lnSpc>
                <a:spcPct val="80000"/>
              </a:lnSpc>
            </a:pPr>
            <a:r>
              <a:rPr lang="fi-FI" sz="2800" dirty="0" smtClean="0">
                <a:latin typeface="Comic Sans MS" pitchFamily="66" charset="0"/>
              </a:rPr>
              <a:t>Voimattomuus </a:t>
            </a:r>
            <a:r>
              <a:rPr lang="fi-FI" sz="2800" dirty="0">
                <a:latin typeface="Comic Sans MS" pitchFamily="66" charset="0"/>
              </a:rPr>
              <a:t>/ väsymys</a:t>
            </a:r>
          </a:p>
          <a:p>
            <a:pPr lvl="1" eaLnBrk="1" hangingPunct="1">
              <a:lnSpc>
                <a:spcPct val="80000"/>
              </a:lnSpc>
            </a:pPr>
            <a:r>
              <a:rPr lang="fi-FI" sz="2800" dirty="0">
                <a:latin typeface="Comic Sans MS" pitchFamily="66" charset="0"/>
              </a:rPr>
              <a:t>Lepovapina (</a:t>
            </a:r>
            <a:r>
              <a:rPr lang="fi-FI" sz="2800" dirty="0" err="1">
                <a:latin typeface="Comic Sans MS" pitchFamily="66" charset="0"/>
              </a:rPr>
              <a:t>tremor</a:t>
            </a:r>
            <a:r>
              <a:rPr lang="fi-FI" sz="2800" dirty="0">
                <a:latin typeface="Comic Sans MS" pitchFamily="66" charset="0"/>
              </a:rPr>
              <a:t>)</a:t>
            </a:r>
          </a:p>
          <a:p>
            <a:pPr lvl="1" eaLnBrk="1" hangingPunct="1">
              <a:lnSpc>
                <a:spcPct val="80000"/>
              </a:lnSpc>
            </a:pPr>
            <a:r>
              <a:rPr lang="fi-FI" sz="2800" dirty="0">
                <a:latin typeface="Comic Sans MS" pitchFamily="66" charset="0"/>
              </a:rPr>
              <a:t>Yleinen lihasjäykkyys (</a:t>
            </a:r>
            <a:r>
              <a:rPr lang="fi-FI" sz="2800" dirty="0" err="1">
                <a:latin typeface="Comic Sans MS" pitchFamily="66" charset="0"/>
              </a:rPr>
              <a:t>rigiditeetti</a:t>
            </a:r>
            <a:r>
              <a:rPr lang="fi-FI" sz="2800" dirty="0">
                <a:latin typeface="Comic Sans MS" pitchFamily="66" charset="0"/>
              </a:rPr>
              <a:t>)</a:t>
            </a:r>
          </a:p>
          <a:p>
            <a:pPr lvl="1" eaLnBrk="1" hangingPunct="1">
              <a:lnSpc>
                <a:spcPct val="80000"/>
              </a:lnSpc>
            </a:pPr>
            <a:r>
              <a:rPr lang="fi-FI" sz="2800" dirty="0">
                <a:latin typeface="Comic Sans MS" pitchFamily="66" charset="0"/>
              </a:rPr>
              <a:t>Hidasliikkeisyys (</a:t>
            </a:r>
            <a:r>
              <a:rPr lang="fi-FI" sz="2800" dirty="0" err="1">
                <a:latin typeface="Comic Sans MS" pitchFamily="66" charset="0"/>
              </a:rPr>
              <a:t>hypokinesia</a:t>
            </a:r>
            <a:r>
              <a:rPr lang="fi-FI" sz="2800" dirty="0">
                <a:latin typeface="Comic Sans MS" pitchFamily="66" charset="0"/>
              </a:rPr>
              <a:t>)</a:t>
            </a:r>
          </a:p>
          <a:p>
            <a:pPr lvl="1" eaLnBrk="1" hangingPunct="1">
              <a:lnSpc>
                <a:spcPct val="80000"/>
              </a:lnSpc>
            </a:pPr>
            <a:r>
              <a:rPr lang="fi-FI" sz="2800" dirty="0">
                <a:latin typeface="Comic Sans MS" pitchFamily="66" charset="0"/>
              </a:rPr>
              <a:t>Tasapainon huononeminen</a:t>
            </a:r>
          </a:p>
          <a:p>
            <a:pPr lvl="1" eaLnBrk="1" hangingPunct="1">
              <a:lnSpc>
                <a:spcPct val="80000"/>
              </a:lnSpc>
            </a:pPr>
            <a:r>
              <a:rPr lang="fi-FI" sz="2800" dirty="0">
                <a:latin typeface="Comic Sans MS" pitchFamily="66" charset="0"/>
              </a:rPr>
              <a:t>Masennus, muistivaikeudet, kuolaaminen, ummetus, nielemisvaikeudet, puheentuotto&amp; ilmeikkyys </a:t>
            </a:r>
            <a:r>
              <a:rPr lang="fi-FI" sz="2800" dirty="0">
                <a:latin typeface="Times New Roman" panose="02020603050405020304" pitchFamily="18" charset="0"/>
                <a:cs typeface="Times New Roman" panose="02020603050405020304" pitchFamily="18" charset="0"/>
              </a:rPr>
              <a:t>↓</a:t>
            </a:r>
            <a:endParaRPr lang="fi-FI" sz="2800" dirty="0">
              <a:latin typeface="Comic Sans MS" pitchFamily="66" charset="0"/>
            </a:endParaRPr>
          </a:p>
          <a:p>
            <a:endParaRPr lang="fi-FI" dirty="0"/>
          </a:p>
        </p:txBody>
      </p:sp>
    </p:spTree>
    <p:extLst>
      <p:ext uri="{BB962C8B-B14F-4D97-AF65-F5344CB8AC3E}">
        <p14:creationId xmlns:p14="http://schemas.microsoft.com/office/powerpoint/2010/main" val="1209370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Otsikko 1"/>
          <p:cNvSpPr>
            <a:spLocks noGrp="1"/>
          </p:cNvSpPr>
          <p:nvPr>
            <p:ph type="title"/>
          </p:nvPr>
        </p:nvSpPr>
        <p:spPr/>
        <p:txBody>
          <a:bodyPr/>
          <a:lstStyle/>
          <a:p>
            <a:r>
              <a:rPr lang="fi-FI" sz="3600" dirty="0" smtClean="0">
                <a:latin typeface="Comic Sans MS" pitchFamily="66" charset="0"/>
                <a:hlinkClick r:id="rId2"/>
              </a:rPr>
              <a:t>Hoito</a:t>
            </a:r>
            <a:endParaRPr lang="fi-FI" dirty="0" smtClean="0"/>
          </a:p>
        </p:txBody>
      </p:sp>
      <p:sp>
        <p:nvSpPr>
          <p:cNvPr id="27651" name="Sisällön paikkamerkki 2"/>
          <p:cNvSpPr>
            <a:spLocks noGrp="1"/>
          </p:cNvSpPr>
          <p:nvPr>
            <p:ph idx="1"/>
          </p:nvPr>
        </p:nvSpPr>
        <p:spPr/>
        <p:txBody>
          <a:bodyPr/>
          <a:lstStyle/>
          <a:p>
            <a:r>
              <a:rPr lang="fi-FI" dirty="0" smtClean="0">
                <a:latin typeface="Comic Sans MS" pitchFamily="66" charset="0"/>
              </a:rPr>
              <a:t>Säännöllinen liikunta</a:t>
            </a:r>
          </a:p>
          <a:p>
            <a:r>
              <a:rPr lang="fi-FI" dirty="0" smtClean="0">
                <a:latin typeface="Comic Sans MS" pitchFamily="66" charset="0"/>
              </a:rPr>
              <a:t>Peruslääkitys </a:t>
            </a:r>
            <a:r>
              <a:rPr lang="fi-FI" b="1" dirty="0" err="1" smtClean="0">
                <a:latin typeface="Comic Sans MS" pitchFamily="66" charset="0"/>
              </a:rPr>
              <a:t>Levodopa</a:t>
            </a:r>
            <a:endParaRPr lang="fi-FI" b="1" dirty="0" smtClean="0">
              <a:latin typeface="Comic Sans MS" pitchFamily="66" charset="0"/>
            </a:endParaRPr>
          </a:p>
          <a:p>
            <a:r>
              <a:rPr lang="fi-FI" sz="3200" b="1" dirty="0" smtClean="0">
                <a:latin typeface="Comic Sans MS" pitchFamily="66" charset="0"/>
              </a:rPr>
              <a:t>Dopamiinin hajoamista estävät lääkkeet</a:t>
            </a:r>
          </a:p>
          <a:p>
            <a:r>
              <a:rPr lang="fi-FI" sz="3200" dirty="0" smtClean="0">
                <a:latin typeface="Comic Sans MS" pitchFamily="66" charset="0"/>
              </a:rPr>
              <a:t>(</a:t>
            </a:r>
            <a:r>
              <a:rPr lang="fi-FI" sz="3200" dirty="0" err="1" smtClean="0">
                <a:latin typeface="Comic Sans MS" pitchFamily="66" charset="0"/>
              </a:rPr>
              <a:t>Antikolinergit</a:t>
            </a:r>
            <a:r>
              <a:rPr lang="fi-FI" sz="3200" dirty="0" smtClean="0">
                <a:latin typeface="Comic Sans MS" pitchFamily="66" charset="0"/>
              </a:rPr>
              <a:t>, lähinnä nuorilla vapinaan tai syljen valumiseen</a:t>
            </a:r>
            <a:r>
              <a:rPr lang="fi-FI" sz="3200" dirty="0" smtClean="0">
                <a:latin typeface="Comic Sans MS" pitchFamily="66" charset="0"/>
              </a:rPr>
              <a:t>)</a:t>
            </a:r>
          </a:p>
          <a:p>
            <a:r>
              <a:rPr lang="fi-FI" sz="3200" dirty="0" smtClean="0">
                <a:latin typeface="Comic Sans MS" pitchFamily="66" charset="0"/>
                <a:hlinkClick r:id="rId3"/>
              </a:rPr>
              <a:t>Laiteavusteiset hoidot </a:t>
            </a:r>
            <a:r>
              <a:rPr lang="fi-FI" sz="1600" dirty="0" smtClean="0">
                <a:latin typeface="Comic Sans MS" pitchFamily="66" charset="0"/>
                <a:hlinkClick r:id="rId3"/>
              </a:rPr>
              <a:t>(12.5min)</a:t>
            </a:r>
            <a:endParaRPr lang="fi-FI" sz="1600" dirty="0" smtClean="0">
              <a:latin typeface="Comic Sans MS" pitchFamily="66" charset="0"/>
            </a:endParaRPr>
          </a:p>
          <a:p>
            <a:endParaRPr lang="fi-FI"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latin typeface="Comic Sans MS" panose="030F0702030302020204" pitchFamily="66" charset="0"/>
              </a:rPr>
              <a:t>L</a:t>
            </a:r>
            <a:r>
              <a:rPr lang="fi-FI" dirty="0" smtClean="0">
                <a:latin typeface="Comic Sans MS" panose="030F0702030302020204" pitchFamily="66" charset="0"/>
              </a:rPr>
              <a:t>ääkehoidosta</a:t>
            </a:r>
            <a:endParaRPr lang="fi-FI" dirty="0">
              <a:latin typeface="Comic Sans MS" panose="030F0702030302020204" pitchFamily="66" charset="0"/>
            </a:endParaRPr>
          </a:p>
        </p:txBody>
      </p:sp>
      <p:sp>
        <p:nvSpPr>
          <p:cNvPr id="3" name="Sisällön paikkamerkki 2"/>
          <p:cNvSpPr>
            <a:spLocks noGrp="1"/>
          </p:cNvSpPr>
          <p:nvPr>
            <p:ph idx="1"/>
          </p:nvPr>
        </p:nvSpPr>
        <p:spPr/>
        <p:txBody>
          <a:bodyPr/>
          <a:lstStyle/>
          <a:p>
            <a:r>
              <a:rPr lang="fi-FI" dirty="0" smtClean="0">
                <a:latin typeface="Comic Sans MS" panose="030F0702030302020204" pitchFamily="66" charset="0"/>
              </a:rPr>
              <a:t>Rytmittäminen päivärytmiin!</a:t>
            </a:r>
          </a:p>
          <a:p>
            <a:r>
              <a:rPr lang="fi-FI" dirty="0" smtClean="0">
                <a:latin typeface="Comic Sans MS" panose="030F0702030302020204" pitchFamily="66" charset="0"/>
              </a:rPr>
              <a:t>Valkuaisainerajoitus joskus </a:t>
            </a:r>
            <a:r>
              <a:rPr lang="fi-FI" dirty="0" err="1" smtClean="0">
                <a:latin typeface="Comic Sans MS" panose="030F0702030302020204" pitchFamily="66" charset="0"/>
              </a:rPr>
              <a:t>levodopan</a:t>
            </a:r>
            <a:r>
              <a:rPr lang="fi-FI" dirty="0" smtClean="0">
                <a:latin typeface="Comic Sans MS" panose="030F0702030302020204" pitchFamily="66" charset="0"/>
              </a:rPr>
              <a:t> imeytymisen parantamiseksi </a:t>
            </a:r>
            <a:r>
              <a:rPr lang="fi-FI" dirty="0" smtClean="0">
                <a:latin typeface="Comic Sans MS" panose="030F0702030302020204" pitchFamily="66" charset="0"/>
                <a:sym typeface="Wingdings" panose="05000000000000000000" pitchFamily="2" charset="2"/>
              </a:rPr>
              <a:t> 45 min. ennen atriaa tai tunti jälkeen.</a:t>
            </a:r>
          </a:p>
          <a:p>
            <a:r>
              <a:rPr lang="fi-FI" dirty="0" smtClean="0">
                <a:latin typeface="Comic Sans MS" panose="030F0702030302020204" pitchFamily="66" charset="0"/>
                <a:sym typeface="Wingdings" panose="05000000000000000000" pitchFamily="2" charset="2"/>
              </a:rPr>
              <a:t>Haittoina pakkoliikkeitä, jähmettymistä, kaatuilua.</a:t>
            </a:r>
          </a:p>
          <a:p>
            <a:r>
              <a:rPr lang="fi-FI" dirty="0" smtClean="0">
                <a:latin typeface="Comic Sans MS" panose="030F0702030302020204" pitchFamily="66" charset="0"/>
                <a:sym typeface="Wingdings" panose="05000000000000000000" pitchFamily="2" charset="2"/>
              </a:rPr>
              <a:t>Psyykkiset oireet.</a:t>
            </a:r>
          </a:p>
          <a:p>
            <a:endParaRPr lang="fi-FI" dirty="0"/>
          </a:p>
        </p:txBody>
      </p:sp>
    </p:spTree>
    <p:extLst>
      <p:ext uri="{BB962C8B-B14F-4D97-AF65-F5344CB8AC3E}">
        <p14:creationId xmlns:p14="http://schemas.microsoft.com/office/powerpoint/2010/main" val="3925044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fi-FI" smtClean="0">
                <a:latin typeface="Comic Sans MS" pitchFamily="66" charset="0"/>
              </a:rPr>
              <a:t>AIVOINFARKTIN RISKITEKIJÖITÄ</a:t>
            </a:r>
          </a:p>
        </p:txBody>
      </p:sp>
      <p:sp>
        <p:nvSpPr>
          <p:cNvPr id="9219" name="Rectangle 3"/>
          <p:cNvSpPr>
            <a:spLocks noGrp="1" noChangeArrowheads="1"/>
          </p:cNvSpPr>
          <p:nvPr>
            <p:ph type="body" idx="1"/>
          </p:nvPr>
        </p:nvSpPr>
        <p:spPr/>
        <p:txBody>
          <a:bodyPr/>
          <a:lstStyle/>
          <a:p>
            <a:pPr eaLnBrk="1" hangingPunct="1">
              <a:lnSpc>
                <a:spcPct val="80000"/>
              </a:lnSpc>
            </a:pPr>
            <a:r>
              <a:rPr lang="fi-FI" sz="2700" b="1" smtClean="0">
                <a:latin typeface="Comic Sans MS" pitchFamily="66" charset="0"/>
              </a:rPr>
              <a:t>Korkea RR</a:t>
            </a:r>
          </a:p>
          <a:p>
            <a:pPr eaLnBrk="1" hangingPunct="1">
              <a:lnSpc>
                <a:spcPct val="80000"/>
              </a:lnSpc>
            </a:pPr>
            <a:r>
              <a:rPr lang="fi-FI" sz="2700" b="1" smtClean="0">
                <a:latin typeface="Comic Sans MS" pitchFamily="66" charset="0"/>
              </a:rPr>
              <a:t>Diabetes</a:t>
            </a:r>
          </a:p>
          <a:p>
            <a:pPr eaLnBrk="1" hangingPunct="1">
              <a:lnSpc>
                <a:spcPct val="80000"/>
              </a:lnSpc>
            </a:pPr>
            <a:r>
              <a:rPr lang="fi-FI" sz="2700" b="1" smtClean="0">
                <a:latin typeface="Comic Sans MS" pitchFamily="66" charset="0"/>
              </a:rPr>
              <a:t>Tupakointi</a:t>
            </a:r>
          </a:p>
          <a:p>
            <a:pPr eaLnBrk="1" hangingPunct="1">
              <a:lnSpc>
                <a:spcPct val="80000"/>
              </a:lnSpc>
            </a:pPr>
            <a:endParaRPr lang="fi-FI" sz="2700" smtClean="0">
              <a:latin typeface="Comic Sans MS" pitchFamily="66" charset="0"/>
            </a:endParaRPr>
          </a:p>
          <a:p>
            <a:pPr eaLnBrk="1" hangingPunct="1">
              <a:lnSpc>
                <a:spcPct val="80000"/>
              </a:lnSpc>
            </a:pPr>
            <a:r>
              <a:rPr lang="fi-FI" sz="2700" smtClean="0">
                <a:latin typeface="Comic Sans MS" pitchFamily="66" charset="0"/>
              </a:rPr>
              <a:t>Korkea kolesteroli</a:t>
            </a:r>
          </a:p>
          <a:p>
            <a:pPr eaLnBrk="1" hangingPunct="1">
              <a:lnSpc>
                <a:spcPct val="80000"/>
              </a:lnSpc>
            </a:pPr>
            <a:r>
              <a:rPr lang="fi-FI" sz="2700" smtClean="0">
                <a:latin typeface="Comic Sans MS" pitchFamily="66" charset="0"/>
              </a:rPr>
              <a:t>Ikä </a:t>
            </a:r>
          </a:p>
          <a:p>
            <a:pPr eaLnBrk="1" hangingPunct="1">
              <a:lnSpc>
                <a:spcPct val="80000"/>
              </a:lnSpc>
            </a:pPr>
            <a:r>
              <a:rPr lang="fi-FI" sz="2700" smtClean="0">
                <a:latin typeface="Comic Sans MS" pitchFamily="66" charset="0"/>
              </a:rPr>
              <a:t>Sydänsairaudet</a:t>
            </a:r>
          </a:p>
          <a:p>
            <a:pPr eaLnBrk="1" hangingPunct="1">
              <a:lnSpc>
                <a:spcPct val="80000"/>
              </a:lnSpc>
            </a:pPr>
            <a:r>
              <a:rPr lang="fi-FI" sz="2700" smtClean="0">
                <a:latin typeface="Comic Sans MS" pitchFamily="66" charset="0"/>
              </a:rPr>
              <a:t>Ylipaino</a:t>
            </a:r>
          </a:p>
          <a:p>
            <a:pPr eaLnBrk="1" hangingPunct="1">
              <a:lnSpc>
                <a:spcPct val="80000"/>
              </a:lnSpc>
            </a:pPr>
            <a:r>
              <a:rPr lang="fi-FI" sz="2700" smtClean="0">
                <a:latin typeface="Comic Sans MS" pitchFamily="66" charset="0"/>
              </a:rPr>
              <a:t>Runsas alkoholinkäyttö</a:t>
            </a:r>
          </a:p>
          <a:p>
            <a:pPr eaLnBrk="1" hangingPunct="1">
              <a:lnSpc>
                <a:spcPct val="80000"/>
              </a:lnSpc>
            </a:pPr>
            <a:r>
              <a:rPr lang="fi-FI" sz="2700" smtClean="0">
                <a:latin typeface="Comic Sans MS" pitchFamily="66" charset="0"/>
              </a:rPr>
              <a:t>E-pillerit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tsikko 1"/>
          <p:cNvSpPr>
            <a:spLocks noGrp="1"/>
          </p:cNvSpPr>
          <p:nvPr>
            <p:ph type="title"/>
          </p:nvPr>
        </p:nvSpPr>
        <p:spPr/>
        <p:txBody>
          <a:bodyPr/>
          <a:lstStyle/>
          <a:p>
            <a:r>
              <a:rPr lang="fi-FI" sz="4000" b="1" smtClean="0">
                <a:latin typeface="Comic Sans MS" pitchFamily="66" charset="0"/>
              </a:rPr>
              <a:t>TIA-kohtaus</a:t>
            </a:r>
          </a:p>
        </p:txBody>
      </p:sp>
      <p:sp>
        <p:nvSpPr>
          <p:cNvPr id="7171" name="Sisällön paikkamerkki 2"/>
          <p:cNvSpPr>
            <a:spLocks noGrp="1"/>
          </p:cNvSpPr>
          <p:nvPr>
            <p:ph idx="1"/>
          </p:nvPr>
        </p:nvSpPr>
        <p:spPr/>
        <p:txBody>
          <a:bodyPr/>
          <a:lstStyle/>
          <a:p>
            <a:r>
              <a:rPr lang="fi-FI" sz="2800" dirty="0" smtClean="0">
                <a:latin typeface="Comic Sans MS" pitchFamily="66" charset="0"/>
              </a:rPr>
              <a:t>Aivovaltimon verenkierto ohimenevästi heikkenee tai loppuu (n. 5000/v.)</a:t>
            </a:r>
          </a:p>
          <a:p>
            <a:r>
              <a:rPr lang="fi-FI" sz="2800" dirty="0" smtClean="0">
                <a:latin typeface="Comic Sans MS" pitchFamily="66" charset="0"/>
              </a:rPr>
              <a:t>Syyt ja riskitekijät vrt. aivoinfarkti</a:t>
            </a:r>
          </a:p>
          <a:p>
            <a:r>
              <a:rPr lang="fi-FI" sz="2800" dirty="0" smtClean="0">
                <a:latin typeface="Comic Sans MS" pitchFamily="66" charset="0"/>
              </a:rPr>
              <a:t>Oireet ohimeneviä n. 2-15 min, tyypillisimmillään maksimissaan tunnin.</a:t>
            </a:r>
          </a:p>
          <a:p>
            <a:r>
              <a:rPr lang="fi-FI" sz="2800" dirty="0" smtClean="0">
                <a:latin typeface="Comic Sans MS" pitchFamily="66" charset="0"/>
              </a:rPr>
              <a:t>Suhtauduttava vakavasti </a:t>
            </a:r>
            <a:r>
              <a:rPr lang="fi-FI" sz="2800" dirty="0" smtClean="0">
                <a:latin typeface="Comic Sans MS" pitchFamily="66" charset="0"/>
                <a:sym typeface="Wingdings" pitchFamily="2" charset="2"/>
              </a:rPr>
              <a:t> </a:t>
            </a:r>
            <a:r>
              <a:rPr lang="fi-FI" sz="2800" dirty="0" smtClean="0">
                <a:latin typeface="Comic Sans MS" pitchFamily="66" charset="0"/>
              </a:rPr>
              <a:t>kiireellisesti hoitoon</a:t>
            </a:r>
          </a:p>
          <a:p>
            <a:r>
              <a:rPr lang="fi-FI" sz="2800" dirty="0" smtClean="0">
                <a:latin typeface="Comic Sans MS" pitchFamily="66" charset="0"/>
              </a:rPr>
              <a:t>Riskitekijöiden tunnistaminen/ uusiutumista ehkäisevä lääkitys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fi-FI" smtClean="0">
                <a:latin typeface="Comic Sans MS" pitchFamily="66" charset="0"/>
              </a:rPr>
              <a:t>AIVOINFARKTI</a:t>
            </a:r>
          </a:p>
        </p:txBody>
      </p:sp>
      <p:sp>
        <p:nvSpPr>
          <p:cNvPr id="8195" name="Rectangle 3"/>
          <p:cNvSpPr>
            <a:spLocks noGrp="1" noChangeArrowheads="1"/>
          </p:cNvSpPr>
          <p:nvPr>
            <p:ph type="body" idx="1"/>
          </p:nvPr>
        </p:nvSpPr>
        <p:spPr/>
        <p:txBody>
          <a:bodyPr/>
          <a:lstStyle/>
          <a:p>
            <a:pPr eaLnBrk="1" hangingPunct="1">
              <a:lnSpc>
                <a:spcPct val="90000"/>
              </a:lnSpc>
              <a:buFont typeface="Wingdings" pitchFamily="2" charset="2"/>
              <a:buNone/>
            </a:pPr>
            <a:r>
              <a:rPr lang="fi-FI" dirty="0" err="1" smtClean="0">
                <a:latin typeface="Comic Sans MS" pitchFamily="66" charset="0"/>
              </a:rPr>
              <a:t>Infarctus</a:t>
            </a:r>
            <a:r>
              <a:rPr lang="fi-FI" dirty="0" smtClean="0">
                <a:latin typeface="Comic Sans MS" pitchFamily="66" charset="0"/>
              </a:rPr>
              <a:t> </a:t>
            </a:r>
            <a:r>
              <a:rPr lang="fi-FI" dirty="0" err="1" smtClean="0">
                <a:latin typeface="Comic Sans MS" pitchFamily="66" charset="0"/>
              </a:rPr>
              <a:t>cerebri</a:t>
            </a:r>
            <a:endParaRPr lang="fi-FI" dirty="0" smtClean="0">
              <a:latin typeface="Comic Sans MS" pitchFamily="66" charset="0"/>
            </a:endParaRPr>
          </a:p>
          <a:p>
            <a:pPr eaLnBrk="1" hangingPunct="1">
              <a:lnSpc>
                <a:spcPct val="90000"/>
              </a:lnSpc>
            </a:pPr>
            <a:r>
              <a:rPr lang="fi-FI" dirty="0" smtClean="0">
                <a:latin typeface="Comic Sans MS" pitchFamily="66" charset="0"/>
              </a:rPr>
              <a:t>Suurin yksittäinen aivoverenkierron häiriöiden ryhmä</a:t>
            </a:r>
          </a:p>
          <a:p>
            <a:pPr eaLnBrk="1" hangingPunct="1">
              <a:lnSpc>
                <a:spcPct val="90000"/>
              </a:lnSpc>
            </a:pPr>
            <a:r>
              <a:rPr lang="fi-FI" dirty="0" smtClean="0">
                <a:latin typeface="Comic Sans MS" pitchFamily="66" charset="0"/>
              </a:rPr>
              <a:t>Hoidossa erittäin tärkeää sen NOPEA ALOITUS</a:t>
            </a:r>
          </a:p>
          <a:p>
            <a:pPr eaLnBrk="1" hangingPunct="1">
              <a:lnSpc>
                <a:spcPct val="90000"/>
              </a:lnSpc>
            </a:pPr>
            <a:r>
              <a:rPr lang="fi-FI" dirty="0" smtClean="0">
                <a:latin typeface="Comic Sans MS" pitchFamily="66" charset="0"/>
              </a:rPr>
              <a:t>Suomessa n. 18 000 potilasta /v.</a:t>
            </a:r>
          </a:p>
          <a:p>
            <a:pPr eaLnBrk="1" hangingPunct="1">
              <a:lnSpc>
                <a:spcPct val="90000"/>
              </a:lnSpc>
            </a:pPr>
            <a:r>
              <a:rPr lang="fi-FI" dirty="0" smtClean="0">
                <a:latin typeface="Comic Sans MS" pitchFamily="66" charset="0"/>
              </a:rPr>
              <a:t>Kuntoutuminen pitkäkestoinen prosessi</a:t>
            </a:r>
          </a:p>
          <a:p>
            <a:pPr eaLnBrk="1" hangingPunct="1">
              <a:lnSpc>
                <a:spcPct val="90000"/>
              </a:lnSpc>
            </a:pPr>
            <a:endParaRPr lang="fi-FI" dirty="0" smtClean="0">
              <a:latin typeface="Comic Sans MS" pitchFamily="66" charset="0"/>
            </a:endParaRPr>
          </a:p>
          <a:p>
            <a:pPr eaLnBrk="1" hangingPunct="1">
              <a:lnSpc>
                <a:spcPct val="90000"/>
              </a:lnSpc>
              <a:buFont typeface="Wingdings" pitchFamily="2" charset="2"/>
              <a:buNone/>
            </a:pPr>
            <a:endParaRPr lang="fi-FI" dirty="0" smtClean="0">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tsikko 1"/>
          <p:cNvSpPr>
            <a:spLocks noGrp="1"/>
          </p:cNvSpPr>
          <p:nvPr>
            <p:ph type="title"/>
          </p:nvPr>
        </p:nvSpPr>
        <p:spPr/>
        <p:txBody>
          <a:bodyPr/>
          <a:lstStyle/>
          <a:p>
            <a:pPr eaLnBrk="1" hangingPunct="1"/>
            <a:r>
              <a:rPr lang="fi-FI" b="1" smtClean="0">
                <a:latin typeface="Comic Sans MS" pitchFamily="66" charset="0"/>
              </a:rPr>
              <a:t>AIVOINFARKTIN OIREET</a:t>
            </a:r>
          </a:p>
        </p:txBody>
      </p:sp>
      <p:sp>
        <p:nvSpPr>
          <p:cNvPr id="10243" name="Sisällön paikkamerkki 2"/>
          <p:cNvSpPr>
            <a:spLocks noGrp="1"/>
          </p:cNvSpPr>
          <p:nvPr>
            <p:ph idx="1"/>
          </p:nvPr>
        </p:nvSpPr>
        <p:spPr>
          <a:xfrm>
            <a:off x="762000" y="1905000"/>
            <a:ext cx="7696200" cy="4260850"/>
          </a:xfrm>
        </p:spPr>
        <p:txBody>
          <a:bodyPr/>
          <a:lstStyle/>
          <a:p>
            <a:pPr eaLnBrk="1" hangingPunct="1"/>
            <a:r>
              <a:rPr lang="fi-FI" dirty="0" smtClean="0">
                <a:latin typeface="Comic Sans MS" pitchFamily="66" charset="0"/>
              </a:rPr>
              <a:t>Tavallisimmat </a:t>
            </a:r>
            <a:r>
              <a:rPr lang="fi-FI" b="1" dirty="0" err="1" smtClean="0">
                <a:latin typeface="Comic Sans MS" pitchFamily="66" charset="0"/>
              </a:rPr>
              <a:t>toispuolihalvaus</a:t>
            </a:r>
            <a:r>
              <a:rPr lang="fi-FI" dirty="0" smtClean="0">
                <a:latin typeface="Comic Sans MS" pitchFamily="66" charset="0"/>
              </a:rPr>
              <a:t>/puutuminen (HEMIPAREESI) ja </a:t>
            </a:r>
            <a:r>
              <a:rPr lang="fi-FI" b="1" dirty="0" smtClean="0">
                <a:latin typeface="Comic Sans MS" pitchFamily="66" charset="0"/>
              </a:rPr>
              <a:t>puhekyvyn heikentyminen</a:t>
            </a:r>
          </a:p>
          <a:p>
            <a:pPr eaLnBrk="1" hangingPunct="1"/>
            <a:r>
              <a:rPr lang="fi-FI" dirty="0" smtClean="0">
                <a:latin typeface="Comic Sans MS" pitchFamily="66" charset="0"/>
              </a:rPr>
              <a:t>Myös huimaus, näkökentän supistuminen, kahtena näkeminen</a:t>
            </a:r>
          </a:p>
          <a:p>
            <a:pPr eaLnBrk="1" hangingPunct="1"/>
            <a:r>
              <a:rPr lang="fi-FI" dirty="0" smtClean="0">
                <a:latin typeface="Comic Sans MS" pitchFamily="66" charset="0"/>
              </a:rPr>
              <a:t>TIA: näkökyvyn menetys hetkellisesti toisesta silmästä</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Otsikko 1"/>
          <p:cNvSpPr>
            <a:spLocks noGrp="1"/>
          </p:cNvSpPr>
          <p:nvPr>
            <p:ph type="title"/>
          </p:nvPr>
        </p:nvSpPr>
        <p:spPr/>
        <p:txBody>
          <a:bodyPr/>
          <a:lstStyle/>
          <a:p>
            <a:pPr eaLnBrk="1" hangingPunct="1"/>
            <a:r>
              <a:rPr lang="fi-FI" b="1" smtClean="0">
                <a:latin typeface="Comic Sans MS" pitchFamily="66" charset="0"/>
              </a:rPr>
              <a:t>”NEUROSTATUS”</a:t>
            </a:r>
          </a:p>
        </p:txBody>
      </p:sp>
      <p:sp>
        <p:nvSpPr>
          <p:cNvPr id="11267" name="Sisällön paikkamerkki 2"/>
          <p:cNvSpPr>
            <a:spLocks noGrp="1"/>
          </p:cNvSpPr>
          <p:nvPr>
            <p:ph idx="1"/>
          </p:nvPr>
        </p:nvSpPr>
        <p:spPr>
          <a:xfrm>
            <a:off x="468313" y="1905000"/>
            <a:ext cx="7989887" cy="4038600"/>
          </a:xfrm>
        </p:spPr>
        <p:txBody>
          <a:bodyPr/>
          <a:lstStyle/>
          <a:p>
            <a:pPr eaLnBrk="1" hangingPunct="1"/>
            <a:endParaRPr lang="fi-FI" sz="3600" smtClean="0">
              <a:latin typeface="Comic Sans MS" pitchFamily="66" charset="0"/>
            </a:endParaRPr>
          </a:p>
          <a:p>
            <a:pPr lvl="1" eaLnBrk="1" hangingPunct="1"/>
            <a:r>
              <a:rPr lang="fi-FI" sz="3600" smtClean="0">
                <a:latin typeface="Comic Sans MS" pitchFamily="66" charset="0"/>
              </a:rPr>
              <a:t>Puhehäiriö ("sanokaa nimenne")</a:t>
            </a:r>
          </a:p>
          <a:p>
            <a:pPr lvl="1" eaLnBrk="1" hangingPunct="1"/>
            <a:r>
              <a:rPr lang="fi-FI" sz="3600" smtClean="0">
                <a:latin typeface="Comic Sans MS" pitchFamily="66" charset="0"/>
              </a:rPr>
              <a:t>Yläraajan hemipareesi ("nostakaa molemmat kätenne")</a:t>
            </a:r>
          </a:p>
          <a:p>
            <a:pPr lvl="1" eaLnBrk="1" hangingPunct="1"/>
            <a:r>
              <a:rPr lang="fi-FI" sz="3600" smtClean="0">
                <a:latin typeface="Comic Sans MS" pitchFamily="66" charset="0"/>
              </a:rPr>
              <a:t>Kasvohalvaus ("irvistäkää")</a:t>
            </a:r>
          </a:p>
          <a:p>
            <a:pPr eaLnBrk="1" hangingPunct="1"/>
            <a:endParaRPr lang="fi-FI"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762000" y="332656"/>
            <a:ext cx="7696200" cy="1143000"/>
          </a:xfrm>
        </p:spPr>
        <p:txBody>
          <a:bodyPr/>
          <a:lstStyle/>
          <a:p>
            <a:pPr eaLnBrk="1" hangingPunct="1"/>
            <a:r>
              <a:rPr lang="fi-FI" dirty="0" smtClean="0">
                <a:latin typeface="Comic Sans MS" pitchFamily="66" charset="0"/>
              </a:rPr>
              <a:t>AIVOINFARKTIN HOITO</a:t>
            </a:r>
          </a:p>
        </p:txBody>
      </p:sp>
      <p:sp>
        <p:nvSpPr>
          <p:cNvPr id="12291" name="Rectangle 3"/>
          <p:cNvSpPr>
            <a:spLocks noGrp="1" noChangeArrowheads="1"/>
          </p:cNvSpPr>
          <p:nvPr>
            <p:ph type="body" idx="1"/>
          </p:nvPr>
        </p:nvSpPr>
        <p:spPr/>
        <p:txBody>
          <a:bodyPr/>
          <a:lstStyle/>
          <a:p>
            <a:pPr eaLnBrk="1" hangingPunct="1">
              <a:lnSpc>
                <a:spcPct val="90000"/>
              </a:lnSpc>
            </a:pPr>
            <a:r>
              <a:rPr lang="fi-FI" sz="2400" dirty="0" smtClean="0">
                <a:latin typeface="Comic Sans MS" pitchFamily="66" charset="0"/>
                <a:hlinkClick r:id="rId2"/>
              </a:rPr>
              <a:t>LIUOTUSHOITO</a:t>
            </a:r>
            <a:r>
              <a:rPr lang="fi-FI" sz="2400" dirty="0" smtClean="0">
                <a:latin typeface="Comic Sans MS" pitchFamily="66" charset="0"/>
              </a:rPr>
              <a:t> l. </a:t>
            </a:r>
            <a:r>
              <a:rPr lang="fi-FI" sz="2400" dirty="0" err="1" smtClean="0">
                <a:latin typeface="Comic Sans MS" pitchFamily="66" charset="0"/>
              </a:rPr>
              <a:t>trombolyysi</a:t>
            </a:r>
            <a:endParaRPr lang="fi-FI" sz="2400" dirty="0" smtClean="0">
              <a:latin typeface="Comic Sans MS" pitchFamily="66" charset="0"/>
            </a:endParaRPr>
          </a:p>
          <a:p>
            <a:pPr eaLnBrk="1" hangingPunct="1">
              <a:lnSpc>
                <a:spcPct val="90000"/>
              </a:lnSpc>
            </a:pPr>
            <a:r>
              <a:rPr lang="fi-FI" sz="2400" dirty="0" smtClean="0">
                <a:latin typeface="Comic Sans MS" pitchFamily="66" charset="0"/>
                <a:hlinkClick r:id="rId3"/>
              </a:rPr>
              <a:t>Trombektomia</a:t>
            </a:r>
            <a:endParaRPr lang="fi-FI" sz="2400" dirty="0" smtClean="0">
              <a:latin typeface="Comic Sans MS" pitchFamily="66" charset="0"/>
            </a:endParaRPr>
          </a:p>
          <a:p>
            <a:pPr eaLnBrk="1" hangingPunct="1">
              <a:lnSpc>
                <a:spcPct val="90000"/>
              </a:lnSpc>
            </a:pPr>
            <a:r>
              <a:rPr lang="fi-FI" sz="2400" dirty="0" err="1" smtClean="0">
                <a:latin typeface="Comic Sans MS" pitchFamily="66" charset="0"/>
              </a:rPr>
              <a:t>Antitrombootit</a:t>
            </a:r>
            <a:endParaRPr lang="fi-FI" sz="2400" dirty="0" smtClean="0">
              <a:latin typeface="Comic Sans MS" pitchFamily="66" charset="0"/>
            </a:endParaRPr>
          </a:p>
          <a:p>
            <a:pPr marL="0" indent="0" eaLnBrk="1" hangingPunct="1">
              <a:lnSpc>
                <a:spcPct val="90000"/>
              </a:lnSpc>
              <a:buNone/>
            </a:pPr>
            <a:endParaRPr lang="fi-FI" sz="2400" dirty="0" smtClean="0">
              <a:latin typeface="Comic Sans MS" pitchFamily="66" charset="0"/>
            </a:endParaRPr>
          </a:p>
          <a:p>
            <a:pPr eaLnBrk="1" hangingPunct="1">
              <a:lnSpc>
                <a:spcPct val="90000"/>
              </a:lnSpc>
            </a:pPr>
            <a:r>
              <a:rPr lang="fi-FI" sz="2400" dirty="0" smtClean="0">
                <a:latin typeface="Comic Sans MS" pitchFamily="66" charset="0"/>
                <a:hlinkClick r:id="rId4"/>
              </a:rPr>
              <a:t>KUNTOUTTAVA HOITOTYÖ</a:t>
            </a:r>
            <a:endParaRPr lang="fi-FI" sz="2400" dirty="0" smtClean="0">
              <a:latin typeface="Comic Sans MS" pitchFamily="66" charset="0"/>
            </a:endParaRPr>
          </a:p>
          <a:p>
            <a:pPr lvl="1" eaLnBrk="1" hangingPunct="1">
              <a:lnSpc>
                <a:spcPct val="90000"/>
              </a:lnSpc>
            </a:pPr>
            <a:r>
              <a:rPr lang="fi-FI" sz="2400" dirty="0" smtClean="0">
                <a:latin typeface="Comic Sans MS" pitchFamily="66" charset="0"/>
              </a:rPr>
              <a:t>Mahdollisimman aikaisin</a:t>
            </a:r>
          </a:p>
          <a:p>
            <a:pPr lvl="1" eaLnBrk="1" hangingPunct="1">
              <a:lnSpc>
                <a:spcPct val="90000"/>
              </a:lnSpc>
            </a:pPr>
            <a:r>
              <a:rPr lang="fi-FI" sz="2400" dirty="0" smtClean="0">
                <a:latin typeface="Comic Sans MS" pitchFamily="66" charset="0"/>
              </a:rPr>
              <a:t>Keskushermoston hermosolut eivät uusiudu, mutta kykenevät kasvattamaan uusia yhteyksiä</a:t>
            </a:r>
          </a:p>
          <a:p>
            <a:pPr lvl="1" eaLnBrk="1" hangingPunct="1">
              <a:lnSpc>
                <a:spcPct val="90000"/>
              </a:lnSpc>
            </a:pPr>
            <a:r>
              <a:rPr lang="fi-FI" sz="2400" dirty="0" smtClean="0">
                <a:latin typeface="Comic Sans MS" pitchFamily="66" charset="0"/>
              </a:rPr>
              <a:t>Monen eri ammattiryhmän välistä yhteistyötä</a:t>
            </a:r>
          </a:p>
          <a:p>
            <a:pPr eaLnBrk="1" hangingPunct="1">
              <a:lnSpc>
                <a:spcPct val="90000"/>
              </a:lnSpc>
              <a:buFont typeface="Wingdings" pitchFamily="2" charset="2"/>
              <a:buNone/>
            </a:pPr>
            <a:endParaRPr lang="fi-FI" dirty="0" smtClean="0">
              <a:latin typeface="Comic Sans MS" pitchFamily="66" charset="0"/>
            </a:endParaRPr>
          </a:p>
          <a:p>
            <a:pPr eaLnBrk="1" hangingPunct="1">
              <a:lnSpc>
                <a:spcPct val="90000"/>
              </a:lnSpc>
            </a:pPr>
            <a:endParaRPr lang="fi-FI" dirty="0" smtClean="0">
              <a:latin typeface="Comic Sans MS" pitchFamily="66" charset="0"/>
            </a:endParaRPr>
          </a:p>
          <a:p>
            <a:pPr eaLnBrk="1" hangingPunct="1">
              <a:lnSpc>
                <a:spcPct val="90000"/>
              </a:lnSpc>
            </a:pPr>
            <a:endParaRPr lang="fi-FI" dirty="0" smtClean="0">
              <a:latin typeface="Comic Sans MS"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fi-FI" smtClean="0">
                <a:latin typeface="Comic Sans MS" pitchFamily="66" charset="0"/>
              </a:rPr>
              <a:t>KUNTOUTTAVA HOITOTYÖ</a:t>
            </a:r>
          </a:p>
        </p:txBody>
      </p:sp>
      <p:sp>
        <p:nvSpPr>
          <p:cNvPr id="14339" name="Rectangle 3"/>
          <p:cNvSpPr>
            <a:spLocks noGrp="1" noChangeArrowheads="1"/>
          </p:cNvSpPr>
          <p:nvPr>
            <p:ph type="body" idx="1"/>
          </p:nvPr>
        </p:nvSpPr>
        <p:spPr/>
        <p:txBody>
          <a:bodyPr/>
          <a:lstStyle/>
          <a:p>
            <a:pPr marL="590550" indent="-590550" eaLnBrk="1" hangingPunct="1">
              <a:lnSpc>
                <a:spcPct val="90000"/>
              </a:lnSpc>
              <a:buFont typeface="Wingdings" pitchFamily="2" charset="2"/>
              <a:buNone/>
            </a:pPr>
            <a:r>
              <a:rPr lang="fi-FI" sz="2700" smtClean="0">
                <a:latin typeface="Comic Sans MS" pitchFamily="66" charset="0"/>
              </a:rPr>
              <a:t>1.LIIKKUMISEN OHJAAMINEN</a:t>
            </a:r>
          </a:p>
          <a:p>
            <a:pPr marL="590550" indent="-590550" eaLnBrk="1" hangingPunct="1">
              <a:lnSpc>
                <a:spcPct val="90000"/>
              </a:lnSpc>
            </a:pPr>
            <a:r>
              <a:rPr lang="fi-FI" sz="2700" smtClean="0">
                <a:latin typeface="Comic Sans MS" pitchFamily="66" charset="0"/>
              </a:rPr>
              <a:t>Potilaan stimulointi</a:t>
            </a:r>
          </a:p>
          <a:p>
            <a:pPr marL="590550" indent="-590550" eaLnBrk="1" hangingPunct="1">
              <a:lnSpc>
                <a:spcPct val="90000"/>
              </a:lnSpc>
            </a:pPr>
            <a:r>
              <a:rPr lang="fi-FI" sz="2700" smtClean="0">
                <a:latin typeface="Comic Sans MS" pitchFamily="66" charset="0"/>
              </a:rPr>
              <a:t>Vaiheittain:</a:t>
            </a:r>
          </a:p>
          <a:p>
            <a:pPr marL="952500" lvl="1" indent="-495300" eaLnBrk="1" hangingPunct="1">
              <a:lnSpc>
                <a:spcPct val="90000"/>
              </a:lnSpc>
              <a:buFont typeface="Wingdings" pitchFamily="2" charset="2"/>
              <a:buAutoNum type="arabicPeriod"/>
            </a:pPr>
            <a:r>
              <a:rPr lang="fi-FI" sz="2200" smtClean="0">
                <a:latin typeface="Comic Sans MS" pitchFamily="66" charset="0"/>
              </a:rPr>
              <a:t>Kääntyminen ja siirtyminen vuoteessa</a:t>
            </a:r>
          </a:p>
          <a:p>
            <a:pPr marL="952500" lvl="1" indent="-495300" eaLnBrk="1" hangingPunct="1">
              <a:lnSpc>
                <a:spcPct val="90000"/>
              </a:lnSpc>
              <a:buFont typeface="Wingdings" pitchFamily="2" charset="2"/>
              <a:buAutoNum type="arabicPeriod"/>
            </a:pPr>
            <a:r>
              <a:rPr lang="fi-FI" sz="2200" smtClean="0">
                <a:latin typeface="Comic Sans MS" pitchFamily="66" charset="0"/>
              </a:rPr>
              <a:t>Istumaan nousu</a:t>
            </a:r>
          </a:p>
          <a:p>
            <a:pPr marL="952500" lvl="1" indent="-495300" eaLnBrk="1" hangingPunct="1">
              <a:lnSpc>
                <a:spcPct val="90000"/>
              </a:lnSpc>
              <a:buFont typeface="Wingdings" pitchFamily="2" charset="2"/>
              <a:buAutoNum type="arabicPeriod"/>
            </a:pPr>
            <a:r>
              <a:rPr lang="fi-FI" sz="2200" smtClean="0">
                <a:latin typeface="Comic Sans MS" pitchFamily="66" charset="0"/>
              </a:rPr>
              <a:t>Istumisasennon hallinta</a:t>
            </a:r>
          </a:p>
          <a:p>
            <a:pPr marL="952500" lvl="1" indent="-495300" eaLnBrk="1" hangingPunct="1">
              <a:lnSpc>
                <a:spcPct val="90000"/>
              </a:lnSpc>
              <a:buFont typeface="Wingdings" pitchFamily="2" charset="2"/>
              <a:buAutoNum type="arabicPeriod"/>
            </a:pPr>
            <a:r>
              <a:rPr lang="fi-FI" sz="2200" smtClean="0">
                <a:latin typeface="Comic Sans MS" pitchFamily="66" charset="0"/>
              </a:rPr>
              <a:t>Pyörätuoliin ja –tuolista siirtyminen</a:t>
            </a:r>
          </a:p>
          <a:p>
            <a:pPr marL="952500" lvl="1" indent="-495300" eaLnBrk="1" hangingPunct="1">
              <a:lnSpc>
                <a:spcPct val="90000"/>
              </a:lnSpc>
              <a:buFont typeface="Wingdings" pitchFamily="2" charset="2"/>
              <a:buAutoNum type="arabicPeriod"/>
            </a:pPr>
            <a:r>
              <a:rPr lang="fi-FI" sz="2200" smtClean="0">
                <a:latin typeface="Comic Sans MS" pitchFamily="66" charset="0"/>
              </a:rPr>
              <a:t>Seisomaan nousu</a:t>
            </a:r>
          </a:p>
          <a:p>
            <a:pPr marL="952500" lvl="1" indent="-495300" eaLnBrk="1" hangingPunct="1">
              <a:lnSpc>
                <a:spcPct val="90000"/>
              </a:lnSpc>
              <a:buFont typeface="Wingdings" pitchFamily="2" charset="2"/>
              <a:buAutoNum type="arabicPeriod"/>
            </a:pPr>
            <a:r>
              <a:rPr lang="fi-FI" sz="2200" smtClean="0">
                <a:latin typeface="Comic Sans MS" pitchFamily="66" charset="0"/>
              </a:rPr>
              <a:t>Seisonta-asennon hallinta</a:t>
            </a:r>
          </a:p>
          <a:p>
            <a:pPr marL="952500" lvl="1" indent="-495300" eaLnBrk="1" hangingPunct="1">
              <a:lnSpc>
                <a:spcPct val="90000"/>
              </a:lnSpc>
              <a:buFont typeface="Wingdings" pitchFamily="2" charset="2"/>
              <a:buAutoNum type="arabicPeriod"/>
            </a:pPr>
            <a:r>
              <a:rPr lang="fi-FI" sz="2200" smtClean="0">
                <a:latin typeface="Comic Sans MS" pitchFamily="66" charset="0"/>
              </a:rPr>
              <a:t>Kävely</a:t>
            </a:r>
          </a:p>
          <a:p>
            <a:pPr marL="952500" lvl="1" indent="-495300" eaLnBrk="1" hangingPunct="1">
              <a:lnSpc>
                <a:spcPct val="90000"/>
              </a:lnSpc>
              <a:buFont typeface="Wingdings" pitchFamily="2" charset="2"/>
              <a:buAutoNum type="arabicPeriod"/>
            </a:pPr>
            <a:endParaRPr lang="fi-FI" sz="2200" smtClean="0">
              <a:latin typeface="Comic Sans MS" pitchFamily="66" charset="0"/>
            </a:endParaRPr>
          </a:p>
          <a:p>
            <a:pPr marL="952500" lvl="1" indent="-495300" eaLnBrk="1" hangingPunct="1">
              <a:lnSpc>
                <a:spcPct val="90000"/>
              </a:lnSpc>
              <a:buFont typeface="Wingdings" pitchFamily="2" charset="2"/>
              <a:buAutoNum type="arabicPeriod"/>
            </a:pPr>
            <a:endParaRPr lang="fi-FI" sz="2200" smtClean="0">
              <a:latin typeface="Comic Sans MS" pitchFamily="66"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ema2">
  <a:themeElements>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Teema2</Template>
  <TotalTime>232</TotalTime>
  <Words>830</Words>
  <Application>Microsoft Office PowerPoint</Application>
  <PresentationFormat>Näytössä katseltava diaesitys (4:3)</PresentationFormat>
  <Paragraphs>157</Paragraphs>
  <Slides>26</Slides>
  <Notes>2</Notes>
  <HiddenSlides>0</HiddenSlides>
  <MMClips>0</MMClips>
  <ScaleCrop>false</ScaleCrop>
  <HeadingPairs>
    <vt:vector size="6" baseType="variant">
      <vt:variant>
        <vt:lpstr>Käytetyt fontit</vt:lpstr>
      </vt:variant>
      <vt:variant>
        <vt:i4>6</vt:i4>
      </vt:variant>
      <vt:variant>
        <vt:lpstr>Teema</vt:lpstr>
      </vt:variant>
      <vt:variant>
        <vt:i4>1</vt:i4>
      </vt:variant>
      <vt:variant>
        <vt:lpstr>Dian otsikot</vt:lpstr>
      </vt:variant>
      <vt:variant>
        <vt:i4>26</vt:i4>
      </vt:variant>
    </vt:vector>
  </HeadingPairs>
  <TitlesOfParts>
    <vt:vector size="33" baseType="lpstr">
      <vt:lpstr>Arial</vt:lpstr>
      <vt:lpstr>Arial Black</vt:lpstr>
      <vt:lpstr>Calibri</vt:lpstr>
      <vt:lpstr>Comic Sans MS</vt:lpstr>
      <vt:lpstr>Times New Roman</vt:lpstr>
      <vt:lpstr>Wingdings</vt:lpstr>
      <vt:lpstr>Teema2</vt:lpstr>
      <vt:lpstr>NEUROLOGISET SAIRAUDET</vt:lpstr>
      <vt:lpstr>AIVOVERENKIERTOHÄIRIÖT</vt:lpstr>
      <vt:lpstr>AIVOINFARKTIN RISKITEKIJÖITÄ</vt:lpstr>
      <vt:lpstr>TIA-kohtaus</vt:lpstr>
      <vt:lpstr>AIVOINFARKTI</vt:lpstr>
      <vt:lpstr>AIVOINFARKTIN OIREET</vt:lpstr>
      <vt:lpstr>”NEUROSTATUS”</vt:lpstr>
      <vt:lpstr>AIVOINFARKTIN HOITO</vt:lpstr>
      <vt:lpstr>KUNTOUTTAVA HOITOTYÖ</vt:lpstr>
      <vt:lpstr>KUNTOUTTAVA HOITOTYÖ</vt:lpstr>
      <vt:lpstr>KUNTOUTTAVA HOITOTYÖ</vt:lpstr>
      <vt:lpstr>KUNTOUTTAVA HOITOTYÖ</vt:lpstr>
      <vt:lpstr>AIVOVERENVUODOT</vt:lpstr>
      <vt:lpstr>Tukoksen ja vuodon erot</vt:lpstr>
      <vt:lpstr>OIREET</vt:lpstr>
      <vt:lpstr>HOITO</vt:lpstr>
      <vt:lpstr>EPILEPSIA</vt:lpstr>
      <vt:lpstr>EPILEPSIA</vt:lpstr>
      <vt:lpstr>Epilepsiakohtaukset</vt:lpstr>
      <vt:lpstr>PowerPoint-esitys</vt:lpstr>
      <vt:lpstr>EPILEPSIAN HOITO</vt:lpstr>
      <vt:lpstr>PARKINSONIN TAUTI</vt:lpstr>
      <vt:lpstr>Parkinsonin tauti</vt:lpstr>
      <vt:lpstr>Oireet:</vt:lpstr>
      <vt:lpstr>Hoito</vt:lpstr>
      <vt:lpstr>Lääkehoidosta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AIVOVERENKIERRON HÄIRIÖT (AVH)</dc:title>
  <dc:creator>Zacairo</dc:creator>
  <cp:lastModifiedBy>Kaisa Kurko</cp:lastModifiedBy>
  <cp:revision>26</cp:revision>
  <dcterms:created xsi:type="dcterms:W3CDTF">2012-01-18T16:40:28Z</dcterms:created>
  <dcterms:modified xsi:type="dcterms:W3CDTF">2017-08-30T17:01:06Z</dcterms:modified>
</cp:coreProperties>
</file>