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BD1BA9-3FEB-4F4B-A9B2-AE96C82E770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14BAB52-C36E-4D63-BB7D-8E698177C3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169DAE8-605C-404C-AA71-1E6BD2F88BB3}"/>
              </a:ext>
            </a:extLst>
          </p:cNvPr>
          <p:cNvSpPr>
            <a:spLocks noGrp="1"/>
          </p:cNvSpPr>
          <p:nvPr>
            <p:ph type="dt" sz="half" idx="10"/>
          </p:nvPr>
        </p:nvSpPr>
        <p:spPr/>
        <p:txBody>
          <a:bodyPr/>
          <a:lstStyle/>
          <a:p>
            <a:fld id="{84E6E31D-6E3D-4F2D-925C-10C6F42407F5}" type="datetimeFigureOut">
              <a:rPr lang="fi-FI" smtClean="0"/>
              <a:t>11.9.2020</a:t>
            </a:fld>
            <a:endParaRPr lang="fi-FI"/>
          </a:p>
        </p:txBody>
      </p:sp>
      <p:sp>
        <p:nvSpPr>
          <p:cNvPr id="5" name="Alatunnisteen paikkamerkki 4">
            <a:extLst>
              <a:ext uri="{FF2B5EF4-FFF2-40B4-BE49-F238E27FC236}">
                <a16:creationId xmlns:a16="http://schemas.microsoft.com/office/drawing/2014/main" id="{39BEAEE3-2E2B-4D36-830C-0388E344E79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D1DE53D-4A47-4A06-AAEF-D5E23D0A69A4}"/>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140246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0D9F49-CB6F-412B-AE78-D57EFD7A463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A2C5441-2F4D-4E5F-B8C6-0C73F2777FB0}"/>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1F74416-EA7E-4947-8A98-ADC976EA66DC}"/>
              </a:ext>
            </a:extLst>
          </p:cNvPr>
          <p:cNvSpPr>
            <a:spLocks noGrp="1"/>
          </p:cNvSpPr>
          <p:nvPr>
            <p:ph type="dt" sz="half" idx="10"/>
          </p:nvPr>
        </p:nvSpPr>
        <p:spPr/>
        <p:txBody>
          <a:bodyPr/>
          <a:lstStyle/>
          <a:p>
            <a:fld id="{84E6E31D-6E3D-4F2D-925C-10C6F42407F5}" type="datetimeFigureOut">
              <a:rPr lang="fi-FI" smtClean="0"/>
              <a:t>11.9.2020</a:t>
            </a:fld>
            <a:endParaRPr lang="fi-FI"/>
          </a:p>
        </p:txBody>
      </p:sp>
      <p:sp>
        <p:nvSpPr>
          <p:cNvPr id="5" name="Alatunnisteen paikkamerkki 4">
            <a:extLst>
              <a:ext uri="{FF2B5EF4-FFF2-40B4-BE49-F238E27FC236}">
                <a16:creationId xmlns:a16="http://schemas.microsoft.com/office/drawing/2014/main" id="{CA100BBC-04C2-4EE4-B23B-0CBA004C58B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D673C6E-AD49-4950-8C97-963FBBD39F0A}"/>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2086365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7E2B3264-5A99-447B-89F2-19CFE5DDA02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EFA05A7-FBA4-4D7B-92CE-9EBEB9F436E9}"/>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3A7ADE5-CC21-43E8-8085-3B3F28F677B6}"/>
              </a:ext>
            </a:extLst>
          </p:cNvPr>
          <p:cNvSpPr>
            <a:spLocks noGrp="1"/>
          </p:cNvSpPr>
          <p:nvPr>
            <p:ph type="dt" sz="half" idx="10"/>
          </p:nvPr>
        </p:nvSpPr>
        <p:spPr/>
        <p:txBody>
          <a:bodyPr/>
          <a:lstStyle/>
          <a:p>
            <a:fld id="{84E6E31D-6E3D-4F2D-925C-10C6F42407F5}" type="datetimeFigureOut">
              <a:rPr lang="fi-FI" smtClean="0"/>
              <a:t>11.9.2020</a:t>
            </a:fld>
            <a:endParaRPr lang="fi-FI"/>
          </a:p>
        </p:txBody>
      </p:sp>
      <p:sp>
        <p:nvSpPr>
          <p:cNvPr id="5" name="Alatunnisteen paikkamerkki 4">
            <a:extLst>
              <a:ext uri="{FF2B5EF4-FFF2-40B4-BE49-F238E27FC236}">
                <a16:creationId xmlns:a16="http://schemas.microsoft.com/office/drawing/2014/main" id="{0B2CB90E-68F9-4D1D-87C1-750B1711E85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64782F4-087E-476A-B322-B4A220F2EF14}"/>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177220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33EBE9-E02E-4EDB-B5E7-36F9886E8C6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734C04A-ED71-490C-933B-E2903B90FDE7}"/>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CE24EBE-3ABF-4C3A-A52D-69A6FE751637}"/>
              </a:ext>
            </a:extLst>
          </p:cNvPr>
          <p:cNvSpPr>
            <a:spLocks noGrp="1"/>
          </p:cNvSpPr>
          <p:nvPr>
            <p:ph type="dt" sz="half" idx="10"/>
          </p:nvPr>
        </p:nvSpPr>
        <p:spPr/>
        <p:txBody>
          <a:bodyPr/>
          <a:lstStyle/>
          <a:p>
            <a:fld id="{84E6E31D-6E3D-4F2D-925C-10C6F42407F5}" type="datetimeFigureOut">
              <a:rPr lang="fi-FI" smtClean="0"/>
              <a:t>11.9.2020</a:t>
            </a:fld>
            <a:endParaRPr lang="fi-FI"/>
          </a:p>
        </p:txBody>
      </p:sp>
      <p:sp>
        <p:nvSpPr>
          <p:cNvPr id="5" name="Alatunnisteen paikkamerkki 4">
            <a:extLst>
              <a:ext uri="{FF2B5EF4-FFF2-40B4-BE49-F238E27FC236}">
                <a16:creationId xmlns:a16="http://schemas.microsoft.com/office/drawing/2014/main" id="{D897454F-F8BA-40F7-9A24-B814B50AEBF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2857921-F622-447C-AA91-C5FD43A4681E}"/>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3839842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1C78A8-77B0-44F1-811E-1B417CD1014A}"/>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B2496E90-A9B8-47DF-8438-3BC7C7CE9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41C83F9-A4C8-40F1-9D88-778C3EDDF4AB}"/>
              </a:ext>
            </a:extLst>
          </p:cNvPr>
          <p:cNvSpPr>
            <a:spLocks noGrp="1"/>
          </p:cNvSpPr>
          <p:nvPr>
            <p:ph type="dt" sz="half" idx="10"/>
          </p:nvPr>
        </p:nvSpPr>
        <p:spPr/>
        <p:txBody>
          <a:bodyPr/>
          <a:lstStyle/>
          <a:p>
            <a:fld id="{84E6E31D-6E3D-4F2D-925C-10C6F42407F5}" type="datetimeFigureOut">
              <a:rPr lang="fi-FI" smtClean="0"/>
              <a:t>11.9.2020</a:t>
            </a:fld>
            <a:endParaRPr lang="fi-FI"/>
          </a:p>
        </p:txBody>
      </p:sp>
      <p:sp>
        <p:nvSpPr>
          <p:cNvPr id="5" name="Alatunnisteen paikkamerkki 4">
            <a:extLst>
              <a:ext uri="{FF2B5EF4-FFF2-40B4-BE49-F238E27FC236}">
                <a16:creationId xmlns:a16="http://schemas.microsoft.com/office/drawing/2014/main" id="{F97DE208-A0B6-4CBE-88BA-702790D0D40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BEE57C3-3D5A-4D9B-B630-063B21FC85AC}"/>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409834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8ECBC4-DFA2-4069-8636-D08AA481287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1994AAA-3E96-42CB-AAFA-821AD2A90AAB}"/>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B6F0F32-1FFD-4D6B-BAF6-C91A6BAE6A9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339EEC2-8579-4275-84FD-110BD2BEE2CC}"/>
              </a:ext>
            </a:extLst>
          </p:cNvPr>
          <p:cNvSpPr>
            <a:spLocks noGrp="1"/>
          </p:cNvSpPr>
          <p:nvPr>
            <p:ph type="dt" sz="half" idx="10"/>
          </p:nvPr>
        </p:nvSpPr>
        <p:spPr/>
        <p:txBody>
          <a:bodyPr/>
          <a:lstStyle/>
          <a:p>
            <a:fld id="{84E6E31D-6E3D-4F2D-925C-10C6F42407F5}" type="datetimeFigureOut">
              <a:rPr lang="fi-FI" smtClean="0"/>
              <a:t>11.9.2020</a:t>
            </a:fld>
            <a:endParaRPr lang="fi-FI"/>
          </a:p>
        </p:txBody>
      </p:sp>
      <p:sp>
        <p:nvSpPr>
          <p:cNvPr id="6" name="Alatunnisteen paikkamerkki 5">
            <a:extLst>
              <a:ext uri="{FF2B5EF4-FFF2-40B4-BE49-F238E27FC236}">
                <a16:creationId xmlns:a16="http://schemas.microsoft.com/office/drawing/2014/main" id="{F84C8A7E-F58B-49B5-ADF0-207F98B0726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21C7719-17C7-4132-ADF8-71AF3845B10E}"/>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4250094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F39E61-5733-4501-AA18-A3DAD33EF7A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047F0B0-DEDC-4975-9BFB-611AFC718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3922957-3A07-4501-ACBC-644CC894BBBD}"/>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67DA6A6-5D55-45C0-BDE6-9F57685974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BF233F04-765A-41C1-81FB-62D92CF0D35E}"/>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711E1A3-F9DE-4C74-9100-D6751829E0E7}"/>
              </a:ext>
            </a:extLst>
          </p:cNvPr>
          <p:cNvSpPr>
            <a:spLocks noGrp="1"/>
          </p:cNvSpPr>
          <p:nvPr>
            <p:ph type="dt" sz="half" idx="10"/>
          </p:nvPr>
        </p:nvSpPr>
        <p:spPr/>
        <p:txBody>
          <a:bodyPr/>
          <a:lstStyle/>
          <a:p>
            <a:fld id="{84E6E31D-6E3D-4F2D-925C-10C6F42407F5}" type="datetimeFigureOut">
              <a:rPr lang="fi-FI" smtClean="0"/>
              <a:t>11.9.2020</a:t>
            </a:fld>
            <a:endParaRPr lang="fi-FI"/>
          </a:p>
        </p:txBody>
      </p:sp>
      <p:sp>
        <p:nvSpPr>
          <p:cNvPr id="8" name="Alatunnisteen paikkamerkki 7">
            <a:extLst>
              <a:ext uri="{FF2B5EF4-FFF2-40B4-BE49-F238E27FC236}">
                <a16:creationId xmlns:a16="http://schemas.microsoft.com/office/drawing/2014/main" id="{9328D7AC-6FC3-4E21-8A51-FCCFE6F95C72}"/>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282E62F-8BCD-45BE-B840-7407E1B3079F}"/>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363967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5D7E07-290B-4350-B41F-D16D972B501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F137D289-0217-4E88-87E1-A8942CE1430C}"/>
              </a:ext>
            </a:extLst>
          </p:cNvPr>
          <p:cNvSpPr>
            <a:spLocks noGrp="1"/>
          </p:cNvSpPr>
          <p:nvPr>
            <p:ph type="dt" sz="half" idx="10"/>
          </p:nvPr>
        </p:nvSpPr>
        <p:spPr/>
        <p:txBody>
          <a:bodyPr/>
          <a:lstStyle/>
          <a:p>
            <a:fld id="{84E6E31D-6E3D-4F2D-925C-10C6F42407F5}" type="datetimeFigureOut">
              <a:rPr lang="fi-FI" smtClean="0"/>
              <a:t>11.9.2020</a:t>
            </a:fld>
            <a:endParaRPr lang="fi-FI"/>
          </a:p>
        </p:txBody>
      </p:sp>
      <p:sp>
        <p:nvSpPr>
          <p:cNvPr id="4" name="Alatunnisteen paikkamerkki 3">
            <a:extLst>
              <a:ext uri="{FF2B5EF4-FFF2-40B4-BE49-F238E27FC236}">
                <a16:creationId xmlns:a16="http://schemas.microsoft.com/office/drawing/2014/main" id="{FABDAB0B-A695-441D-A52E-DF190348820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CF5CE70-5E62-45D4-8CDE-FC4355DF9911}"/>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237945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BD1C6AA-B198-4654-8364-1DEA54BC3884}"/>
              </a:ext>
            </a:extLst>
          </p:cNvPr>
          <p:cNvSpPr>
            <a:spLocks noGrp="1"/>
          </p:cNvSpPr>
          <p:nvPr>
            <p:ph type="dt" sz="half" idx="10"/>
          </p:nvPr>
        </p:nvSpPr>
        <p:spPr/>
        <p:txBody>
          <a:bodyPr/>
          <a:lstStyle/>
          <a:p>
            <a:fld id="{84E6E31D-6E3D-4F2D-925C-10C6F42407F5}" type="datetimeFigureOut">
              <a:rPr lang="fi-FI" smtClean="0"/>
              <a:t>11.9.2020</a:t>
            </a:fld>
            <a:endParaRPr lang="fi-FI"/>
          </a:p>
        </p:txBody>
      </p:sp>
      <p:sp>
        <p:nvSpPr>
          <p:cNvPr id="3" name="Alatunnisteen paikkamerkki 2">
            <a:extLst>
              <a:ext uri="{FF2B5EF4-FFF2-40B4-BE49-F238E27FC236}">
                <a16:creationId xmlns:a16="http://schemas.microsoft.com/office/drawing/2014/main" id="{C6138A5C-011F-4001-883C-706AA0699193}"/>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724E02A-4D4E-4907-A330-DEB4BDE3B02A}"/>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21505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86225C-985B-41E5-88BD-D88B91035D4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505E276-5E6B-4850-8FBB-797357F2F7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0794EC1-F351-4925-9027-1A8AB69F7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8B35E49-86C3-4278-8E23-48855908BECB}"/>
              </a:ext>
            </a:extLst>
          </p:cNvPr>
          <p:cNvSpPr>
            <a:spLocks noGrp="1"/>
          </p:cNvSpPr>
          <p:nvPr>
            <p:ph type="dt" sz="half" idx="10"/>
          </p:nvPr>
        </p:nvSpPr>
        <p:spPr/>
        <p:txBody>
          <a:bodyPr/>
          <a:lstStyle/>
          <a:p>
            <a:fld id="{84E6E31D-6E3D-4F2D-925C-10C6F42407F5}" type="datetimeFigureOut">
              <a:rPr lang="fi-FI" smtClean="0"/>
              <a:t>11.9.2020</a:t>
            </a:fld>
            <a:endParaRPr lang="fi-FI"/>
          </a:p>
        </p:txBody>
      </p:sp>
      <p:sp>
        <p:nvSpPr>
          <p:cNvPr id="6" name="Alatunnisteen paikkamerkki 5">
            <a:extLst>
              <a:ext uri="{FF2B5EF4-FFF2-40B4-BE49-F238E27FC236}">
                <a16:creationId xmlns:a16="http://schemas.microsoft.com/office/drawing/2014/main" id="{B5BFA3A5-5BA6-40C4-99C8-3FB59D31E86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00C797B-405A-45C8-B5F6-CE6E08802B93}"/>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404648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4D214E-89A7-4E2B-AAA2-ECEFD96F802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A9D0D10-E653-4AFF-ADA4-2AFD37859E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A492C8E0-9040-4553-B77A-21DCAF69C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A27BF8E-2E95-4549-8593-7C6C4761D65F}"/>
              </a:ext>
            </a:extLst>
          </p:cNvPr>
          <p:cNvSpPr>
            <a:spLocks noGrp="1"/>
          </p:cNvSpPr>
          <p:nvPr>
            <p:ph type="dt" sz="half" idx="10"/>
          </p:nvPr>
        </p:nvSpPr>
        <p:spPr/>
        <p:txBody>
          <a:bodyPr/>
          <a:lstStyle/>
          <a:p>
            <a:fld id="{84E6E31D-6E3D-4F2D-925C-10C6F42407F5}" type="datetimeFigureOut">
              <a:rPr lang="fi-FI" smtClean="0"/>
              <a:t>11.9.2020</a:t>
            </a:fld>
            <a:endParaRPr lang="fi-FI"/>
          </a:p>
        </p:txBody>
      </p:sp>
      <p:sp>
        <p:nvSpPr>
          <p:cNvPr id="6" name="Alatunnisteen paikkamerkki 5">
            <a:extLst>
              <a:ext uri="{FF2B5EF4-FFF2-40B4-BE49-F238E27FC236}">
                <a16:creationId xmlns:a16="http://schemas.microsoft.com/office/drawing/2014/main" id="{7749727B-43AC-44C5-82D2-AB8B1D58B65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E107061-50C8-494C-A0B8-9CFBF8D771FC}"/>
              </a:ext>
            </a:extLst>
          </p:cNvPr>
          <p:cNvSpPr>
            <a:spLocks noGrp="1"/>
          </p:cNvSpPr>
          <p:nvPr>
            <p:ph type="sldNum" sz="quarter" idx="12"/>
          </p:nvPr>
        </p:nvSpPr>
        <p:spPr/>
        <p:txBody>
          <a:bodyPr/>
          <a:lstStyle/>
          <a:p>
            <a:fld id="{99E510E7-B44B-4547-B9F9-096CEF0AC457}" type="slidenum">
              <a:rPr lang="fi-FI" smtClean="0"/>
              <a:t>‹#›</a:t>
            </a:fld>
            <a:endParaRPr lang="fi-FI"/>
          </a:p>
        </p:txBody>
      </p:sp>
    </p:spTree>
    <p:extLst>
      <p:ext uri="{BB962C8B-B14F-4D97-AF65-F5344CB8AC3E}">
        <p14:creationId xmlns:p14="http://schemas.microsoft.com/office/powerpoint/2010/main" val="379722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5889D77-DED5-42B2-9D04-69537973B4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E14F830-6434-4758-A0AE-DF5DD2D78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8B0FEE3-A5D9-4A35-8155-02333A5BB1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6E31D-6E3D-4F2D-925C-10C6F42407F5}" type="datetimeFigureOut">
              <a:rPr lang="fi-FI" smtClean="0"/>
              <a:t>11.9.2020</a:t>
            </a:fld>
            <a:endParaRPr lang="fi-FI"/>
          </a:p>
        </p:txBody>
      </p:sp>
      <p:sp>
        <p:nvSpPr>
          <p:cNvPr id="5" name="Alatunnisteen paikkamerkki 4">
            <a:extLst>
              <a:ext uri="{FF2B5EF4-FFF2-40B4-BE49-F238E27FC236}">
                <a16:creationId xmlns:a16="http://schemas.microsoft.com/office/drawing/2014/main" id="{7B2B70D9-E4F3-4BE6-B4BE-C809011AF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F8B80D61-45A9-4586-840F-D3D3EA7A6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510E7-B44B-4547-B9F9-096CEF0AC457}" type="slidenum">
              <a:rPr lang="fi-FI" smtClean="0"/>
              <a:t>‹#›</a:t>
            </a:fld>
            <a:endParaRPr lang="fi-FI"/>
          </a:p>
        </p:txBody>
      </p:sp>
    </p:spTree>
    <p:extLst>
      <p:ext uri="{BB962C8B-B14F-4D97-AF65-F5344CB8AC3E}">
        <p14:creationId xmlns:p14="http://schemas.microsoft.com/office/powerpoint/2010/main" val="3768369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FFCCB4-5CF8-41DC-A0A9-4B369A0E66BD}"/>
              </a:ext>
            </a:extLst>
          </p:cNvPr>
          <p:cNvSpPr>
            <a:spLocks noGrp="1"/>
          </p:cNvSpPr>
          <p:nvPr>
            <p:ph type="ctrTitle"/>
          </p:nvPr>
        </p:nvSpPr>
        <p:spPr/>
        <p:txBody>
          <a:bodyPr/>
          <a:lstStyle/>
          <a:p>
            <a:r>
              <a:rPr lang="fi-FI" dirty="0"/>
              <a:t>DIABETESKOMPLIKAATIOT</a:t>
            </a:r>
            <a:br>
              <a:rPr lang="fi-FI" dirty="0"/>
            </a:br>
            <a:r>
              <a:rPr lang="fi-FI" dirty="0"/>
              <a:t>- lisäsairaudet</a:t>
            </a:r>
          </a:p>
        </p:txBody>
      </p:sp>
    </p:spTree>
    <p:extLst>
      <p:ext uri="{BB962C8B-B14F-4D97-AF65-F5344CB8AC3E}">
        <p14:creationId xmlns:p14="http://schemas.microsoft.com/office/powerpoint/2010/main" val="58548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D66A4BE-1447-4F35-8EB7-C30D874BEE7A}"/>
              </a:ext>
            </a:extLst>
          </p:cNvPr>
          <p:cNvSpPr>
            <a:spLocks noGrp="1"/>
          </p:cNvSpPr>
          <p:nvPr>
            <p:ph idx="1"/>
          </p:nvPr>
        </p:nvSpPr>
        <p:spPr>
          <a:xfrm>
            <a:off x="838200" y="970961"/>
            <a:ext cx="10515600" cy="5206002"/>
          </a:xfrm>
        </p:spPr>
        <p:txBody>
          <a:bodyPr>
            <a:normAutofit fontScale="85000" lnSpcReduction="20000"/>
          </a:bodyPr>
          <a:lstStyle/>
          <a:p>
            <a:r>
              <a:rPr lang="fi-FI" dirty="0"/>
              <a:t>Tärkein hoito kaikissa diabeettisen </a:t>
            </a:r>
            <a:r>
              <a:rPr lang="fi-FI" dirty="0" err="1"/>
              <a:t>retinopatian</a:t>
            </a:r>
            <a:r>
              <a:rPr lang="fi-FI" dirty="0"/>
              <a:t> vaiheissa on hyvä diabeteksen hoitotasapaino. Hyvä hoitotasapaino luo edellytykset myös mahdollisen laserhoidon, kirurgisen hoidon tai lasiaisinjektiohoidon onnistumiselle.</a:t>
            </a:r>
          </a:p>
          <a:p>
            <a:r>
              <a:rPr lang="fi-FI" dirty="0"/>
              <a:t>Jos silmänpohjaan kehittyy diabeettinen </a:t>
            </a:r>
            <a:r>
              <a:rPr lang="fi-FI" dirty="0" err="1"/>
              <a:t>retinopatia</a:t>
            </a:r>
            <a:r>
              <a:rPr lang="fi-FI" dirty="0"/>
              <a:t>, on ensimmäinen toimenpide usein silmänpohjan laserhoito. Yleensä silmänpohja käsitellään usealla eri hoitokerralla. Silmänpohjan laserhoidosta käytetään nimitystä </a:t>
            </a:r>
            <a:r>
              <a:rPr lang="fi-FI" dirty="0" err="1"/>
              <a:t>panfotokoagulaatio</a:t>
            </a:r>
            <a:r>
              <a:rPr lang="fi-FI" dirty="0"/>
              <a:t>, kun silmänpohjan muita kuin keskeisiä (ns. perifeerisiä) osia käsitellään kattavasti.</a:t>
            </a:r>
          </a:p>
          <a:p>
            <a:r>
              <a:rPr lang="fi-FI" dirty="0"/>
              <a:t>Jos </a:t>
            </a:r>
            <a:r>
              <a:rPr lang="fi-FI" dirty="0" err="1"/>
              <a:t>retinopatia</a:t>
            </a:r>
            <a:r>
              <a:rPr lang="fi-FI" dirty="0"/>
              <a:t> kehittyy </a:t>
            </a:r>
            <a:r>
              <a:rPr lang="fi-FI" dirty="0" err="1"/>
              <a:t>vaikeallea</a:t>
            </a:r>
            <a:r>
              <a:rPr lang="fi-FI" dirty="0"/>
              <a:t> </a:t>
            </a:r>
            <a:r>
              <a:rPr lang="fi-FI" dirty="0" err="1"/>
              <a:t>steelle</a:t>
            </a:r>
            <a:r>
              <a:rPr lang="fi-FI" dirty="0"/>
              <a:t>, joudutaan joskus tekemään lasiais- ja verkkokalvokirurgisia toimenpiteitä. Jos tarkan näön alueella on riski irtauman syntymisestä, silmäleikkaus joudutaan tekemään nopeasti. Tällöin pyritään vähentämään verkkokalvoon kohdistuvaa vetoa sekä poistamaan mahdollisia veri- ja nestekertymiä verkkokalvon alta.</a:t>
            </a:r>
          </a:p>
          <a:p>
            <a:r>
              <a:rPr lang="fi-FI" dirty="0"/>
              <a:t>Diabeettista verkkokalvosairautta hoidetaan joissakin tapauksissa myös lasiaiseen annettavien injektioiden avulla. Lasiaiseen voidaan antaa verisuonten kasvutekijöiden estäjiä (ns. VEGF-vasta-aineinjektio; VEGF = vaskulaarinen </a:t>
            </a:r>
            <a:r>
              <a:rPr lang="fi-FI" dirty="0" err="1"/>
              <a:t>endoteliaalinen</a:t>
            </a:r>
            <a:r>
              <a:rPr lang="fi-FI" dirty="0"/>
              <a:t> kasvutekijä).</a:t>
            </a:r>
          </a:p>
        </p:txBody>
      </p:sp>
    </p:spTree>
    <p:extLst>
      <p:ext uri="{BB962C8B-B14F-4D97-AF65-F5344CB8AC3E}">
        <p14:creationId xmlns:p14="http://schemas.microsoft.com/office/powerpoint/2010/main" val="4153712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EE0763-8762-43FD-9595-FDFFA83BB97D}"/>
              </a:ext>
            </a:extLst>
          </p:cNvPr>
          <p:cNvSpPr>
            <a:spLocks noGrp="1"/>
          </p:cNvSpPr>
          <p:nvPr>
            <p:ph type="title"/>
          </p:nvPr>
        </p:nvSpPr>
        <p:spPr/>
        <p:txBody>
          <a:bodyPr/>
          <a:lstStyle/>
          <a:p>
            <a:r>
              <a:rPr lang="fi-FI" dirty="0"/>
              <a:t>		DIABEETTINEN NEFROPATIA</a:t>
            </a:r>
          </a:p>
        </p:txBody>
      </p:sp>
      <p:sp>
        <p:nvSpPr>
          <p:cNvPr id="3" name="Sisällön paikkamerkki 2">
            <a:extLst>
              <a:ext uri="{FF2B5EF4-FFF2-40B4-BE49-F238E27FC236}">
                <a16:creationId xmlns:a16="http://schemas.microsoft.com/office/drawing/2014/main" id="{DB0ADA05-D8D2-47E1-BF04-381271395805}"/>
              </a:ext>
            </a:extLst>
          </p:cNvPr>
          <p:cNvSpPr>
            <a:spLocks noGrp="1"/>
          </p:cNvSpPr>
          <p:nvPr>
            <p:ph idx="1"/>
          </p:nvPr>
        </p:nvSpPr>
        <p:spPr>
          <a:xfrm>
            <a:off x="838200" y="1825625"/>
            <a:ext cx="10515600" cy="4667250"/>
          </a:xfrm>
        </p:spPr>
        <p:txBody>
          <a:bodyPr>
            <a:normAutofit fontScale="70000" lnSpcReduction="20000"/>
          </a:bodyPr>
          <a:lstStyle/>
          <a:p>
            <a:pPr marL="0" indent="0">
              <a:buNone/>
            </a:pPr>
            <a:r>
              <a:rPr lang="fi-FI" dirty="0"/>
              <a:t>= diabeteksen munuaissairaus</a:t>
            </a:r>
          </a:p>
          <a:p>
            <a:r>
              <a:rPr lang="fi-FI" dirty="0"/>
              <a:t>Tyypin 1 diabetesta sairastavista 20–30 %:lla havaitaan 15 vuoden sairastamisen jälkeen valkuaista virtsassa (mikroalbuminuria), mikä on merkki munuaisen häiriöstä. Noin puolella heistä munuaisvaurio etenee hiljalleen vuosien kuluessa oireita aiheuttavaksi ja hoitoa vaativaksi munuaissairaudeksi. </a:t>
            </a:r>
          </a:p>
          <a:p>
            <a:r>
              <a:rPr lang="fi-FI" dirty="0"/>
              <a:t>Huomattavalla osalla valkuaisen määrä ei lisäänny tai se häviää kokonaan hyvällä diabeteksen ja verenpaineen hoidolla.</a:t>
            </a:r>
          </a:p>
          <a:p>
            <a:endParaRPr lang="fi-FI" dirty="0"/>
          </a:p>
          <a:p>
            <a:r>
              <a:rPr lang="fi-FI" dirty="0"/>
              <a:t>Tyypin 2 diabeteksessa joka viidennellä (20 %:</a:t>
            </a:r>
            <a:r>
              <a:rPr lang="fi-FI" dirty="0" err="1"/>
              <a:t>lla</a:t>
            </a:r>
            <a:r>
              <a:rPr lang="fi-FI" dirty="0"/>
              <a:t>) todetaan jo sairauden toteamishetkellä valkuaisen liiallista erittymistä virtsaan. Kymmenen vuoden kohdalla valkuaisen erittyminen on suurentunut 30 %:lla ja huomattavan runsasta se on 5 %:lla potilaista. Kuten tyypin 1 diabeteksessa, myös tyypin 2 diabeteksessa hyvällä hoidolla valkuaisen eritys voi palautua normaaliksi.</a:t>
            </a:r>
          </a:p>
          <a:p>
            <a:endParaRPr lang="fi-FI" dirty="0"/>
          </a:p>
          <a:p>
            <a:r>
              <a:rPr lang="fi-FI" dirty="0"/>
              <a:t>Suomessa joutuu munuaissairauden vuoksi aktiivihoitoon (dialyysihoito eli ”keinomunuaishoito” ja munuaisensiirto) noin 500 henkeä vuodessa. Heistä tyypin 1 diabetesta sairastaa noin 70 ja tyypin 2 diabetesta noin 100.</a:t>
            </a:r>
          </a:p>
        </p:txBody>
      </p:sp>
    </p:spTree>
    <p:extLst>
      <p:ext uri="{BB962C8B-B14F-4D97-AF65-F5344CB8AC3E}">
        <p14:creationId xmlns:p14="http://schemas.microsoft.com/office/powerpoint/2010/main" val="2657384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isällön paikkamerkki 2">
            <a:extLst>
              <a:ext uri="{FF2B5EF4-FFF2-40B4-BE49-F238E27FC236}">
                <a16:creationId xmlns:a16="http://schemas.microsoft.com/office/drawing/2014/main" id="{3DF04CE5-F3F3-40D9-B68F-E6EB30B99A8F}"/>
              </a:ext>
            </a:extLst>
          </p:cNvPr>
          <p:cNvSpPr>
            <a:spLocks noGrp="1"/>
          </p:cNvSpPr>
          <p:nvPr>
            <p:ph idx="1"/>
          </p:nvPr>
        </p:nvSpPr>
        <p:spPr>
          <a:xfrm>
            <a:off x="643467" y="797668"/>
            <a:ext cx="6891187" cy="5379295"/>
          </a:xfrm>
        </p:spPr>
        <p:txBody>
          <a:bodyPr>
            <a:noAutofit/>
          </a:bodyPr>
          <a:lstStyle/>
          <a:p>
            <a:r>
              <a:rPr lang="fi-FI" sz="1600" dirty="0"/>
              <a:t>Alkuvaiheen munuaissairaudessa todetaan vähäistä valkuaisen erittymisen lisääntymistä virtsaan, mitä kutsutaan nimellä mikroalbuminuria (mikroalbuminuria </a:t>
            </a:r>
            <a:r>
              <a:rPr lang="fi-FI" sz="1600" dirty="0" err="1"/>
              <a:t>yövirtsasta</a:t>
            </a:r>
            <a:r>
              <a:rPr lang="fi-FI" sz="1600" dirty="0"/>
              <a:t>). </a:t>
            </a:r>
          </a:p>
          <a:p>
            <a:r>
              <a:rPr lang="fi-FI" sz="1600" dirty="0"/>
              <a:t>Valkuainen (albumiini) todetaan joko yön yli kerätystä tai koko vuorokauden aikana kerätystä virtsasta. </a:t>
            </a:r>
          </a:p>
          <a:p>
            <a:r>
              <a:rPr lang="fi-FI" sz="1600" dirty="0"/>
              <a:t>Valkuaista voi virtsaan tulla pieniä määriä muista syistä, minkä vuoksi </a:t>
            </a:r>
            <a:r>
              <a:rPr lang="fi-FI" sz="1600" dirty="0" err="1"/>
              <a:t>mikroalbuminurian</a:t>
            </a:r>
            <a:r>
              <a:rPr lang="fi-FI" sz="1600" dirty="0"/>
              <a:t> diagnoosia ei tehdä yhden näytteen perusteella, vaan virtsanäyte tutkitaan kolme kertaa muutaman viikon välein. Jos kolmesta näytteestä kahdessa löytyy liikaa proteiinia, kyseessä on diabetekseen liittyvä mikroalbuminuria.</a:t>
            </a:r>
          </a:p>
          <a:p>
            <a:endParaRPr lang="fi-FI" sz="1600" dirty="0"/>
          </a:p>
          <a:p>
            <a:r>
              <a:rPr lang="fi-FI" sz="1600" dirty="0"/>
              <a:t>Virtsan albumiinimäärän vähäinen lisääntynyt määrä ei aiheuta mitään oireita. Sen vuoksi diabeetikoilla virtsan valkuaisen erittymistä seurataan säännöllisesti.</a:t>
            </a:r>
          </a:p>
          <a:p>
            <a:r>
              <a:rPr lang="fi-FI" sz="1600" dirty="0"/>
              <a:t>Jos munuaissairaus etenee pitkälle, alkaa ilmetä liiallisesta proteiinin menetyksestä johtuvia tai munuaisen vajaatoiminnasta (</a:t>
            </a:r>
            <a:r>
              <a:rPr lang="fi-FI" sz="1600" dirty="0" err="1"/>
              <a:t>uremia</a:t>
            </a:r>
            <a:r>
              <a:rPr lang="fi-FI" sz="1600" dirty="0"/>
              <a:t>) johtuvia oireita.</a:t>
            </a:r>
          </a:p>
          <a:p>
            <a:r>
              <a:rPr lang="fi-FI" sz="1600" dirty="0"/>
              <a:t> Jos epäillään munuaisten vajaatoimintaa, tutkitaan ja seurataan virtsan proteiinin lisäksi muita munuaiskokeita, esimerkiksi seerumin kreatiniini-arvoa tai munuaisen suodatusnopeutta eli GFR-arvoa</a:t>
            </a:r>
          </a:p>
        </p:txBody>
      </p:sp>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a:extLst>
              <a:ext uri="{FF2B5EF4-FFF2-40B4-BE49-F238E27FC236}">
                <a16:creationId xmlns:a16="http://schemas.microsoft.com/office/drawing/2014/main" id="{5D15D5F6-68BF-4275-859E-EC26AED820E7}"/>
              </a:ext>
            </a:extLst>
          </p:cNvPr>
          <p:cNvPicPr>
            <a:picLocks noChangeAspect="1"/>
          </p:cNvPicPr>
          <p:nvPr/>
        </p:nvPicPr>
        <p:blipFill rotWithShape="1">
          <a:blip r:embed="rId2"/>
          <a:srcRect l="5119" r="12267" b="-1"/>
          <a:stretch/>
        </p:blipFill>
        <p:spPr>
          <a:xfrm>
            <a:off x="8129873" y="10"/>
            <a:ext cx="4062128" cy="6857990"/>
          </a:xfrm>
          <a:prstGeom prst="rect">
            <a:avLst/>
          </a:prstGeom>
        </p:spPr>
      </p:pic>
      <p:grpSp>
        <p:nvGrpSpPr>
          <p:cNvPr id="16" name="Group 1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4691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C60B30F-70F8-4606-AB7D-952E11B22D07}"/>
              </a:ext>
            </a:extLst>
          </p:cNvPr>
          <p:cNvSpPr>
            <a:spLocks noGrp="1"/>
          </p:cNvSpPr>
          <p:nvPr>
            <p:ph idx="1"/>
          </p:nvPr>
        </p:nvSpPr>
        <p:spPr>
          <a:xfrm>
            <a:off x="838200" y="359923"/>
            <a:ext cx="10515600" cy="5817040"/>
          </a:xfrm>
        </p:spPr>
        <p:txBody>
          <a:bodyPr>
            <a:normAutofit fontScale="77500" lnSpcReduction="20000"/>
          </a:bodyPr>
          <a:lstStyle/>
          <a:p>
            <a:r>
              <a:rPr lang="fi-FI" dirty="0"/>
              <a:t>Munuaistaudeilla on taipumusta ajan mittaan hiljalleen edetä. Kun diabeteksessa todetaan valkuaisen (albumiinin) erittymisen virtsaan lisääntyneen, hoidolla pyritään estämään munuaisvaurion eteneminen. Keinot ovat samat kuin ehkäisyssä, mutta niitä tehostetaan.</a:t>
            </a:r>
          </a:p>
          <a:p>
            <a:endParaRPr lang="fi-FI" dirty="0"/>
          </a:p>
          <a:p>
            <a:r>
              <a:rPr lang="fi-FI" dirty="0"/>
              <a:t>Lievästikin kohonnut verenpaine vaurioittaa herkästi munuaisia, minkä vuoksi verenpaineen hoidon tavoite on tavallista tiukempi: yläpaine alle 130 ja alapaine korkeintaan 80–85 elohopeamillimetriä (mmHg). Sen saavuttamiseksi tarvitaan lähes aina verenpainelääkkeitä.</a:t>
            </a:r>
          </a:p>
          <a:p>
            <a:r>
              <a:rPr lang="fi-FI" dirty="0"/>
              <a:t>Hyvin toteutettu hoito ei ainoastaan pysäytä munuaisvaurion etenemistä, vaan munuaissairauden alkuvaiheessa osalla potilaita valkuaisen liikaeritys paranee kokonaan. Verenpaineen lisäksi pyritään hyvään diabeteksen hoitotasapainoon.</a:t>
            </a:r>
          </a:p>
          <a:p>
            <a:endParaRPr lang="fi-FI" dirty="0"/>
          </a:p>
          <a:p>
            <a:r>
              <a:rPr lang="fi-FI" dirty="0"/>
              <a:t>Jos munuaistauti etenee, voi proteiinin erittyminen virtsaan tulla niin suureksi, että ilmaantuu turvotuksia ja muita oireita.</a:t>
            </a:r>
          </a:p>
          <a:p>
            <a:r>
              <a:rPr lang="fi-FI" dirty="0"/>
              <a:t>Asteittain voi kehittyä munuaisen vajaatoiminta, jonka hoitoperiaatteet ovat samat kuin vajaatoiminnassa yleensäkin. </a:t>
            </a:r>
          </a:p>
          <a:p>
            <a:r>
              <a:rPr lang="fi-FI" dirty="0"/>
              <a:t>Pitkälle edenneessä taudissa tarvitaan keinomunuaishoitoa (dialyysi) tai munuaisen siirto.</a:t>
            </a:r>
          </a:p>
        </p:txBody>
      </p:sp>
    </p:spTree>
    <p:extLst>
      <p:ext uri="{BB962C8B-B14F-4D97-AF65-F5344CB8AC3E}">
        <p14:creationId xmlns:p14="http://schemas.microsoft.com/office/powerpoint/2010/main" val="2679621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E1D13B-3A3C-462E-A6FF-A3D5A3881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B82AB0A7-5ADB-43AA-A85D-9EB9D8BC0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421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94214E17-97F3-4B04-AAE9-03BA148AE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2875"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EC9D92EA-1FC7-47BC-8749-59CAF27E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634080"/>
            <a:ext cx="727553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isällön paikkamerkki 2">
            <a:extLst>
              <a:ext uri="{FF2B5EF4-FFF2-40B4-BE49-F238E27FC236}">
                <a16:creationId xmlns:a16="http://schemas.microsoft.com/office/drawing/2014/main" id="{96124AB1-5306-4BF7-9A89-E00CFE821C65}"/>
              </a:ext>
            </a:extLst>
          </p:cNvPr>
          <p:cNvSpPr>
            <a:spLocks noGrp="1"/>
          </p:cNvSpPr>
          <p:nvPr>
            <p:ph idx="1"/>
          </p:nvPr>
        </p:nvSpPr>
        <p:spPr>
          <a:xfrm>
            <a:off x="811094" y="2232591"/>
            <a:ext cx="6149595" cy="3301517"/>
          </a:xfrm>
        </p:spPr>
        <p:txBody>
          <a:bodyPr anchor="t">
            <a:normAutofit/>
          </a:bodyPr>
          <a:lstStyle/>
          <a:p>
            <a:pPr marL="0" indent="0">
              <a:buNone/>
            </a:pPr>
            <a:r>
              <a:rPr lang="fi-FI" sz="1700">
                <a:solidFill>
                  <a:srgbClr val="FEFFFF"/>
                </a:solidFill>
              </a:rPr>
              <a:t>Pitemmälle edenneessä munuaisen vajaatoiminnassa ruokavaliolla on tärkeä tehtävä. Ruokavalion keskeisiä kohtia ovat:</a:t>
            </a:r>
          </a:p>
          <a:p>
            <a:r>
              <a:rPr lang="fi-FI" sz="1700">
                <a:solidFill>
                  <a:srgbClr val="FEFFFF"/>
                </a:solidFill>
              </a:rPr>
              <a:t>Rajoitetaan fosfaatin saantia. Käytännössä rajoitetaan maitotuotteiden käyttöä ja täysjyvätuotteiden sijasta käytetään vaaleaa viljaa.</a:t>
            </a:r>
          </a:p>
          <a:p>
            <a:r>
              <a:rPr lang="fi-FI" sz="1700">
                <a:solidFill>
                  <a:srgbClr val="FEFFFF"/>
                </a:solidFill>
              </a:rPr>
              <a:t>Proteiinin saanti ei saa olla suuri. Hyviä ja vähän fosfaattia sisältäviä tuotteita ovat vähärasvainen tuore tai pakastettu liha, kala, kananmuna, katkaravut ja raejuusto, joita käytetään vain kohtuudella.</a:t>
            </a:r>
          </a:p>
          <a:p>
            <a:r>
              <a:rPr lang="fi-FI" sz="1700">
                <a:solidFill>
                  <a:srgbClr val="FEFFFF"/>
                </a:solidFill>
              </a:rPr>
              <a:t>Runsasta suolan saantia pitää välttää, tavoite on alle 5 grammaa suolaa päivässä.</a:t>
            </a:r>
          </a:p>
        </p:txBody>
      </p:sp>
      <p:pic>
        <p:nvPicPr>
          <p:cNvPr id="5" name="Kuva 4">
            <a:extLst>
              <a:ext uri="{FF2B5EF4-FFF2-40B4-BE49-F238E27FC236}">
                <a16:creationId xmlns:a16="http://schemas.microsoft.com/office/drawing/2014/main" id="{127B77C1-FF32-4C77-BE16-0E98AE3C9431}"/>
              </a:ext>
            </a:extLst>
          </p:cNvPr>
          <p:cNvPicPr>
            <a:picLocks noChangeAspect="1"/>
          </p:cNvPicPr>
          <p:nvPr/>
        </p:nvPicPr>
        <p:blipFill rotWithShape="1">
          <a:blip r:embed="rId2"/>
          <a:srcRect l="7080" r="37948"/>
          <a:stretch/>
        </p:blipFill>
        <p:spPr>
          <a:xfrm>
            <a:off x="7554137" y="1353980"/>
            <a:ext cx="4637558" cy="5257799"/>
          </a:xfrm>
          <a:prstGeom prst="rect">
            <a:avLst/>
          </a:prstGeom>
        </p:spPr>
      </p:pic>
    </p:spTree>
    <p:extLst>
      <p:ext uri="{BB962C8B-B14F-4D97-AF65-F5344CB8AC3E}">
        <p14:creationId xmlns:p14="http://schemas.microsoft.com/office/powerpoint/2010/main" val="458892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ECB5BC-347F-4B92-AB5C-5295BEE9CF9C}"/>
              </a:ext>
            </a:extLst>
          </p:cNvPr>
          <p:cNvSpPr>
            <a:spLocks noGrp="1"/>
          </p:cNvSpPr>
          <p:nvPr>
            <p:ph type="title"/>
          </p:nvPr>
        </p:nvSpPr>
        <p:spPr/>
        <p:txBody>
          <a:bodyPr/>
          <a:lstStyle/>
          <a:p>
            <a:r>
              <a:rPr lang="fi-FI" dirty="0"/>
              <a:t>		DIABEETTINEN NEUROPATIA</a:t>
            </a:r>
          </a:p>
        </p:txBody>
      </p:sp>
      <p:sp>
        <p:nvSpPr>
          <p:cNvPr id="3" name="Sisällön paikkamerkki 2">
            <a:extLst>
              <a:ext uri="{FF2B5EF4-FFF2-40B4-BE49-F238E27FC236}">
                <a16:creationId xmlns:a16="http://schemas.microsoft.com/office/drawing/2014/main" id="{AC1676DC-527A-4497-8C15-478672372B6D}"/>
              </a:ext>
            </a:extLst>
          </p:cNvPr>
          <p:cNvSpPr>
            <a:spLocks noGrp="1"/>
          </p:cNvSpPr>
          <p:nvPr>
            <p:ph idx="1"/>
          </p:nvPr>
        </p:nvSpPr>
        <p:spPr/>
        <p:txBody>
          <a:bodyPr>
            <a:normAutofit fontScale="77500" lnSpcReduction="20000"/>
          </a:bodyPr>
          <a:lstStyle/>
          <a:p>
            <a:r>
              <a:rPr lang="fi-FI" dirty="0"/>
              <a:t>=diabeteksen hermovaurio</a:t>
            </a:r>
          </a:p>
          <a:p>
            <a:r>
              <a:rPr lang="fi-FI" dirty="0"/>
              <a:t>Vaurio saattaa ilmetä sekä tavallisissa tahdonalaisissa ääreishermoissa että ei-tahdonalaisissa autonomisissa hermoissa, jotka säätelevät sisäelinten toimintoja.</a:t>
            </a:r>
          </a:p>
          <a:p>
            <a:r>
              <a:rPr lang="fi-FI" dirty="0"/>
              <a:t> Diabeteksen hermovaurioita todetaan noin puolella diabeetikoista. Se on yleisempää tyypin 2 kuin tyypin 1 diabeteksessa. Iäkkäillä se on yleisempää kuin nuorilla.</a:t>
            </a:r>
          </a:p>
          <a:p>
            <a:endParaRPr lang="fi-FI" dirty="0"/>
          </a:p>
          <a:p>
            <a:r>
              <a:rPr lang="fi-FI" dirty="0"/>
              <a:t>Tyypin 1 diabeteksessa neuropatia kehittyy hiljalleen vuosien kuluessa ja voi alkaa 10–15 vuoden kuluttua sairauden puhkeamisesta. Kahdenkymmenen vuoden kuluttua noin puolella esiintyy ainakin lieviä neuropatian oireita.</a:t>
            </a:r>
          </a:p>
          <a:p>
            <a:endParaRPr lang="fi-FI" dirty="0"/>
          </a:p>
          <a:p>
            <a:r>
              <a:rPr lang="fi-FI" dirty="0"/>
              <a:t>Tyypin 2 diabeteksessa viidesosalla potilaista todetaan jo sairauden toteamishetkellä joitakin merkkejä neuropatiasta, koska diabetes on voinut olla jo vuosia piilevänä ennen sen toteamista. Useimmiten neuropatia syntyy vasta vuosien sairastamisen kuluessa. Kun tyypin 2 diabetes on kestänyt 10 vuotta, neuropatiaa todetaan noin puolella potilaista.</a:t>
            </a:r>
          </a:p>
        </p:txBody>
      </p:sp>
    </p:spTree>
    <p:extLst>
      <p:ext uri="{BB962C8B-B14F-4D97-AF65-F5344CB8AC3E}">
        <p14:creationId xmlns:p14="http://schemas.microsoft.com/office/powerpoint/2010/main" val="1764138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80E557C-9675-482E-B30F-5F9C7D8ABD24}"/>
              </a:ext>
            </a:extLst>
          </p:cNvPr>
          <p:cNvSpPr>
            <a:spLocks noGrp="1"/>
          </p:cNvSpPr>
          <p:nvPr>
            <p:ph idx="1"/>
          </p:nvPr>
        </p:nvSpPr>
        <p:spPr>
          <a:xfrm>
            <a:off x="838200" y="424206"/>
            <a:ext cx="10515600" cy="5752757"/>
          </a:xfrm>
        </p:spPr>
        <p:txBody>
          <a:bodyPr>
            <a:normAutofit/>
          </a:bodyPr>
          <a:lstStyle/>
          <a:p>
            <a:r>
              <a:rPr lang="fi-FI" dirty="0"/>
              <a:t>Diabeteksen neuropatia on voimakkaasti yhteydessä liian korkeaan veren sokeriin, jota kuvastaa sokerihemoglobiini eli ”sokeriprosentti” (HbA1c). </a:t>
            </a:r>
          </a:p>
          <a:p>
            <a:r>
              <a:rPr lang="fi-FI" dirty="0"/>
              <a:t>Vuosikausia jatkuneet liian korkeat verensokeriarvot lisäävät huomattavasti neuropatian vaaraa. Vastaavasti hyvällä sokeritasapainolla neuropatian synty voidaan estää.</a:t>
            </a:r>
          </a:p>
          <a:p>
            <a:endParaRPr lang="fi-FI" dirty="0"/>
          </a:p>
          <a:p>
            <a:r>
              <a:rPr lang="fi-FI" dirty="0"/>
              <a:t>Kohonnut verensokeri voi vaikuttaa hermoihin useilla eri tavoilla. </a:t>
            </a:r>
          </a:p>
          <a:p>
            <a:pPr lvl="1">
              <a:buFont typeface="Wingdings" panose="05000000000000000000" pitchFamily="2" charset="2"/>
              <a:buChar char="Ø"/>
            </a:pPr>
            <a:r>
              <a:rPr lang="fi-FI" dirty="0"/>
              <a:t>Kun hermoihin kertyy runsaasti glukoosia, se muuttuu toisenlaiseksi sokeriksi, sorbitoliksi. Elimistö ei pysty käyttämään sorbitolia siinä määrin hyväksi kuin glukoosia, minkä vuoksi se häiritsee hermojen normaalia toimintaa. </a:t>
            </a:r>
          </a:p>
          <a:p>
            <a:pPr lvl="1">
              <a:buFont typeface="Wingdings" panose="05000000000000000000" pitchFamily="2" charset="2"/>
              <a:buChar char="Ø"/>
            </a:pPr>
            <a:r>
              <a:rPr lang="fi-FI" dirty="0"/>
              <a:t>Toinen mekanismi on, että hermojen pienet verisuonet vaurioituvat kohonneen verensokerin vuoksi. Myös hermojen valkuaisaineet voivat muuttua rakenteeltaan vuosikausien kohonneen verensokerin seurauksena.</a:t>
            </a:r>
          </a:p>
        </p:txBody>
      </p:sp>
    </p:spTree>
    <p:extLst>
      <p:ext uri="{BB962C8B-B14F-4D97-AF65-F5344CB8AC3E}">
        <p14:creationId xmlns:p14="http://schemas.microsoft.com/office/powerpoint/2010/main" val="877422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4848D76-16D7-4413-84B3-1FD827649D1A}"/>
              </a:ext>
            </a:extLst>
          </p:cNvPr>
          <p:cNvSpPr>
            <a:spLocks noGrp="1"/>
          </p:cNvSpPr>
          <p:nvPr>
            <p:ph idx="1"/>
          </p:nvPr>
        </p:nvSpPr>
        <p:spPr/>
        <p:txBody>
          <a:bodyPr>
            <a:normAutofit fontScale="85000" lnSpcReduction="20000"/>
          </a:bodyPr>
          <a:lstStyle/>
          <a:p>
            <a:r>
              <a:rPr lang="fi-FI" dirty="0"/>
              <a:t>Tyypillisin diabeteksen hermohäiriö on molemminpuolinen ääreishermojen sairaus eli </a:t>
            </a:r>
            <a:r>
              <a:rPr lang="fi-FI" dirty="0" err="1"/>
              <a:t>polyneuropatia</a:t>
            </a:r>
            <a:r>
              <a:rPr lang="fi-FI" dirty="0"/>
              <a:t>. Sitä esiintyy pääasiassa alaraajojen ääriosissa, eniten jalkaterissä. Häiriöitä ilmenee aluksi tuntohermoissa, mutta myös lihaksien toimintaa säätelevät liikehermot voivat ajan mittaan vaurioitua.</a:t>
            </a:r>
          </a:p>
          <a:p>
            <a:endParaRPr lang="fi-FI" dirty="0"/>
          </a:p>
          <a:p>
            <a:r>
              <a:rPr lang="fi-FI" dirty="0"/>
              <a:t>Diabetekseen voi liittyä yksittäisen hermon tai hermoryhmän häiriöitä (mononeuropatia). Nämä ilmenevät yleensä paikallisina kipuina tai pieninä halvausoireina eri puolilla kehoa. Tyypillisimpiä alueita ovat pohje, rintakehän toinen puoli, reisi ja käsi, mutta oireita voi olla melkein missä päin kehoa tahansa.</a:t>
            </a:r>
          </a:p>
          <a:p>
            <a:endParaRPr lang="fi-FI" dirty="0"/>
          </a:p>
          <a:p>
            <a:r>
              <a:rPr lang="fi-FI" dirty="0"/>
              <a:t>Oma ryhmänsä on diabetekseen liittyvä ei-tahdonalaisen hermoston vaurio eli autonominen neuropatia. Tämä hermoston osa säätelee muun muassa mahan ja suoliston toimintaa, verisuonten jänteyttä, virtsarakon tyhjenemistä ja siittimen erektiota, joilta kaikilta alueilta saattaa esiintyä oireita.</a:t>
            </a:r>
          </a:p>
        </p:txBody>
      </p:sp>
    </p:spTree>
    <p:extLst>
      <p:ext uri="{BB962C8B-B14F-4D97-AF65-F5344CB8AC3E}">
        <p14:creationId xmlns:p14="http://schemas.microsoft.com/office/powerpoint/2010/main" val="534799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Kuva 4">
            <a:extLst>
              <a:ext uri="{FF2B5EF4-FFF2-40B4-BE49-F238E27FC236}">
                <a16:creationId xmlns:a16="http://schemas.microsoft.com/office/drawing/2014/main" id="{41D8910A-CDED-4341-96F8-09D31C280731}"/>
              </a:ext>
            </a:extLst>
          </p:cNvPr>
          <p:cNvPicPr>
            <a:picLocks noChangeAspect="1"/>
          </p:cNvPicPr>
          <p:nvPr/>
        </p:nvPicPr>
        <p:blipFill rotWithShape="1">
          <a:blip r:embed="rId3">
            <a:alphaModFix/>
          </a:blip>
          <a:srcRect l="16729" r="33969"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isällön paikkamerkki 2">
            <a:extLst>
              <a:ext uri="{FF2B5EF4-FFF2-40B4-BE49-F238E27FC236}">
                <a16:creationId xmlns:a16="http://schemas.microsoft.com/office/drawing/2014/main" id="{05BF1F5B-5306-4504-BE93-990AA42E0C14}"/>
              </a:ext>
            </a:extLst>
          </p:cNvPr>
          <p:cNvSpPr>
            <a:spLocks noGrp="1"/>
          </p:cNvSpPr>
          <p:nvPr>
            <p:ph idx="1"/>
          </p:nvPr>
        </p:nvSpPr>
        <p:spPr>
          <a:xfrm>
            <a:off x="6090574" y="907232"/>
            <a:ext cx="4977578" cy="5153740"/>
          </a:xfrm>
        </p:spPr>
        <p:txBody>
          <a:bodyPr anchor="ctr">
            <a:normAutofit/>
          </a:bodyPr>
          <a:lstStyle/>
          <a:p>
            <a:pPr marL="0" indent="0">
              <a:buNone/>
            </a:pPr>
            <a:r>
              <a:rPr lang="fi-FI" sz="1600" b="1" dirty="0">
                <a:solidFill>
                  <a:srgbClr val="000000"/>
                </a:solidFill>
              </a:rPr>
              <a:t>Alaraajojen oireita </a:t>
            </a:r>
          </a:p>
          <a:p>
            <a:r>
              <a:rPr lang="fi-FI" sz="1600" dirty="0">
                <a:solidFill>
                  <a:srgbClr val="000000"/>
                </a:solidFill>
              </a:rPr>
              <a:t>Tyypillisiä oireita ovat pistely, puutumisen tunne ja kipu jalkaterien alueella.</a:t>
            </a:r>
          </a:p>
          <a:p>
            <a:r>
              <a:rPr lang="fi-FI" sz="1600" dirty="0">
                <a:solidFill>
                  <a:srgbClr val="000000"/>
                </a:solidFill>
              </a:rPr>
              <a:t> Alussa voi esiintyä liiallista ihon herkistymistä, jolloin kosketus tuntuu epämiellyttävän voimakkaana. </a:t>
            </a:r>
          </a:p>
          <a:p>
            <a:r>
              <a:rPr lang="fi-FI" sz="1600" dirty="0">
                <a:solidFill>
                  <a:srgbClr val="000000"/>
                </a:solidFill>
              </a:rPr>
              <a:t>Vaurion edetessä jalkaterien tunto heikkenee. Sen seurauksena jalka ei tunne sopimattomien kenkien aiheuttamia hiertymiä, jolloin jalka voi vaurioitua ja tulehtua, ennen kuin asiaan osataan kiinnittää huomiota. Jos on todettu neuropatiaa, jalkojen tilan säännöllinen tarkkailu ja huolellinen hoito ovat tarpeen. </a:t>
            </a:r>
          </a:p>
          <a:p>
            <a:r>
              <a:rPr lang="fi-FI" sz="1600" dirty="0">
                <a:solidFill>
                  <a:srgbClr val="000000"/>
                </a:solidFill>
              </a:rPr>
              <a:t>Neuropatian edetessä oireita voi ilmaantua ylemmäksi säärien ja reisien alueelle. Samalla lihasten toiminta saattaa häiriintyä, minkä seurauksena esimerkiksi nousu kyykkyasennosta vaikeutuu tai varpaiden ja jalkaterän asento saattaa muuttua.</a:t>
            </a:r>
          </a:p>
        </p:txBody>
      </p:sp>
    </p:spTree>
    <p:extLst>
      <p:ext uri="{BB962C8B-B14F-4D97-AF65-F5344CB8AC3E}">
        <p14:creationId xmlns:p14="http://schemas.microsoft.com/office/powerpoint/2010/main" val="554993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Kuva 4">
            <a:extLst>
              <a:ext uri="{FF2B5EF4-FFF2-40B4-BE49-F238E27FC236}">
                <a16:creationId xmlns:a16="http://schemas.microsoft.com/office/drawing/2014/main" id="{CE64B037-A785-4403-A943-60A7C97FFF1F}"/>
              </a:ext>
            </a:extLst>
          </p:cNvPr>
          <p:cNvPicPr>
            <a:picLocks noChangeAspect="1"/>
          </p:cNvPicPr>
          <p:nvPr/>
        </p:nvPicPr>
        <p:blipFill rotWithShape="1">
          <a:blip r:embed="rId3">
            <a:alphaModFix/>
          </a:blip>
          <a:srcRect l="36420" r="1"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isällön paikkamerkki 2">
            <a:extLst>
              <a:ext uri="{FF2B5EF4-FFF2-40B4-BE49-F238E27FC236}">
                <a16:creationId xmlns:a16="http://schemas.microsoft.com/office/drawing/2014/main" id="{3D41CBA1-5A54-4CE8-9DE0-5DD5BB4B643D}"/>
              </a:ext>
            </a:extLst>
          </p:cNvPr>
          <p:cNvSpPr>
            <a:spLocks noGrp="1"/>
          </p:cNvSpPr>
          <p:nvPr>
            <p:ph idx="1"/>
          </p:nvPr>
        </p:nvSpPr>
        <p:spPr>
          <a:xfrm>
            <a:off x="6090574" y="1167320"/>
            <a:ext cx="4977578" cy="4893652"/>
          </a:xfrm>
        </p:spPr>
        <p:txBody>
          <a:bodyPr anchor="ctr">
            <a:noAutofit/>
          </a:bodyPr>
          <a:lstStyle/>
          <a:p>
            <a:pPr marL="0" indent="0">
              <a:buNone/>
            </a:pPr>
            <a:r>
              <a:rPr lang="fi-FI" sz="1600" b="1" dirty="0">
                <a:solidFill>
                  <a:srgbClr val="000000"/>
                </a:solidFill>
              </a:rPr>
              <a:t>Yhden hermon häiriöitä</a:t>
            </a:r>
          </a:p>
          <a:p>
            <a:r>
              <a:rPr lang="fi-FI" sz="1600" dirty="0">
                <a:solidFill>
                  <a:srgbClr val="000000"/>
                </a:solidFill>
              </a:rPr>
              <a:t>Yhden hermon häiriöistä (mononeuropatioista) yleisin on pohjehermon halvaus Silloin jalkaterä roikkuu eikä sitä pystytä nostamaan kävellessä ylöspäin. </a:t>
            </a:r>
          </a:p>
          <a:p>
            <a:r>
              <a:rPr lang="fi-FI" sz="1600" dirty="0">
                <a:solidFill>
                  <a:srgbClr val="000000"/>
                </a:solidFill>
              </a:rPr>
              <a:t>Muita mononeuropatian mielipaikkoja ovat kivulias reisihermon halvaus ja rannekanavaoireyhtymä.</a:t>
            </a:r>
          </a:p>
          <a:p>
            <a:endParaRPr lang="fi-FI" sz="1600" dirty="0">
              <a:solidFill>
                <a:srgbClr val="000000"/>
              </a:solidFill>
            </a:endParaRPr>
          </a:p>
          <a:p>
            <a:pPr marL="0" indent="0">
              <a:buNone/>
            </a:pPr>
            <a:r>
              <a:rPr lang="fi-FI" sz="1600" b="1" dirty="0">
                <a:solidFill>
                  <a:srgbClr val="000000"/>
                </a:solidFill>
              </a:rPr>
              <a:t>Sydämen ja verisuonten oireet</a:t>
            </a:r>
          </a:p>
          <a:p>
            <a:r>
              <a:rPr lang="fi-FI" sz="1600" dirty="0">
                <a:solidFill>
                  <a:srgbClr val="000000"/>
                </a:solidFill>
              </a:rPr>
              <a:t>Autonomisen hermoston häiriö aiheuttaa sydämen sykkeen nousua, jolloin syke voi olla levossakin yli 100 minuutissa. </a:t>
            </a:r>
          </a:p>
          <a:p>
            <a:r>
              <a:rPr lang="fi-FI" sz="1600" dirty="0">
                <a:solidFill>
                  <a:srgbClr val="000000"/>
                </a:solidFill>
              </a:rPr>
              <a:t>Toinen ilmenemismuoto on verenpaineen lasku seisomaan noustaessa, koska valtimoiden seinämät eivät hermosäätelyn heikkouden vuoksi ehdi jäntevöityä riittävän nopeasti (matala verenpaine). </a:t>
            </a:r>
          </a:p>
          <a:p>
            <a:r>
              <a:rPr lang="fi-FI" sz="1600" dirty="0">
                <a:solidFill>
                  <a:srgbClr val="000000"/>
                </a:solidFill>
              </a:rPr>
              <a:t>Yksi autonomisen hermoston häiriön seuraus on eräänlainen sydämen ”tunnottomuus”, jolloin sydän ei aisti normaalisti kipua. Tällöin sepelvaltimosairauteen liittyvät kipuoireet ovat lieviä tai niitä ei ole lainkaan.</a:t>
            </a:r>
          </a:p>
        </p:txBody>
      </p:sp>
    </p:spTree>
    <p:extLst>
      <p:ext uri="{BB962C8B-B14F-4D97-AF65-F5344CB8AC3E}">
        <p14:creationId xmlns:p14="http://schemas.microsoft.com/office/powerpoint/2010/main" val="284961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4FFA27-3BD0-4762-A3DD-2B66AA75839D}"/>
              </a:ext>
            </a:extLst>
          </p:cNvPr>
          <p:cNvSpPr>
            <a:spLocks noGrp="1"/>
          </p:cNvSpPr>
          <p:nvPr>
            <p:ph type="title"/>
          </p:nvPr>
        </p:nvSpPr>
        <p:spPr/>
        <p:txBody>
          <a:bodyPr/>
          <a:lstStyle/>
          <a:p>
            <a:r>
              <a:rPr lang="fi-FI" dirty="0"/>
              <a:t>DIABETEKSEN AIHEUTTAMAT LISÄSAIRAUDET</a:t>
            </a:r>
          </a:p>
        </p:txBody>
      </p:sp>
      <p:sp>
        <p:nvSpPr>
          <p:cNvPr id="3" name="Sisällön paikkamerkki 2">
            <a:extLst>
              <a:ext uri="{FF2B5EF4-FFF2-40B4-BE49-F238E27FC236}">
                <a16:creationId xmlns:a16="http://schemas.microsoft.com/office/drawing/2014/main" id="{283E0D12-B978-48AB-A3E7-15024B7B5BEE}"/>
              </a:ext>
            </a:extLst>
          </p:cNvPr>
          <p:cNvSpPr>
            <a:spLocks noGrp="1"/>
          </p:cNvSpPr>
          <p:nvPr>
            <p:ph idx="1"/>
          </p:nvPr>
        </p:nvSpPr>
        <p:spPr/>
        <p:txBody>
          <a:bodyPr>
            <a:normAutofit fontScale="92500" lnSpcReduction="10000"/>
          </a:bodyPr>
          <a:lstStyle/>
          <a:p>
            <a:r>
              <a:rPr lang="fi-FI" dirty="0"/>
              <a:t>Diabetekseen voi liittyä </a:t>
            </a:r>
          </a:p>
          <a:p>
            <a:pPr lvl="1">
              <a:buFont typeface="Wingdings" panose="05000000000000000000" pitchFamily="2" charset="2"/>
              <a:buChar char="Ø"/>
            </a:pPr>
            <a:r>
              <a:rPr lang="fi-FI" dirty="0"/>
              <a:t>äkillisiä tai pitkäaikaisia komplikaatioita eli lisäsairauksia. </a:t>
            </a:r>
          </a:p>
          <a:p>
            <a:r>
              <a:rPr lang="fi-FI" dirty="0"/>
              <a:t>Äkillisiä komplikaatioita ovat </a:t>
            </a:r>
          </a:p>
          <a:p>
            <a:pPr lvl="1">
              <a:buFont typeface="Wingdings" panose="05000000000000000000" pitchFamily="2" charset="2"/>
              <a:buChar char="Ø"/>
            </a:pPr>
            <a:r>
              <a:rPr lang="fi-FI" dirty="0"/>
              <a:t>liian matala verensokeri (hypoglykemia)</a:t>
            </a:r>
          </a:p>
          <a:p>
            <a:pPr lvl="1">
              <a:buFont typeface="Wingdings" panose="05000000000000000000" pitchFamily="2" charset="2"/>
              <a:buChar char="Ø"/>
            </a:pPr>
            <a:r>
              <a:rPr lang="fi-FI" dirty="0"/>
              <a:t>liian korkea verensokeri (hyperglykemia) </a:t>
            </a:r>
          </a:p>
          <a:p>
            <a:pPr lvl="1">
              <a:buFont typeface="Wingdings" panose="05000000000000000000" pitchFamily="2" charset="2"/>
              <a:buChar char="Ø"/>
            </a:pPr>
            <a:r>
              <a:rPr lang="fi-FI" dirty="0"/>
              <a:t>happomyrkytys eli </a:t>
            </a:r>
            <a:r>
              <a:rPr lang="fi-FI" dirty="0" err="1"/>
              <a:t>ketoasidoosi</a:t>
            </a:r>
            <a:r>
              <a:rPr lang="fi-FI" dirty="0"/>
              <a:t>.</a:t>
            </a:r>
          </a:p>
          <a:p>
            <a:r>
              <a:rPr lang="fi-FI" dirty="0"/>
              <a:t>Pitkäaikaisia komplikaatioita ovat </a:t>
            </a:r>
          </a:p>
          <a:p>
            <a:pPr lvl="1">
              <a:buFont typeface="Wingdings" panose="05000000000000000000" pitchFamily="2" charset="2"/>
              <a:buChar char="Ø"/>
            </a:pPr>
            <a:r>
              <a:rPr lang="fi-FI" dirty="0"/>
              <a:t>diabeettinen silmäsairaus (</a:t>
            </a:r>
            <a:r>
              <a:rPr lang="fi-FI" dirty="0" err="1"/>
              <a:t>retinopatia</a:t>
            </a:r>
            <a:r>
              <a:rPr lang="fi-FI" dirty="0"/>
              <a:t>)</a:t>
            </a:r>
          </a:p>
          <a:p>
            <a:pPr lvl="1">
              <a:buFont typeface="Wingdings" panose="05000000000000000000" pitchFamily="2" charset="2"/>
              <a:buChar char="Ø"/>
            </a:pPr>
            <a:r>
              <a:rPr lang="fi-FI" dirty="0"/>
              <a:t>hermosairaus (neuropatia) </a:t>
            </a:r>
          </a:p>
          <a:p>
            <a:pPr lvl="1">
              <a:buFont typeface="Wingdings" panose="05000000000000000000" pitchFamily="2" charset="2"/>
              <a:buChar char="Ø"/>
            </a:pPr>
            <a:r>
              <a:rPr lang="fi-FI" dirty="0"/>
              <a:t>munuaissairaus (</a:t>
            </a:r>
            <a:r>
              <a:rPr lang="fi-FI" dirty="0" err="1"/>
              <a:t>nefropatia</a:t>
            </a:r>
            <a:r>
              <a:rPr lang="fi-FI" dirty="0"/>
              <a:t>)</a:t>
            </a:r>
          </a:p>
          <a:p>
            <a:pPr lvl="1">
              <a:buFont typeface="Wingdings" panose="05000000000000000000" pitchFamily="2" charset="2"/>
              <a:buChar char="Ø"/>
            </a:pPr>
            <a:r>
              <a:rPr lang="fi-FI" dirty="0"/>
              <a:t>Diabetes myös lisää vaaraa sairastua valtimosairauksiin (sydäninfarkti, aivoverenkiertohäiriöt, jalkojen verenkiertohäiriöt) kaksin-nelinkertaiseksi.</a:t>
            </a:r>
          </a:p>
          <a:p>
            <a:endParaRPr lang="fi-FI" dirty="0"/>
          </a:p>
        </p:txBody>
      </p:sp>
    </p:spTree>
    <p:extLst>
      <p:ext uri="{BB962C8B-B14F-4D97-AF65-F5344CB8AC3E}">
        <p14:creationId xmlns:p14="http://schemas.microsoft.com/office/powerpoint/2010/main" val="2398155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Kuva 6">
            <a:extLst>
              <a:ext uri="{FF2B5EF4-FFF2-40B4-BE49-F238E27FC236}">
                <a16:creationId xmlns:a16="http://schemas.microsoft.com/office/drawing/2014/main" id="{FF1A2BF3-329B-447A-AC1C-DE16952262E9}"/>
              </a:ext>
            </a:extLst>
          </p:cNvPr>
          <p:cNvPicPr>
            <a:picLocks noChangeAspect="1"/>
          </p:cNvPicPr>
          <p:nvPr/>
        </p:nvPicPr>
        <p:blipFill rotWithShape="1">
          <a:blip r:embed="rId3">
            <a:alphaModFix/>
          </a:blip>
          <a:srcRect l="29899" r="11305"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isällön paikkamerkki 2">
            <a:extLst>
              <a:ext uri="{FF2B5EF4-FFF2-40B4-BE49-F238E27FC236}">
                <a16:creationId xmlns:a16="http://schemas.microsoft.com/office/drawing/2014/main" id="{492A91CE-3DFE-419A-B3A6-63C544D2AB06}"/>
              </a:ext>
            </a:extLst>
          </p:cNvPr>
          <p:cNvSpPr>
            <a:spLocks noGrp="1"/>
          </p:cNvSpPr>
          <p:nvPr>
            <p:ph idx="1"/>
          </p:nvPr>
        </p:nvSpPr>
        <p:spPr>
          <a:xfrm>
            <a:off x="6090574" y="1118682"/>
            <a:ext cx="4977578" cy="4942290"/>
          </a:xfrm>
        </p:spPr>
        <p:txBody>
          <a:bodyPr anchor="ctr">
            <a:noAutofit/>
          </a:bodyPr>
          <a:lstStyle/>
          <a:p>
            <a:pPr marL="0" indent="0">
              <a:buNone/>
            </a:pPr>
            <a:r>
              <a:rPr lang="fi-FI" sz="1600" b="1" dirty="0">
                <a:solidFill>
                  <a:srgbClr val="000000"/>
                </a:solidFill>
              </a:rPr>
              <a:t>Mahan ja suoliston vaivat</a:t>
            </a:r>
          </a:p>
          <a:p>
            <a:r>
              <a:rPr lang="fi-FI" sz="1600" dirty="0">
                <a:solidFill>
                  <a:srgbClr val="000000"/>
                </a:solidFill>
              </a:rPr>
              <a:t>Autonominen neuropatia voi häiritä mahan ja suoliston lihasten toimintaa, jolloin ravinto ei kulje normaalisti eteenpäin. Tilaa kutsutaan "mahahalvaukseksi", jonka ammattitermi on </a:t>
            </a:r>
            <a:r>
              <a:rPr lang="fi-FI" sz="1600" dirty="0" err="1">
                <a:solidFill>
                  <a:srgbClr val="000000"/>
                </a:solidFill>
              </a:rPr>
              <a:t>gastropareesi</a:t>
            </a:r>
            <a:r>
              <a:rPr lang="fi-FI" sz="1600" dirty="0">
                <a:solidFill>
                  <a:srgbClr val="000000"/>
                </a:solidFill>
              </a:rPr>
              <a:t>. </a:t>
            </a:r>
          </a:p>
          <a:p>
            <a:r>
              <a:rPr lang="fi-FI" sz="1600" dirty="0">
                <a:solidFill>
                  <a:srgbClr val="000000"/>
                </a:solidFill>
              </a:rPr>
              <a:t>Tällöin syömisen jälkeen ylävatsalla tuntuu epämiellyttävän täysi olo ja joskus ruoan jälkeen joudutaan oksentelemaan. Nämä oireet ovat yleensä ajoittaisia, kestävät muutaman päivän, ja välillä on viikkojen tai kuukausien oireeton jakso. </a:t>
            </a:r>
          </a:p>
          <a:p>
            <a:r>
              <a:rPr lang="fi-FI" sz="1600" dirty="0" err="1">
                <a:solidFill>
                  <a:srgbClr val="000000"/>
                </a:solidFill>
              </a:rPr>
              <a:t>Gastropareesia</a:t>
            </a:r>
            <a:r>
              <a:rPr lang="fi-FI" sz="1600" dirty="0">
                <a:solidFill>
                  <a:srgbClr val="000000"/>
                </a:solidFill>
              </a:rPr>
              <a:t> voidaan lievittää seuraavilla ruokavalio-ohjeilla: Kuusi pientä ateriaa päivässä, vähennetään ravinnon rasvaa (korkeintaan 40 g päivässä), vältetään kuituvalmisteita, pureskellaan hyvin ja nautitaan hienonnettuja ruoka-aineita.</a:t>
            </a:r>
          </a:p>
          <a:p>
            <a:r>
              <a:rPr lang="fi-FI" sz="1600" dirty="0">
                <a:solidFill>
                  <a:srgbClr val="000000"/>
                </a:solidFill>
              </a:rPr>
              <a:t>Suolen toiminnan häiriö voi ilmetä myös ripulina, jota esiintyy öisinkin. Joillakin potilailla esiintyy ummetusta. Ripuli- ja ummetustaipumus ovat muutenkin yleisiä vaivoja, minkä vuoksi aina ei voi sanoa, johtuvatko ne diabeteksesta vai muusta syystä.</a:t>
            </a:r>
          </a:p>
        </p:txBody>
      </p:sp>
    </p:spTree>
    <p:extLst>
      <p:ext uri="{BB962C8B-B14F-4D97-AF65-F5344CB8AC3E}">
        <p14:creationId xmlns:p14="http://schemas.microsoft.com/office/powerpoint/2010/main" val="1029606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Kuva 4">
            <a:extLst>
              <a:ext uri="{FF2B5EF4-FFF2-40B4-BE49-F238E27FC236}">
                <a16:creationId xmlns:a16="http://schemas.microsoft.com/office/drawing/2014/main" id="{4792B1A7-94D2-4DE2-B342-25361C641026}"/>
              </a:ext>
            </a:extLst>
          </p:cNvPr>
          <p:cNvPicPr>
            <a:picLocks noChangeAspect="1"/>
          </p:cNvPicPr>
          <p:nvPr/>
        </p:nvPicPr>
        <p:blipFill rotWithShape="1">
          <a:blip r:embed="rId3">
            <a:alphaModFix/>
          </a:blip>
          <a:srcRect l="18174" r="19619"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isällön paikkamerkki 2">
            <a:extLst>
              <a:ext uri="{FF2B5EF4-FFF2-40B4-BE49-F238E27FC236}">
                <a16:creationId xmlns:a16="http://schemas.microsoft.com/office/drawing/2014/main" id="{E2615BB8-BF45-475B-AA51-847F529E88AB}"/>
              </a:ext>
            </a:extLst>
          </p:cNvPr>
          <p:cNvSpPr>
            <a:spLocks noGrp="1"/>
          </p:cNvSpPr>
          <p:nvPr>
            <p:ph idx="1"/>
          </p:nvPr>
        </p:nvSpPr>
        <p:spPr>
          <a:xfrm>
            <a:off x="6090574" y="1001950"/>
            <a:ext cx="4977578" cy="5059022"/>
          </a:xfrm>
        </p:spPr>
        <p:txBody>
          <a:bodyPr anchor="ctr">
            <a:noAutofit/>
          </a:bodyPr>
          <a:lstStyle/>
          <a:p>
            <a:pPr marL="0" indent="0">
              <a:buNone/>
            </a:pPr>
            <a:r>
              <a:rPr lang="fi-FI" sz="1600" b="1" dirty="0">
                <a:solidFill>
                  <a:srgbClr val="000000"/>
                </a:solidFill>
              </a:rPr>
              <a:t>Virtsaamis- ja erektio-ongelmat </a:t>
            </a:r>
          </a:p>
          <a:p>
            <a:r>
              <a:rPr lang="fi-FI" sz="1600" dirty="0">
                <a:solidFill>
                  <a:srgbClr val="000000"/>
                </a:solidFill>
              </a:rPr>
              <a:t>Oireena voi esiintyä rakon tyhjenemishäiriöitä. Diabeetikko ei silloin tunne virtsaamispakkoa, vaikka rakko on täynnä. Virtsattaessa rakko voi tyhjentyä vain osittain.</a:t>
            </a:r>
          </a:p>
          <a:p>
            <a:r>
              <a:rPr lang="fi-FI" sz="1600" dirty="0">
                <a:solidFill>
                  <a:srgbClr val="000000"/>
                </a:solidFill>
              </a:rPr>
              <a:t>Impotenssi ilmenee siittimen erektiohäiriönä, jolloin siitin ei jäykisty entiseen tapaan sukupuolisen kiihottumisen aikana.</a:t>
            </a:r>
          </a:p>
          <a:p>
            <a:endParaRPr lang="fi-FI" sz="1600" dirty="0">
              <a:solidFill>
                <a:srgbClr val="000000"/>
              </a:solidFill>
            </a:endParaRPr>
          </a:p>
          <a:p>
            <a:pPr marL="0" indent="0">
              <a:buNone/>
            </a:pPr>
            <a:r>
              <a:rPr lang="fi-FI" sz="1600" b="1" dirty="0">
                <a:solidFill>
                  <a:srgbClr val="000000"/>
                </a:solidFill>
              </a:rPr>
              <a:t>Hikoiluongelmat </a:t>
            </a:r>
          </a:p>
          <a:p>
            <a:r>
              <a:rPr lang="fi-FI" sz="1600" dirty="0">
                <a:solidFill>
                  <a:srgbClr val="000000"/>
                </a:solidFill>
              </a:rPr>
              <a:t>Autonominen hermosto säätelee hikirauhasten toimintaa. Häiriöt voivat heikentää hien erittymistä tai lisätä sitä tietyissä tilanteissa. </a:t>
            </a:r>
          </a:p>
          <a:p>
            <a:r>
              <a:rPr lang="fi-FI" sz="1600" dirty="0">
                <a:solidFill>
                  <a:srgbClr val="000000"/>
                </a:solidFill>
              </a:rPr>
              <a:t>Alaraajojen neuropatiassa iho on usein kuiva heikentyneen hien tuoton vuoksi. </a:t>
            </a:r>
          </a:p>
          <a:p>
            <a:r>
              <a:rPr lang="fi-FI" sz="1600" dirty="0">
                <a:solidFill>
                  <a:srgbClr val="000000"/>
                </a:solidFill>
              </a:rPr>
              <a:t>Liiallinen hikoilu ilmenee useimmiten ylävartalon tai pään hikoilupuuskina, joita esiintyy usein öisin. Joillakin diabeetikoilla tällaista hikoilua esiintyy erityisesti ruokailun yhteydessä.</a:t>
            </a:r>
          </a:p>
        </p:txBody>
      </p:sp>
    </p:spTree>
    <p:extLst>
      <p:ext uri="{BB962C8B-B14F-4D97-AF65-F5344CB8AC3E}">
        <p14:creationId xmlns:p14="http://schemas.microsoft.com/office/powerpoint/2010/main" val="1525553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42EAD6B-2BF0-431E-8A9A-1A8506C7C572}"/>
              </a:ext>
            </a:extLst>
          </p:cNvPr>
          <p:cNvSpPr>
            <a:spLocks noGrp="1"/>
          </p:cNvSpPr>
          <p:nvPr>
            <p:ph idx="1"/>
          </p:nvPr>
        </p:nvSpPr>
        <p:spPr>
          <a:xfrm>
            <a:off x="838200" y="1112363"/>
            <a:ext cx="10515600" cy="5064600"/>
          </a:xfrm>
        </p:spPr>
        <p:txBody>
          <a:bodyPr>
            <a:normAutofit fontScale="77500" lnSpcReduction="20000"/>
          </a:bodyPr>
          <a:lstStyle/>
          <a:p>
            <a:r>
              <a:rPr lang="fi-FI" dirty="0"/>
              <a:t>Alaraajojen kipu- ja pistelyoireisiin ei ole käytettävissä paljoa muita itsehoitokeinoja kuin hyvä sokeritasapaino. </a:t>
            </a:r>
          </a:p>
          <a:p>
            <a:r>
              <a:rPr lang="fi-FI" dirty="0"/>
              <a:t>Jalkojen voimistelu ja hieronta saattavat auttaa. Neuropatiaan käytetään yleisesti B-vitamiinivalmisteita, mutta niitä ei kannata käyttää, sillä tutkimusten perusteella ne ovat tehottomia.</a:t>
            </a:r>
          </a:p>
          <a:p>
            <a:r>
              <a:rPr lang="fi-FI" dirty="0"/>
              <a:t>Jalkojen säännöllinen tarkkailu, sopivien kenkien valinta ja muu huolenpito ovat erittäin tärkeitä jalkatulehdusten ehkäisemiseksi.</a:t>
            </a:r>
          </a:p>
          <a:p>
            <a:endParaRPr lang="fi-FI" dirty="0"/>
          </a:p>
          <a:p>
            <a:r>
              <a:rPr lang="fi-FI" dirty="0"/>
              <a:t>Mahalaukun tyhjenemishäiriöihin vaikuttaa usein ruoan laatu, esimerkiksi osa potilaista saa enemmän oireita kuitupitoisista ruoista. Mitään yleispäteviä ruokaohjeita ei kuitenkaan voida antaa, koska yksilölliset erot eri ruokalajien vaikutuksissa ovat huomattavat. Ripuliulosteiden hillintään voi käyttää tavanomaisia ripulilääkkeitä, esimerkiksi </a:t>
            </a:r>
            <a:r>
              <a:rPr lang="fi-FI" dirty="0" err="1"/>
              <a:t>loperamidia</a:t>
            </a:r>
            <a:r>
              <a:rPr lang="fi-FI" dirty="0"/>
              <a:t>.</a:t>
            </a:r>
          </a:p>
          <a:p>
            <a:endParaRPr lang="fi-FI" dirty="0"/>
          </a:p>
          <a:p>
            <a:r>
              <a:rPr lang="fi-FI" dirty="0"/>
              <a:t>Autonomiseen neuropatiaan liittyvän verenpaineen laskun vaikutukset lievittyvät, kun makuulta noustaan aluksi istumaan minuutiksi ja seisomaan noustua odotetaan hetki ennen liikkeelle lähtöä.</a:t>
            </a:r>
          </a:p>
        </p:txBody>
      </p:sp>
    </p:spTree>
    <p:extLst>
      <p:ext uri="{BB962C8B-B14F-4D97-AF65-F5344CB8AC3E}">
        <p14:creationId xmlns:p14="http://schemas.microsoft.com/office/powerpoint/2010/main" val="1016756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5B42CBB-C2B5-4E7D-804D-DDD6FB4E85E3}"/>
              </a:ext>
            </a:extLst>
          </p:cNvPr>
          <p:cNvSpPr>
            <a:spLocks noGrp="1"/>
          </p:cNvSpPr>
          <p:nvPr>
            <p:ph idx="1"/>
          </p:nvPr>
        </p:nvSpPr>
        <p:spPr/>
        <p:txBody>
          <a:bodyPr>
            <a:normAutofit fontScale="85000" lnSpcReduction="20000"/>
          </a:bodyPr>
          <a:lstStyle/>
          <a:p>
            <a:r>
              <a:rPr lang="fi-FI" dirty="0"/>
              <a:t>Myös lääkärin ja diabeteshoitajan toteuttamassa hoidossa tärkein tavoite on verensokerin saaminen mahdollisimman hyväksi insuliinin, muiden lääkkeiden ja laihduttamisen avulla.</a:t>
            </a:r>
          </a:p>
          <a:p>
            <a:endParaRPr lang="fi-FI" dirty="0"/>
          </a:p>
          <a:p>
            <a:r>
              <a:rPr lang="fi-FI" dirty="0"/>
              <a:t>Neuropatiaan liittyviä kipuoireita hoidetaan ensisijaisesti niin sanotuilla </a:t>
            </a:r>
            <a:r>
              <a:rPr lang="fi-FI" dirty="0" err="1"/>
              <a:t>trisyklisillä</a:t>
            </a:r>
            <a:r>
              <a:rPr lang="fi-FI" dirty="0"/>
              <a:t> masennuslääkkeillä ja eräillä epilepsialääkkeillä (</a:t>
            </a:r>
            <a:r>
              <a:rPr lang="fi-FI" dirty="0" err="1"/>
              <a:t>pregabaliini</a:t>
            </a:r>
            <a:r>
              <a:rPr lang="fi-FI" dirty="0"/>
              <a:t>, </a:t>
            </a:r>
            <a:r>
              <a:rPr lang="fi-FI" dirty="0" err="1"/>
              <a:t>gabapentiini</a:t>
            </a:r>
            <a:r>
              <a:rPr lang="fi-FI" dirty="0"/>
              <a:t>), jotka vaikuttavat krooniseen kipuun. Jos ne eivät auta, voidaan kokeilla keskushermostoon vaikuttavia kipulääkkeitä tai uudempia masennuslääkkeitä. Näillä lääkkeillä on siis itsenäinen vaikutus hermoihin.</a:t>
            </a:r>
          </a:p>
          <a:p>
            <a:endParaRPr lang="fi-FI" dirty="0"/>
          </a:p>
          <a:p>
            <a:r>
              <a:rPr lang="fi-FI" dirty="0"/>
              <a:t>Autonomisen neuropatian aiheuttamiin häiriöihin on mahdollista kokeilla erilaisia oireita lievittäviä lääkkeitä. Diabeteksen neuropatian aiheuttaman erektiohäiriön hoitoon käytetään samoja lääkkeitä kuin yleensäkin impotenssiin.</a:t>
            </a:r>
          </a:p>
        </p:txBody>
      </p:sp>
    </p:spTree>
    <p:extLst>
      <p:ext uri="{BB962C8B-B14F-4D97-AF65-F5344CB8AC3E}">
        <p14:creationId xmlns:p14="http://schemas.microsoft.com/office/powerpoint/2010/main" val="230295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D1DE77D3-110E-4B8F-8389-1FDB6219E462}"/>
              </a:ext>
            </a:extLst>
          </p:cNvPr>
          <p:cNvPicPr>
            <a:picLocks noChangeAspect="1"/>
          </p:cNvPicPr>
          <p:nvPr/>
        </p:nvPicPr>
        <p:blipFill>
          <a:blip r:embed="rId2"/>
          <a:stretch>
            <a:fillRect/>
          </a:stretch>
        </p:blipFill>
        <p:spPr>
          <a:xfrm>
            <a:off x="643467" y="1235347"/>
            <a:ext cx="3278292" cy="1440901"/>
          </a:xfrm>
          <a:prstGeom prst="rect">
            <a:avLst/>
          </a:prstGeom>
        </p:spPr>
      </p:pic>
      <p:pic>
        <p:nvPicPr>
          <p:cNvPr id="13" name="Kuva 12">
            <a:extLst>
              <a:ext uri="{FF2B5EF4-FFF2-40B4-BE49-F238E27FC236}">
                <a16:creationId xmlns:a16="http://schemas.microsoft.com/office/drawing/2014/main" id="{1F06C683-FEDB-478E-B28C-E78B8FE782D8}"/>
              </a:ext>
            </a:extLst>
          </p:cNvPr>
          <p:cNvPicPr>
            <a:picLocks noChangeAspect="1"/>
          </p:cNvPicPr>
          <p:nvPr/>
        </p:nvPicPr>
        <p:blipFill>
          <a:blip r:embed="rId3"/>
          <a:stretch>
            <a:fillRect/>
          </a:stretch>
        </p:blipFill>
        <p:spPr>
          <a:xfrm>
            <a:off x="4243493" y="1383110"/>
            <a:ext cx="3743538" cy="4091774"/>
          </a:xfrm>
          <a:prstGeom prst="rect">
            <a:avLst/>
          </a:prstGeom>
        </p:spPr>
      </p:pic>
      <p:pic>
        <p:nvPicPr>
          <p:cNvPr id="5" name="Sisällön paikkamerkki 4">
            <a:extLst>
              <a:ext uri="{FF2B5EF4-FFF2-40B4-BE49-F238E27FC236}">
                <a16:creationId xmlns:a16="http://schemas.microsoft.com/office/drawing/2014/main" id="{CAEC1088-9E84-4906-ACFF-15BBEEF16F81}"/>
              </a:ext>
            </a:extLst>
          </p:cNvPr>
          <p:cNvPicPr>
            <a:picLocks noGrp="1" noChangeAspect="1"/>
          </p:cNvPicPr>
          <p:nvPr>
            <p:ph idx="1"/>
          </p:nvPr>
        </p:nvPicPr>
        <p:blipFill>
          <a:blip r:embed="rId4"/>
          <a:stretch>
            <a:fillRect/>
          </a:stretch>
        </p:blipFill>
        <p:spPr>
          <a:xfrm>
            <a:off x="8308764" y="839877"/>
            <a:ext cx="3239769" cy="2231840"/>
          </a:xfrm>
          <a:prstGeom prst="rect">
            <a:avLst/>
          </a:prstGeom>
        </p:spPr>
      </p:pic>
      <p:pic>
        <p:nvPicPr>
          <p:cNvPr id="11" name="Kuva 10">
            <a:extLst>
              <a:ext uri="{FF2B5EF4-FFF2-40B4-BE49-F238E27FC236}">
                <a16:creationId xmlns:a16="http://schemas.microsoft.com/office/drawing/2014/main" id="{DF74E3D4-31C9-4276-80EC-3264456325EC}"/>
              </a:ext>
            </a:extLst>
          </p:cNvPr>
          <p:cNvPicPr>
            <a:picLocks noChangeAspect="1"/>
          </p:cNvPicPr>
          <p:nvPr/>
        </p:nvPicPr>
        <p:blipFill>
          <a:blip r:embed="rId5"/>
          <a:stretch>
            <a:fillRect/>
          </a:stretch>
        </p:blipFill>
        <p:spPr>
          <a:xfrm>
            <a:off x="643467" y="4219218"/>
            <a:ext cx="3278292" cy="1365955"/>
          </a:xfrm>
          <a:prstGeom prst="rect">
            <a:avLst/>
          </a:prstGeom>
        </p:spPr>
      </p:pic>
      <p:pic>
        <p:nvPicPr>
          <p:cNvPr id="7" name="Kuva 6">
            <a:extLst>
              <a:ext uri="{FF2B5EF4-FFF2-40B4-BE49-F238E27FC236}">
                <a16:creationId xmlns:a16="http://schemas.microsoft.com/office/drawing/2014/main" id="{C3B864A9-ACB3-47D8-91C5-5412CA463F35}"/>
              </a:ext>
            </a:extLst>
          </p:cNvPr>
          <p:cNvPicPr>
            <a:picLocks noChangeAspect="1"/>
          </p:cNvPicPr>
          <p:nvPr/>
        </p:nvPicPr>
        <p:blipFill>
          <a:blip r:embed="rId6"/>
          <a:stretch>
            <a:fillRect/>
          </a:stretch>
        </p:blipFill>
        <p:spPr>
          <a:xfrm>
            <a:off x="8606651" y="3589863"/>
            <a:ext cx="2643992" cy="2643992"/>
          </a:xfrm>
          <a:prstGeom prst="rect">
            <a:avLst/>
          </a:prstGeom>
        </p:spPr>
      </p:pic>
    </p:spTree>
    <p:extLst>
      <p:ext uri="{BB962C8B-B14F-4D97-AF65-F5344CB8AC3E}">
        <p14:creationId xmlns:p14="http://schemas.microsoft.com/office/powerpoint/2010/main" val="2146131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05F146D3-70C8-41CA-A275-FF6F869D56F9}"/>
              </a:ext>
            </a:extLst>
          </p:cNvPr>
          <p:cNvPicPr>
            <a:picLocks noGrp="1" noChangeAspect="1"/>
          </p:cNvPicPr>
          <p:nvPr>
            <p:ph idx="1"/>
          </p:nvPr>
        </p:nvPicPr>
        <p:blipFill>
          <a:blip r:embed="rId2"/>
          <a:stretch>
            <a:fillRect/>
          </a:stretch>
        </p:blipFill>
        <p:spPr>
          <a:xfrm>
            <a:off x="3682773" y="68094"/>
            <a:ext cx="5315312" cy="6527259"/>
          </a:xfrm>
        </p:spPr>
      </p:pic>
    </p:spTree>
    <p:extLst>
      <p:ext uri="{BB962C8B-B14F-4D97-AF65-F5344CB8AC3E}">
        <p14:creationId xmlns:p14="http://schemas.microsoft.com/office/powerpoint/2010/main" val="421844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8159A82-DA82-4363-8CB0-E2D9BB7A42A5}"/>
              </a:ext>
            </a:extLst>
          </p:cNvPr>
          <p:cNvSpPr>
            <a:spLocks noGrp="1"/>
          </p:cNvSpPr>
          <p:nvPr>
            <p:ph idx="1"/>
          </p:nvPr>
        </p:nvSpPr>
        <p:spPr>
          <a:xfrm>
            <a:off x="838200" y="659876"/>
            <a:ext cx="10515600" cy="5517087"/>
          </a:xfrm>
        </p:spPr>
        <p:txBody>
          <a:bodyPr>
            <a:normAutofit/>
          </a:bodyPr>
          <a:lstStyle/>
          <a:p>
            <a:r>
              <a:rPr lang="fi-FI" dirty="0"/>
              <a:t>Diabetekseen voi liittyä lisäsairauksia, jotka kehittyvät hiljalleen vuosien tai vuosikymmenien kuluessa. </a:t>
            </a:r>
          </a:p>
          <a:p>
            <a:r>
              <a:rPr lang="fi-FI" dirty="0"/>
              <a:t>Useimmat niistä johtuvat pitkäaikaisesti suurentuneesta verensokerista. Mitä suurempi verensokeri on keskimäärin, sitä suurempi on lisäsairauksien riski. </a:t>
            </a:r>
          </a:p>
          <a:p>
            <a:r>
              <a:rPr lang="fi-FI" dirty="0"/>
              <a:t>Myös kohonnut verenpaine, kolesteroli ja tupakointi lisäävät lisäsairauksien riskiä.</a:t>
            </a:r>
          </a:p>
          <a:p>
            <a:r>
              <a:rPr lang="fi-FI" dirty="0"/>
              <a:t>Diabeteksen hoidossa pyritään pitämään verensokeri niin lähellä normaalia kuin mahdollista ilman sen laskua liian matalaksi. </a:t>
            </a:r>
          </a:p>
          <a:p>
            <a:r>
              <a:rPr lang="fi-FI" dirty="0"/>
              <a:t>Korkea verensokeri vahingoittaa pieniä verisuonia (hiussuonia) ja valtimoita, minkä seurauksena tiettyjen elinten toiminta voi häiriintyä vakavasti.</a:t>
            </a:r>
          </a:p>
        </p:txBody>
      </p:sp>
    </p:spTree>
    <p:extLst>
      <p:ext uri="{BB962C8B-B14F-4D97-AF65-F5344CB8AC3E}">
        <p14:creationId xmlns:p14="http://schemas.microsoft.com/office/powerpoint/2010/main" val="1636990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B87B2C-3CC5-4F8A-8196-6F3468F900C4}"/>
              </a:ext>
            </a:extLst>
          </p:cNvPr>
          <p:cNvSpPr>
            <a:spLocks noGrp="1"/>
          </p:cNvSpPr>
          <p:nvPr>
            <p:ph type="title"/>
          </p:nvPr>
        </p:nvSpPr>
        <p:spPr/>
        <p:txBody>
          <a:bodyPr/>
          <a:lstStyle/>
          <a:p>
            <a:r>
              <a:rPr lang="fi-FI" dirty="0"/>
              <a:t>		DIABEETTINEN RETINOPATIA</a:t>
            </a:r>
            <a:br>
              <a:rPr lang="fi-FI" dirty="0"/>
            </a:br>
            <a:endParaRPr lang="fi-FI" dirty="0"/>
          </a:p>
        </p:txBody>
      </p:sp>
      <p:sp>
        <p:nvSpPr>
          <p:cNvPr id="3" name="Sisällön paikkamerkki 2">
            <a:extLst>
              <a:ext uri="{FF2B5EF4-FFF2-40B4-BE49-F238E27FC236}">
                <a16:creationId xmlns:a16="http://schemas.microsoft.com/office/drawing/2014/main" id="{8032B23F-301D-4B1F-8521-B47A0D4C2C24}"/>
              </a:ext>
            </a:extLst>
          </p:cNvPr>
          <p:cNvSpPr>
            <a:spLocks noGrp="1"/>
          </p:cNvSpPr>
          <p:nvPr>
            <p:ph idx="1"/>
          </p:nvPr>
        </p:nvSpPr>
        <p:spPr/>
        <p:txBody>
          <a:bodyPr>
            <a:normAutofit fontScale="85000" lnSpcReduction="20000"/>
          </a:bodyPr>
          <a:lstStyle/>
          <a:p>
            <a:pPr marL="0" indent="0">
              <a:buNone/>
            </a:pPr>
            <a:r>
              <a:rPr lang="fi-FI" dirty="0"/>
              <a:t>= diabeteksen silmäsairaus</a:t>
            </a:r>
          </a:p>
          <a:p>
            <a:r>
              <a:rPr lang="fi-FI" dirty="0"/>
              <a:t>Diabetekseen liittyy suurentunut riski sairastua diabeettiseen </a:t>
            </a:r>
            <a:r>
              <a:rPr lang="fi-FI" dirty="0" err="1"/>
              <a:t>retinopatiaan</a:t>
            </a:r>
            <a:r>
              <a:rPr lang="fi-FI" dirty="0"/>
              <a:t> eli silmän verkkokalvosairauteen. </a:t>
            </a:r>
          </a:p>
          <a:p>
            <a:r>
              <a:rPr lang="fi-FI" dirty="0"/>
              <a:t>Diabeettinen verkkokalvosairaus on yksi yleisimmistä diabeteksen liitännäissairauksista. Se voi hoitamattomana johtaa vakavaan näön heikkenemiseen. </a:t>
            </a:r>
          </a:p>
          <a:p>
            <a:r>
              <a:rPr lang="fi-FI" dirty="0"/>
              <a:t>Jokaisen diabetesta sairastavan silmänpohjien tilannetta tulee seurata säännöllisesti, jotta mahdollinen silmänpohjasairaus pystytään toteamaan ajoissa. </a:t>
            </a:r>
          </a:p>
          <a:p>
            <a:r>
              <a:rPr lang="fi-FI" dirty="0"/>
              <a:t>Muutokset silmänpohjissa kehittyvät vähitellen ja ovat pitkään oireettomia. Ihanteellisinta on, jos hoito päästään aloittamaan jo ennen kuin näkökyky on lähtenyt heikentymään. </a:t>
            </a:r>
          </a:p>
          <a:p>
            <a:r>
              <a:rPr lang="fi-FI" dirty="0"/>
              <a:t>Silmälääkäri tutkii diabetesta sairastavan silmien terveydentilan, ja silmänpohjia seurataan silmänpohjavalokuvausten avulla.</a:t>
            </a:r>
          </a:p>
        </p:txBody>
      </p:sp>
    </p:spTree>
    <p:extLst>
      <p:ext uri="{BB962C8B-B14F-4D97-AF65-F5344CB8AC3E}">
        <p14:creationId xmlns:p14="http://schemas.microsoft.com/office/powerpoint/2010/main" val="119185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CE4A17F-600E-40FC-83B8-8D371B6AD2FB}"/>
              </a:ext>
            </a:extLst>
          </p:cNvPr>
          <p:cNvSpPr>
            <a:spLocks noGrp="1"/>
          </p:cNvSpPr>
          <p:nvPr>
            <p:ph idx="1"/>
          </p:nvPr>
        </p:nvSpPr>
        <p:spPr>
          <a:xfrm>
            <a:off x="838200" y="1131216"/>
            <a:ext cx="10515600" cy="5045747"/>
          </a:xfrm>
        </p:spPr>
        <p:txBody>
          <a:bodyPr>
            <a:normAutofit fontScale="77500" lnSpcReduction="20000"/>
          </a:bodyPr>
          <a:lstStyle/>
          <a:p>
            <a:r>
              <a:rPr lang="fi-FI" dirty="0"/>
              <a:t>Joka toisella tyypin 1 diabetesta sairastavalla arvioidaan olevan diabeettista </a:t>
            </a:r>
            <a:r>
              <a:rPr lang="fi-FI" dirty="0" err="1"/>
              <a:t>retinopatiaa</a:t>
            </a:r>
            <a:r>
              <a:rPr lang="fi-FI" dirty="0"/>
              <a:t> vähintään lieväasteisena.</a:t>
            </a:r>
          </a:p>
          <a:p>
            <a:r>
              <a:rPr lang="fi-FI" dirty="0"/>
              <a:t>Tyypin 2 diabetesta sairastavista noin joka kolmannella on diabeettisen </a:t>
            </a:r>
            <a:r>
              <a:rPr lang="fi-FI" dirty="0" err="1"/>
              <a:t>retinopatian</a:t>
            </a:r>
            <a:r>
              <a:rPr lang="fi-FI" dirty="0"/>
              <a:t> muutoksia.</a:t>
            </a:r>
          </a:p>
          <a:p>
            <a:endParaRPr lang="fi-FI" dirty="0"/>
          </a:p>
          <a:p>
            <a:r>
              <a:rPr lang="fi-FI" dirty="0"/>
              <a:t>Diabeettinen </a:t>
            </a:r>
            <a:r>
              <a:rPr lang="fi-FI" dirty="0" err="1"/>
              <a:t>retinopatia</a:t>
            </a:r>
            <a:r>
              <a:rPr lang="fi-FI" dirty="0"/>
              <a:t> on harvinainen alle 10-vuotiailla, riippumatta diabeteksen kestosta. </a:t>
            </a:r>
          </a:p>
          <a:p>
            <a:r>
              <a:rPr lang="fi-FI" dirty="0"/>
              <a:t>Taudin kestettyä yli 20 vuotta on tyypin 1 diabetesta sairastavista 90 %:lla verkkokalvomuutoksia ja noin 40 %:lla hoitoa vaativa silmänpohjan sairaus. </a:t>
            </a:r>
          </a:p>
          <a:p>
            <a:r>
              <a:rPr lang="fi-FI" dirty="0"/>
              <a:t>Koska diabeteksen hoito on nyt tehokkaampaa kuin parikymmentä vuotta sitten, tulevina vuosina vaaraluvut ovat todennäköisesti pienempiä.</a:t>
            </a:r>
          </a:p>
          <a:p>
            <a:endParaRPr lang="fi-FI" dirty="0"/>
          </a:p>
          <a:p>
            <a:r>
              <a:rPr lang="fi-FI" dirty="0"/>
              <a:t>Jopa 30 %:lla tyypin 2 diabetesta sairastavista havaitaan silmänpohjan muutoksia heti diabeteksen toteamisvaiheessa. </a:t>
            </a:r>
          </a:p>
          <a:p>
            <a:r>
              <a:rPr lang="fi-FI" dirty="0"/>
              <a:t>Vaikka tyypin 2 diabetesta sairastavilla voidaan todeta muutoksia jo alkuvaiheessa, ei heillä kehity niin usein vakavaa verkkokalvosairautta kuin tyypin 1 diabeteksessa.</a:t>
            </a:r>
          </a:p>
        </p:txBody>
      </p:sp>
    </p:spTree>
    <p:extLst>
      <p:ext uri="{BB962C8B-B14F-4D97-AF65-F5344CB8AC3E}">
        <p14:creationId xmlns:p14="http://schemas.microsoft.com/office/powerpoint/2010/main" val="8681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952B4610-38D5-4CB6-81BF-0A650217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a:extLst>
              <a:ext uri="{FF2B5EF4-FFF2-40B4-BE49-F238E27FC236}">
                <a16:creationId xmlns:a16="http://schemas.microsoft.com/office/drawing/2014/main" id="{6CD1CD7A-C0A3-49F6-93C4-E207E43C4D17}"/>
              </a:ext>
            </a:extLst>
          </p:cNvPr>
          <p:cNvPicPr>
            <a:picLocks noChangeAspect="1"/>
          </p:cNvPicPr>
          <p:nvPr/>
        </p:nvPicPr>
        <p:blipFill rotWithShape="1">
          <a:blip r:embed="rId2"/>
          <a:srcRect l="42477" r="23440"/>
          <a:stretch/>
        </p:blipFill>
        <p:spPr>
          <a:xfrm>
            <a:off x="831987" y="1843286"/>
            <a:ext cx="3352078" cy="3728610"/>
          </a:xfrm>
          <a:prstGeom prst="rect">
            <a:avLst/>
          </a:prstGeom>
        </p:spPr>
      </p:pic>
      <p:sp>
        <p:nvSpPr>
          <p:cNvPr id="3" name="Sisällön paikkamerkki 2">
            <a:extLst>
              <a:ext uri="{FF2B5EF4-FFF2-40B4-BE49-F238E27FC236}">
                <a16:creationId xmlns:a16="http://schemas.microsoft.com/office/drawing/2014/main" id="{6863B564-97B1-4801-933E-84E11093530D}"/>
              </a:ext>
            </a:extLst>
          </p:cNvPr>
          <p:cNvSpPr>
            <a:spLocks noGrp="1"/>
          </p:cNvSpPr>
          <p:nvPr>
            <p:ph idx="1"/>
          </p:nvPr>
        </p:nvSpPr>
        <p:spPr>
          <a:xfrm>
            <a:off x="4650658" y="1843280"/>
            <a:ext cx="6703139" cy="4285810"/>
          </a:xfrm>
        </p:spPr>
        <p:txBody>
          <a:bodyPr>
            <a:normAutofit/>
          </a:bodyPr>
          <a:lstStyle/>
          <a:p>
            <a:endParaRPr lang="fi-FI" sz="1600"/>
          </a:p>
          <a:p>
            <a:endParaRPr lang="fi-FI" sz="1600"/>
          </a:p>
          <a:p>
            <a:r>
              <a:rPr lang="fi-FI" sz="1600"/>
              <a:t>Diabeteksen verkkokalvosairaudessa tärkein syy on veren liian suuri sokeripitoisuus. </a:t>
            </a:r>
          </a:p>
          <a:p>
            <a:r>
              <a:rPr lang="fi-FI" sz="1600"/>
              <a:t>Liian suuri sokerimäärä johtaa verisuonten sisäpinnan solujen (endoteelin) toimintahäiriöön. Tämän seurauksena suonet tihkuvat ja voivat tukkeutua.</a:t>
            </a:r>
          </a:p>
          <a:p>
            <a:r>
              <a:rPr lang="fi-FI" sz="1600"/>
              <a:t>Verkkokalvon hapenpuute ja verisuonikasvutekijöiden liikatuotanto johtavat uudissuonten kasvuun. </a:t>
            </a:r>
          </a:p>
          <a:p>
            <a:r>
              <a:rPr lang="fi-FI" sz="1600"/>
              <a:t>Lisäksi runsas verensokeri vaikuttaa haitallisesti kudosten entsyymejä sääteleviin tapahtumiin ja happiradikaalien määrään ja vaurioittaa myös silmän hermoston rakenteita. </a:t>
            </a:r>
          </a:p>
          <a:p>
            <a:r>
              <a:rPr lang="fi-FI" sz="1600"/>
              <a:t>Tupakointi, kohonnut verenpaine ja ylipaino lisäävät diabeteksessa vaaraa sairastua verkkokalvosairauteen. Diabeteksen hyvällä hoitotasapainolla on suotuisia vaikutuksia kaikkia näitä haittatekijöitä vastaan.</a:t>
            </a:r>
          </a:p>
        </p:txBody>
      </p:sp>
    </p:spTree>
    <p:extLst>
      <p:ext uri="{BB962C8B-B14F-4D97-AF65-F5344CB8AC3E}">
        <p14:creationId xmlns:p14="http://schemas.microsoft.com/office/powerpoint/2010/main" val="250675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AF362EE-636F-463A-930B-C05E9896EE72}"/>
              </a:ext>
            </a:extLst>
          </p:cNvPr>
          <p:cNvSpPr>
            <a:spLocks noGrp="1"/>
          </p:cNvSpPr>
          <p:nvPr>
            <p:ph idx="1"/>
          </p:nvPr>
        </p:nvSpPr>
        <p:spPr>
          <a:xfrm>
            <a:off x="838200" y="1093509"/>
            <a:ext cx="10515600" cy="5083454"/>
          </a:xfrm>
        </p:spPr>
        <p:txBody>
          <a:bodyPr>
            <a:normAutofit fontScale="70000" lnSpcReduction="20000"/>
          </a:bodyPr>
          <a:lstStyle/>
          <a:p>
            <a:r>
              <a:rPr lang="fi-FI" dirty="0"/>
              <a:t>Diabeettinen </a:t>
            </a:r>
            <a:r>
              <a:rPr lang="fi-FI" dirty="0" err="1"/>
              <a:t>retinopatia</a:t>
            </a:r>
            <a:r>
              <a:rPr lang="fi-FI" dirty="0"/>
              <a:t> on alkuvaiheessa usein oireeton. Tämä hidastaa verkkokalvosairauden toteamista, ellei säännöllinen silmänpohjien seuranta ole toteutunut.</a:t>
            </a:r>
          </a:p>
          <a:p>
            <a:endParaRPr lang="fi-FI" dirty="0"/>
          </a:p>
          <a:p>
            <a:r>
              <a:rPr lang="fi-FI" dirty="0"/>
              <a:t>Edetessään diabeettinen </a:t>
            </a:r>
            <a:r>
              <a:rPr lang="fi-FI" dirty="0" err="1"/>
              <a:t>retinopatia</a:t>
            </a:r>
            <a:r>
              <a:rPr lang="fi-FI" dirty="0"/>
              <a:t> heikentää näköä. Verenvuodot lasiaiseen voivat heikentää näköä äkisti. Mikäli lasiaisvuoto on runsasta, näkö voi alentua hyvin huonoksi tilapäisesti tai pitkäaikaisesti.</a:t>
            </a:r>
          </a:p>
          <a:p>
            <a:endParaRPr lang="fi-FI" dirty="0"/>
          </a:p>
          <a:p>
            <a:r>
              <a:rPr lang="fi-FI" dirty="0"/>
              <a:t>Pienemmät silmänpohjan vuodot aiheuttavat turvotusta verkkokalvolle ja aiheuttavat näön sumentumisen tunnetta. Usein potilailla on kauas näkemisen vaikeuksia. Viivojen vääristyminen tai häiriöt värien näkemisessä voivat olla merkkinä tarkan näön alueen muutoksista verkkokalvolla. Näkökenttä voi olla myös repaleinen lasiaisessa olevien vuotojen tai silmänpohjamuutosten takia. Yhtenäinen näkökenttäpuutos voi olla merkki verkkokalvon irtaumasta.</a:t>
            </a:r>
          </a:p>
          <a:p>
            <a:endParaRPr lang="fi-FI" dirty="0"/>
          </a:p>
          <a:p>
            <a:r>
              <a:rPr lang="fi-FI" dirty="0"/>
              <a:t>Jos näkökyvyssä tapahtuu selkeitä muutoksia ennen sovittuja määräaikaiskontrolleja, on diabetesta sairastavan syytä hakeutua lääkärin tarkistukseen jo aiemmin. </a:t>
            </a:r>
          </a:p>
          <a:p>
            <a:r>
              <a:rPr lang="fi-FI" dirty="0"/>
              <a:t>Näkökyvyn oireiden vakavuus määrittelee tarkistuksen kiireellisyysasteen, ja esimerkiksi puhelinsoitto omalle lääkärille tai oman alueen silmätautien poliklinikalle voi auttaa arvioitaessa käynnin kiireellisyyttä.</a:t>
            </a:r>
          </a:p>
        </p:txBody>
      </p:sp>
    </p:spTree>
    <p:extLst>
      <p:ext uri="{BB962C8B-B14F-4D97-AF65-F5344CB8AC3E}">
        <p14:creationId xmlns:p14="http://schemas.microsoft.com/office/powerpoint/2010/main" val="46274107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2210</Words>
  <Application>Microsoft Office PowerPoint</Application>
  <PresentationFormat>Laajakuva</PresentationFormat>
  <Paragraphs>137</Paragraphs>
  <Slides>23</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23</vt:i4>
      </vt:variant>
    </vt:vector>
  </HeadingPairs>
  <TitlesOfParts>
    <vt:vector size="28" baseType="lpstr">
      <vt:lpstr>Arial</vt:lpstr>
      <vt:lpstr>Calibri</vt:lpstr>
      <vt:lpstr>Calibri Light</vt:lpstr>
      <vt:lpstr>Wingdings</vt:lpstr>
      <vt:lpstr>Office-teema</vt:lpstr>
      <vt:lpstr>DIABETESKOMPLIKAATIOT - lisäsairaudet</vt:lpstr>
      <vt:lpstr>DIABETEKSEN AIHEUTTAMAT LISÄSAIRAUDET</vt:lpstr>
      <vt:lpstr>PowerPoint-esitys</vt:lpstr>
      <vt:lpstr>PowerPoint-esitys</vt:lpstr>
      <vt:lpstr>PowerPoint-esitys</vt:lpstr>
      <vt:lpstr>  DIABEETTINEN RETINOPATIA </vt:lpstr>
      <vt:lpstr>PowerPoint-esitys</vt:lpstr>
      <vt:lpstr>PowerPoint-esitys</vt:lpstr>
      <vt:lpstr>PowerPoint-esitys</vt:lpstr>
      <vt:lpstr>PowerPoint-esitys</vt:lpstr>
      <vt:lpstr>  DIABEETTINEN NEFROPATIA</vt:lpstr>
      <vt:lpstr>PowerPoint-esitys</vt:lpstr>
      <vt:lpstr>PowerPoint-esitys</vt:lpstr>
      <vt:lpstr>PowerPoint-esitys</vt:lpstr>
      <vt:lpstr>  DIABEETTINEN NEUROPATIA</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DIABETESKOMPLIKAATIOT - lisäsairaudet</dc:title>
  <dc:creator>Johanna Puttonen</dc:creator>
  <cp:lastModifiedBy>Johanna Puttonen</cp:lastModifiedBy>
  <cp:revision>2</cp:revision>
  <dcterms:created xsi:type="dcterms:W3CDTF">2020-09-11T15:19:18Z</dcterms:created>
  <dcterms:modified xsi:type="dcterms:W3CDTF">2020-09-11T15:28:36Z</dcterms:modified>
</cp:coreProperties>
</file>