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35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7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9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7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0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55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20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3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1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543FB4-A57F-42E4-8565-AA6013D8C064}" type="datetimeFigureOut">
              <a:rPr lang="fi-FI" smtClean="0"/>
              <a:t>24.8.2020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98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betes.fi/diabetes/tyypin_2_diabet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3098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DIABETEKSEN DIAGNOSOINTI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Diabetes diagnosoidaan, kun on diabeteksen oireita ja</a:t>
            </a:r>
            <a:br>
              <a:rPr lang="fi-FI" dirty="0"/>
            </a:br>
            <a:endParaRPr lang="fi-FI" dirty="0"/>
          </a:p>
          <a:p>
            <a:r>
              <a:rPr lang="fi-FI" dirty="0"/>
              <a:t>paastoplasman glukoosipitoisuus (vähintään 8 tuntia ravinnotta) on 7 </a:t>
            </a:r>
            <a:r>
              <a:rPr lang="fi-FI" dirty="0" err="1"/>
              <a:t>mmol</a:t>
            </a:r>
            <a:r>
              <a:rPr lang="fi-FI" dirty="0"/>
              <a:t>/l tai suurempi  tai</a:t>
            </a:r>
          </a:p>
          <a:p>
            <a:r>
              <a:rPr lang="fi-FI" dirty="0"/>
              <a:t>2 tunnin arvo sokerirasituskokeessa on plasmasta mitattuna yli 11 </a:t>
            </a:r>
            <a:r>
              <a:rPr lang="fi-FI" dirty="0" err="1"/>
              <a:t>mmol</a:t>
            </a:r>
            <a:r>
              <a:rPr lang="fi-FI" dirty="0"/>
              <a:t>/l</a:t>
            </a:r>
          </a:p>
          <a:p>
            <a:r>
              <a:rPr lang="fi-FI" dirty="0"/>
              <a:t>oireettomalla henkilöllä jompikumpi kohta tulee todeta vähintään kahdesti</a:t>
            </a:r>
          </a:p>
          <a:p>
            <a:r>
              <a:rPr lang="fi-FI" dirty="0"/>
              <a:t>jos oireet viittaavat diabetekseen, riittää yksi poikkeava mittaustulos. Jos muita diabetekseen viittaavia oireita ei ole, poikkeavia mittaustuloksia pitää olla kaksi tai enemmän.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78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HAIMA ja SUOLISTO</a:t>
            </a:r>
            <a:br>
              <a:rPr lang="fi-FI" sz="2400" dirty="0"/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sulfonyyliureat</a:t>
            </a:r>
            <a:r>
              <a:rPr lang="fi-FI" sz="2400" dirty="0">
                <a:solidFill>
                  <a:schemeClr val="tx1"/>
                </a:solidFill>
              </a:rPr>
              <a:t>; lisäävät insuliinieritystä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glinidit</a:t>
            </a:r>
            <a:r>
              <a:rPr lang="fi-FI" sz="2400" dirty="0">
                <a:solidFill>
                  <a:schemeClr val="tx1"/>
                </a:solidFill>
              </a:rPr>
              <a:t>; lisäävät nopeaa insuliinieritystä (ns. ateriatabletit)</a:t>
            </a:r>
            <a:br>
              <a:rPr lang="fi-FI" sz="2400" dirty="0">
                <a:solidFill>
                  <a:schemeClr val="tx1"/>
                </a:solidFill>
              </a:rPr>
            </a:b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207" y="1485541"/>
            <a:ext cx="3932261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MAKSA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biguanidi</a:t>
            </a:r>
            <a:r>
              <a:rPr lang="fi-FI" sz="2800" dirty="0">
                <a:solidFill>
                  <a:schemeClr val="tx1"/>
                </a:solidFill>
              </a:rPr>
              <a:t> (</a:t>
            </a:r>
            <a:r>
              <a:rPr lang="fi-FI" sz="2800" dirty="0" err="1">
                <a:solidFill>
                  <a:schemeClr val="tx1"/>
                </a:solidFill>
              </a:rPr>
              <a:t>metformiini</a:t>
            </a:r>
            <a:r>
              <a:rPr lang="fi-FI" sz="2800" dirty="0">
                <a:solidFill>
                  <a:schemeClr val="tx1"/>
                </a:solidFill>
              </a:rPr>
              <a:t>); vähentää glukoosin tuotantoa maksassa, lisää glukoosin käyttöä lihaksissa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052" y="1598327"/>
            <a:ext cx="5846571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919" y="1450109"/>
            <a:ext cx="2947482" cy="4274911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MAHALAUKKU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kuituvalmisteet; hidastavat hiilihydraattien </a:t>
            </a:r>
            <a:r>
              <a:rPr lang="fi-FI" sz="2800" dirty="0" smtClean="0">
                <a:solidFill>
                  <a:schemeClr val="tx1"/>
                </a:solidFill>
              </a:rPr>
              <a:t>imeytymistä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SUOLISTO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inkretiinimimeetit</a:t>
            </a:r>
            <a:r>
              <a:rPr lang="fi-FI" sz="2800" dirty="0">
                <a:solidFill>
                  <a:schemeClr val="tx1"/>
                </a:solidFill>
              </a:rPr>
              <a:t> (suolistohormonijohdokset); lisäävät insuliinieritystä ja vähentävät </a:t>
            </a:r>
            <a:r>
              <a:rPr lang="fi-FI" sz="2800" dirty="0" err="1">
                <a:solidFill>
                  <a:schemeClr val="tx1"/>
                </a:solidFill>
              </a:rPr>
              <a:t>glukagonin</a:t>
            </a:r>
            <a:r>
              <a:rPr lang="fi-FI" sz="2800" dirty="0">
                <a:solidFill>
                  <a:schemeClr val="tx1"/>
                </a:solidFill>
              </a:rPr>
              <a:t> eritystä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gliptiinit</a:t>
            </a:r>
            <a:r>
              <a:rPr lang="fi-FI" sz="2800" dirty="0">
                <a:solidFill>
                  <a:schemeClr val="tx1"/>
                </a:solidFill>
              </a:rPr>
              <a:t>; ovat suolistohormonien kaltaisesti vaikuttavia aineita</a:t>
            </a:r>
            <a:br>
              <a:rPr lang="fi-FI" sz="2800" dirty="0">
                <a:solidFill>
                  <a:schemeClr val="tx1"/>
                </a:solidFill>
              </a:rPr>
            </a:b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5643" y="1671485"/>
            <a:ext cx="4761389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RASVAKUDOS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glitatsonit</a:t>
            </a:r>
            <a:r>
              <a:rPr lang="fi-FI" sz="2800" dirty="0">
                <a:solidFill>
                  <a:schemeClr val="tx1"/>
                </a:solidFill>
              </a:rPr>
              <a:t>; vaikuttavat rasvasoluihin ja herkistävät useita kudoksia insuliinin vaikutukselle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206" y="1900105"/>
            <a:ext cx="30482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MUNUAISET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gliflotsiinit</a:t>
            </a:r>
            <a:r>
              <a:rPr lang="fi-FI" sz="2400" dirty="0">
                <a:solidFill>
                  <a:schemeClr val="tx1"/>
                </a:solidFill>
              </a:rPr>
              <a:t> eli sokerinpoistajat; lisäävät sokerin erittymistä virtsaan munuaisista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881" y="1512976"/>
            <a:ext cx="6120914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LÄÄKEHOITO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https://www.diabetes.fi/diabetes/tyypin_2_diabetes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596130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Kehy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hy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129</TotalTime>
  <Words>171</Words>
  <Application>Microsoft Office PowerPoint</Application>
  <PresentationFormat>Laajakuva</PresentationFormat>
  <Paragraphs>14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Kehys</vt:lpstr>
      <vt:lpstr>DIABETES</vt:lpstr>
      <vt:lpstr>DIABETEKSEN DIAGNOSOINTI</vt:lpstr>
      <vt:lpstr>HAIMA ja SUOLISTO - sulfonyyliureat; lisäävät insuliinieritystä - glinidit; lisäävät nopeaa insuliinieritystä (ns. ateriatabletit) </vt:lpstr>
      <vt:lpstr>MAKSA - biguanidi (metformiini); vähentää glukoosin tuotantoa maksassa, lisää glukoosin käyttöä lihaksissa</vt:lpstr>
      <vt:lpstr>MAHALAUKKU - kuituvalmisteet; hidastavat hiilihydraattien imeytymistä SUOLISTO - inkretiinimimeetit (suolistohormonijohdokset); lisäävät insuliinieritystä ja vähentävät glukagonin eritystä - gliptiinit; ovat suolistohormonien kaltaisesti vaikuttavia aineita </vt:lpstr>
      <vt:lpstr>RASVAKUDOS - glitatsonit; vaikuttavat rasvasoluihin ja herkistävät useita kudoksia insuliinin vaikutukselle</vt:lpstr>
      <vt:lpstr>MUNUAISET - gliflotsiinit eli sokerinpoistajat; lisäävät sokerin erittymistä virtsaan munuaisista</vt:lpstr>
      <vt:lpstr>MUU LÄÄKEHOITO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Puttonen Johanna</dc:creator>
  <cp:lastModifiedBy>Puttonen Johanna</cp:lastModifiedBy>
  <cp:revision>9</cp:revision>
  <dcterms:created xsi:type="dcterms:W3CDTF">2017-09-25T04:37:11Z</dcterms:created>
  <dcterms:modified xsi:type="dcterms:W3CDTF">2020-08-24T07:30:30Z</dcterms:modified>
</cp:coreProperties>
</file>