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256" r:id="rId2"/>
    <p:sldId id="258" r:id="rId3"/>
    <p:sldId id="257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1" autoAdjust="0"/>
    <p:restoredTop sz="78077" autoAdjust="0"/>
  </p:normalViewPr>
  <p:slideViewPr>
    <p:cSldViewPr>
      <p:cViewPr varScale="1">
        <p:scale>
          <a:sx n="42" d="100"/>
          <a:sy n="42" d="100"/>
        </p:scale>
        <p:origin x="132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43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CB7ADBC3-24A6-4D0F-8956-F07D3E3A9E7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85208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fi-FI" smtClean="0"/>
              <a:t>Haittavaikutukset: ien- ja nenäverenvuodot, hematuria, aivoverenvuodot, sikiöepämuodostumat</a:t>
            </a:r>
          </a:p>
        </p:txBody>
      </p:sp>
      <p:sp>
        <p:nvSpPr>
          <p:cNvPr id="15364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F6651D-BF4C-43D7-A04C-B57A7D256DB0}" type="slidenum">
              <a:rPr lang="fi-FI" smtClean="0"/>
              <a:pPr/>
              <a:t>8</a:t>
            </a:fld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33327593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fi-FI" smtClean="0"/>
          </a:p>
        </p:txBody>
      </p:sp>
      <p:sp>
        <p:nvSpPr>
          <p:cNvPr id="16388" name="Dian numeron paikkamerkki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63AB92E-0305-40AB-B04D-9C8B913502DD}" type="slidenum">
              <a:rPr lang="fi-FI" smtClean="0"/>
              <a:pPr/>
              <a:t>9</a:t>
            </a:fld>
            <a:endParaRPr lang="fi-FI" smtClean="0"/>
          </a:p>
        </p:txBody>
      </p:sp>
    </p:spTree>
    <p:extLst>
      <p:ext uri="{BB962C8B-B14F-4D97-AF65-F5344CB8AC3E}">
        <p14:creationId xmlns:p14="http://schemas.microsoft.com/office/powerpoint/2010/main" val="1069861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>
                <a:latin typeface="Tahoma" charset="0"/>
              </a:endParaRPr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>
                <a:latin typeface="Tahoma" charset="0"/>
              </a:endParaRPr>
            </a:p>
          </p:txBody>
        </p:sp>
      </p:grpSp>
      <p:sp>
        <p:nvSpPr>
          <p:cNvPr id="5125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1C849-02A2-4A9B-862F-ABF4C5DEA804}" type="datetime1">
              <a:rPr lang="fi-FI"/>
              <a:pPr>
                <a:defRPr/>
              </a:pPr>
              <a:t>24.4.2018</a:t>
            </a:fld>
            <a:endParaRPr lang="fi-FI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3AB50B-E7C5-4F27-91B7-FB09BF761EB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95EB82-AAE6-4D9A-9336-26A516955E65}" type="datetime1">
              <a:rPr lang="fi-FI"/>
              <a:pPr>
                <a:defRPr/>
              </a:pPr>
              <a:t>24.4.2018</a:t>
            </a:fld>
            <a:endParaRPr lang="fi-F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0F2859-6AF5-4EE1-9A36-A9AF3617D1FA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07074A-C5EC-4F02-B438-697F16D25404}" type="datetime1">
              <a:rPr lang="fi-FI"/>
              <a:pPr>
                <a:defRPr/>
              </a:pPr>
              <a:t>24.4.2018</a:t>
            </a:fld>
            <a:endParaRPr lang="fi-F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DC1095-9EC2-425F-A40C-C24D4D4DC098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724D5F-C809-4608-B1CF-D8273A61C007}" type="datetime1">
              <a:rPr lang="fi-FI"/>
              <a:pPr>
                <a:defRPr/>
              </a:pPr>
              <a:t>24.4.2018</a:t>
            </a:fld>
            <a:endParaRPr lang="fi-F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36097-03A8-4735-81EF-268DFA20141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AF3925-3E08-48DC-9269-C269DEFEC31C}" type="datetime1">
              <a:rPr lang="fi-FI"/>
              <a:pPr>
                <a:defRPr/>
              </a:pPr>
              <a:t>24.4.2018</a:t>
            </a:fld>
            <a:endParaRPr lang="fi-FI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D8188F-6394-48DA-B60C-034E20BBFFC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760B04-CFB2-48A5-ADD6-CA1C2DCA978A}" type="datetime1">
              <a:rPr lang="fi-FI"/>
              <a:pPr>
                <a:defRPr/>
              </a:pPr>
              <a:t>24.4.2018</a:t>
            </a:fld>
            <a:endParaRPr lang="fi-F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32E5FB-5AFE-4896-88FB-B9E88A6F01E9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ECBFDA-2DD3-4B5C-8510-5849757D8A5A}" type="datetime1">
              <a:rPr lang="fi-FI"/>
              <a:pPr>
                <a:defRPr/>
              </a:pPr>
              <a:t>24.4.2018</a:t>
            </a:fld>
            <a:endParaRPr lang="fi-FI"/>
          </a:p>
        </p:txBody>
      </p:sp>
      <p:sp>
        <p:nvSpPr>
          <p:cNvPr id="8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A60588-7805-468C-A47F-5D930B06F0C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1DD45C-8147-4565-84C3-0E5C6BEDD2B5}" type="datetime1">
              <a:rPr lang="fi-FI"/>
              <a:pPr>
                <a:defRPr/>
              </a:pPr>
              <a:t>24.4.2018</a:t>
            </a:fld>
            <a:endParaRPr lang="fi-FI"/>
          </a:p>
        </p:txBody>
      </p:sp>
      <p:sp>
        <p:nvSpPr>
          <p:cNvPr id="4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066725-FC6C-41C0-9F5E-1B63887A751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E2C42F-F229-41AD-A506-54E6DBE94AAF}" type="datetime1">
              <a:rPr lang="fi-FI"/>
              <a:pPr>
                <a:defRPr/>
              </a:pPr>
              <a:t>24.4.2018</a:t>
            </a:fld>
            <a:endParaRPr lang="fi-FI"/>
          </a:p>
        </p:txBody>
      </p:sp>
      <p:sp>
        <p:nvSpPr>
          <p:cNvPr id="3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30EA528-F12A-4630-AE91-276397677AF0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E7EDE5-5677-4F38-B5EA-65DFEFDB178B}" type="datetime1">
              <a:rPr lang="fi-FI"/>
              <a:pPr>
                <a:defRPr/>
              </a:pPr>
              <a:t>24.4.2018</a:t>
            </a:fld>
            <a:endParaRPr lang="fi-F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DCEF77-20AE-40B8-81DF-CE609B49BB2D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smtClean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08DB48-1CD3-49DC-90DE-6EC507F653F8}" type="datetime1">
              <a:rPr lang="fi-FI"/>
              <a:pPr>
                <a:defRPr/>
              </a:pPr>
              <a:t>24.4.2018</a:t>
            </a:fld>
            <a:endParaRPr lang="fi-FI"/>
          </a:p>
        </p:txBody>
      </p:sp>
      <p:sp>
        <p:nvSpPr>
          <p:cNvPr id="6" name="Rectangle 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D2398B-0B06-4FC0-B088-B8E7FCA146D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4099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>
                <a:latin typeface="Tahoma" charset="0"/>
              </a:endParaRPr>
            </a:p>
          </p:txBody>
        </p:sp>
        <p:sp>
          <p:nvSpPr>
            <p:cNvPr id="4100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fi-FI">
                <a:latin typeface="Tahoma" charset="0"/>
              </a:endParaRPr>
            </a:p>
          </p:txBody>
        </p:sp>
      </p:grpSp>
      <p:sp>
        <p:nvSpPr>
          <p:cNvPr id="4101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1pPr>
          </a:lstStyle>
          <a:p>
            <a:pPr>
              <a:defRPr/>
            </a:pPr>
            <a:fld id="{44ED5BB4-BB53-42D3-B98E-D5ADDCC7673B}" type="datetime1">
              <a:rPr lang="fi-FI"/>
              <a:pPr>
                <a:defRPr/>
              </a:pPr>
              <a:t>24.4.2018</a:t>
            </a:fld>
            <a:endParaRPr lang="fi-FI"/>
          </a:p>
        </p:txBody>
      </p:sp>
      <p:sp>
        <p:nvSpPr>
          <p:cNvPr id="4104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ffectLst>
                  <a:outerShdw blurRad="38100" dist="38100" dir="2700000" algn="tl">
                    <a:srgbClr val="000000"/>
                  </a:outerShdw>
                </a:effectLst>
                <a:latin typeface="Tahoma" charset="0"/>
              </a:defRPr>
            </a:lvl1pPr>
          </a:lstStyle>
          <a:p>
            <a:pPr>
              <a:defRPr/>
            </a:pPr>
            <a:fld id="{A36045A1-D1EA-40E4-9E6D-A4B6D19601BF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32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hf sldNum="0"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BA0147D-1DA9-4C16-A1CC-C176832AED45}" type="datetime1">
              <a:rPr lang="fi-FI"/>
              <a:pPr>
                <a:defRPr/>
              </a:pPr>
              <a:t>24.4.2018</a:t>
            </a:fld>
            <a:endParaRPr lang="fi-FI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sz="4800" dirty="0" smtClean="0"/>
              <a:t>Veren hyytymiseen vaikuttavat lääkeaineet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endParaRPr lang="fi-FI" sz="2800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092F3F7-0AEA-49B3-B10B-2687C8390545}" type="datetime1">
              <a:rPr lang="fi-FI"/>
              <a:pPr>
                <a:defRPr/>
              </a:pPr>
              <a:t>24.4.2018</a:t>
            </a:fld>
            <a:endParaRPr lang="fi-FI"/>
          </a:p>
        </p:txBody>
      </p: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 smtClean="0"/>
              <a:t>Lääkeaineet ja lääkevalmisteet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fi-FI" sz="3000" dirty="0" err="1" smtClean="0"/>
              <a:t>Pienimolekyliset</a:t>
            </a:r>
            <a:r>
              <a:rPr lang="fi-FI" sz="3000" dirty="0" smtClean="0"/>
              <a:t> </a:t>
            </a:r>
            <a:r>
              <a:rPr lang="fi-FI" sz="3000" dirty="0" err="1" smtClean="0"/>
              <a:t>hepariinit</a:t>
            </a:r>
            <a:r>
              <a:rPr lang="fi-FI" sz="3000" dirty="0" smtClean="0"/>
              <a:t> (</a:t>
            </a:r>
            <a:r>
              <a:rPr lang="fi-FI" sz="3000" i="1" dirty="0" err="1" smtClean="0"/>
              <a:t>Fragmin</a:t>
            </a:r>
            <a:r>
              <a:rPr lang="fi-FI" sz="3000" i="1" dirty="0" smtClean="0">
                <a:latin typeface="Times New Roman"/>
                <a:cs typeface="Times New Roman"/>
              </a:rPr>
              <a:t>®</a:t>
            </a:r>
            <a:r>
              <a:rPr lang="fi-FI" sz="3000" i="1" dirty="0" smtClean="0"/>
              <a:t>, </a:t>
            </a:r>
            <a:r>
              <a:rPr lang="fi-FI" sz="3000" i="1" dirty="0" err="1" smtClean="0"/>
              <a:t>Klexane</a:t>
            </a:r>
            <a:r>
              <a:rPr lang="fi-FI" sz="3000" i="1" dirty="0" smtClean="0">
                <a:latin typeface="Times New Roman"/>
                <a:cs typeface="Times New Roman"/>
              </a:rPr>
              <a:t>®, </a:t>
            </a:r>
            <a:r>
              <a:rPr lang="fi-FI" sz="3000" i="1" dirty="0" err="1" smtClean="0">
                <a:cs typeface="Times New Roman"/>
              </a:rPr>
              <a:t>Innohep</a:t>
            </a:r>
            <a:r>
              <a:rPr lang="fi-FI" sz="3000" i="1" dirty="0" smtClean="0">
                <a:latin typeface="Times New Roman"/>
                <a:cs typeface="Times New Roman"/>
              </a:rPr>
              <a:t>®</a:t>
            </a:r>
            <a:r>
              <a:rPr lang="fi-FI" sz="3000" i="1" dirty="0" smtClean="0"/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fi-FI" sz="3000" dirty="0" smtClean="0"/>
              <a:t>Fraktioimaton </a:t>
            </a:r>
            <a:r>
              <a:rPr lang="fi-FI" sz="3000" dirty="0" err="1" smtClean="0"/>
              <a:t>hepariini</a:t>
            </a:r>
            <a:r>
              <a:rPr lang="fi-FI" sz="3000" dirty="0" smtClean="0"/>
              <a:t> (</a:t>
            </a:r>
            <a:r>
              <a:rPr lang="fi-FI" sz="3000" i="1" dirty="0" err="1" smtClean="0"/>
              <a:t>Heparin</a:t>
            </a:r>
            <a:r>
              <a:rPr lang="fi-FI" sz="3000" i="1" dirty="0" smtClean="0">
                <a:latin typeface="Times New Roman"/>
                <a:cs typeface="Times New Roman"/>
              </a:rPr>
              <a:t>®</a:t>
            </a:r>
            <a:r>
              <a:rPr lang="fi-FI" sz="3000" i="1" dirty="0" smtClean="0"/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fi-FI" sz="3000" dirty="0" err="1" smtClean="0"/>
              <a:t>Varfariini</a:t>
            </a:r>
            <a:r>
              <a:rPr lang="fi-FI" sz="3000" dirty="0" smtClean="0"/>
              <a:t> (</a:t>
            </a:r>
            <a:r>
              <a:rPr lang="fi-FI" sz="3000" i="1" dirty="0" err="1" smtClean="0"/>
              <a:t>Marevan</a:t>
            </a:r>
            <a:r>
              <a:rPr lang="fi-FI" sz="3000" i="1" dirty="0" smtClean="0">
                <a:latin typeface="Times New Roman"/>
                <a:cs typeface="Times New Roman"/>
              </a:rPr>
              <a:t>®</a:t>
            </a:r>
            <a:r>
              <a:rPr lang="fi-FI" sz="3000" i="1" dirty="0" smtClean="0"/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fi-FI" sz="3000" dirty="0" err="1" smtClean="0"/>
              <a:t>Streptokinaasi</a:t>
            </a:r>
            <a:r>
              <a:rPr lang="fi-FI" sz="3000" dirty="0" smtClean="0"/>
              <a:t> (</a:t>
            </a:r>
            <a:r>
              <a:rPr lang="fi-FI" sz="3000" i="1" dirty="0" err="1" smtClean="0"/>
              <a:t>Streptase</a:t>
            </a:r>
            <a:r>
              <a:rPr lang="fi-FI" sz="3000" i="1" dirty="0" smtClean="0">
                <a:latin typeface="Times New Roman"/>
                <a:cs typeface="Times New Roman"/>
              </a:rPr>
              <a:t>®</a:t>
            </a:r>
            <a:r>
              <a:rPr lang="fi-FI" sz="3000" i="1" dirty="0" smtClean="0"/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fi-FI" sz="3000" dirty="0" err="1" smtClean="0"/>
              <a:t>Altepaasi</a:t>
            </a:r>
            <a:r>
              <a:rPr lang="fi-FI" sz="3000" dirty="0" smtClean="0"/>
              <a:t> (</a:t>
            </a:r>
            <a:r>
              <a:rPr lang="fi-FI" sz="3000" i="1" dirty="0" err="1" smtClean="0"/>
              <a:t>Actilyse</a:t>
            </a:r>
            <a:r>
              <a:rPr lang="fi-FI" sz="3000" i="1" dirty="0" smtClean="0">
                <a:latin typeface="Times New Roman"/>
                <a:cs typeface="Times New Roman"/>
              </a:rPr>
              <a:t>®</a:t>
            </a:r>
            <a:r>
              <a:rPr lang="fi-FI" sz="3000" i="1" dirty="0" smtClean="0"/>
              <a:t>), </a:t>
            </a:r>
            <a:r>
              <a:rPr lang="fi-FI" sz="3000" dirty="0" err="1" smtClean="0"/>
              <a:t>reteplaasi</a:t>
            </a:r>
            <a:r>
              <a:rPr lang="fi-FI" sz="3000" dirty="0" smtClean="0"/>
              <a:t> (</a:t>
            </a:r>
            <a:r>
              <a:rPr lang="fi-FI" sz="3000" i="1" dirty="0" err="1" smtClean="0"/>
              <a:t>Rapilysin</a:t>
            </a:r>
            <a:r>
              <a:rPr lang="fi-FI" sz="3000" i="1" dirty="0" smtClean="0">
                <a:latin typeface="Times New Roman"/>
                <a:cs typeface="Times New Roman"/>
              </a:rPr>
              <a:t>®)</a:t>
            </a:r>
            <a:endParaRPr lang="fi-FI" sz="3000" i="1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fi-FI" sz="3000" dirty="0" smtClean="0"/>
              <a:t>ASA (</a:t>
            </a:r>
            <a:r>
              <a:rPr lang="fi-FI" sz="3000" i="1" dirty="0" err="1" smtClean="0"/>
              <a:t>Asperin</a:t>
            </a:r>
            <a:r>
              <a:rPr lang="fi-FI" sz="3000" i="1" dirty="0" smtClean="0">
                <a:latin typeface="Times New Roman"/>
                <a:cs typeface="Times New Roman"/>
              </a:rPr>
              <a:t>®</a:t>
            </a:r>
            <a:r>
              <a:rPr lang="fi-FI" sz="3000" i="1" dirty="0" smtClean="0"/>
              <a:t>, </a:t>
            </a:r>
            <a:r>
              <a:rPr lang="fi-FI" sz="3000" i="1" dirty="0" err="1" smtClean="0"/>
              <a:t>Disperin</a:t>
            </a:r>
            <a:r>
              <a:rPr lang="fi-FI" sz="3000" i="1" dirty="0" smtClean="0">
                <a:latin typeface="Times New Roman"/>
                <a:cs typeface="Times New Roman"/>
              </a:rPr>
              <a:t>®</a:t>
            </a:r>
            <a:r>
              <a:rPr lang="fi-FI" sz="3000" i="1" dirty="0" smtClean="0"/>
              <a:t>, </a:t>
            </a:r>
            <a:r>
              <a:rPr lang="fi-FI" sz="3000" i="1" dirty="0" err="1" smtClean="0"/>
              <a:t>Primaspan</a:t>
            </a:r>
            <a:r>
              <a:rPr lang="fi-FI" sz="3000" i="1" dirty="0" smtClean="0">
                <a:latin typeface="Times New Roman"/>
                <a:cs typeface="Times New Roman"/>
              </a:rPr>
              <a:t>®</a:t>
            </a:r>
            <a:r>
              <a:rPr lang="fi-FI" sz="3000" i="1" dirty="0" smtClean="0"/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fi-FI" sz="3000" dirty="0" err="1" smtClean="0"/>
              <a:t>dipyradimoili</a:t>
            </a:r>
            <a:r>
              <a:rPr lang="fi-FI" sz="3000" dirty="0" smtClean="0"/>
              <a:t> (</a:t>
            </a:r>
            <a:r>
              <a:rPr lang="fi-FI" sz="3000" i="1" dirty="0" err="1" smtClean="0"/>
              <a:t>Dipyrin</a:t>
            </a:r>
            <a:r>
              <a:rPr lang="fi-FI" sz="3000" i="1" dirty="0" smtClean="0">
                <a:latin typeface="Times New Roman"/>
                <a:cs typeface="Times New Roman"/>
              </a:rPr>
              <a:t>®</a:t>
            </a:r>
            <a:r>
              <a:rPr lang="fi-FI" sz="3000" i="1" dirty="0" smtClean="0"/>
              <a:t>, </a:t>
            </a:r>
            <a:r>
              <a:rPr lang="fi-FI" sz="3000" i="1" dirty="0" err="1" smtClean="0"/>
              <a:t>Persantin</a:t>
            </a:r>
            <a:r>
              <a:rPr lang="fi-FI" sz="3000" i="1" dirty="0" smtClean="0">
                <a:latin typeface="Times New Roman"/>
                <a:cs typeface="Times New Roman"/>
              </a:rPr>
              <a:t>®</a:t>
            </a:r>
            <a:r>
              <a:rPr lang="fi-FI" sz="3000" i="1" dirty="0" smtClean="0"/>
              <a:t>)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fi-FI" sz="3000" dirty="0" smtClean="0"/>
              <a:t>ASA + </a:t>
            </a:r>
            <a:r>
              <a:rPr lang="fi-FI" sz="3000" dirty="0" err="1" smtClean="0"/>
              <a:t>dipyridamoli</a:t>
            </a:r>
            <a:r>
              <a:rPr lang="fi-FI" sz="3000" dirty="0" smtClean="0"/>
              <a:t> (</a:t>
            </a:r>
            <a:r>
              <a:rPr lang="fi-FI" sz="3000" i="1" dirty="0" err="1" smtClean="0"/>
              <a:t>Asasantin</a:t>
            </a:r>
            <a:r>
              <a:rPr lang="fi-FI" sz="3000" i="1" dirty="0" smtClean="0"/>
              <a:t> </a:t>
            </a:r>
            <a:r>
              <a:rPr lang="fi-FI" sz="3000" i="1" dirty="0" err="1" smtClean="0"/>
              <a:t>Retard</a:t>
            </a:r>
            <a:r>
              <a:rPr lang="fi-FI" sz="3000" i="1" dirty="0" smtClean="0">
                <a:latin typeface="Times New Roman"/>
                <a:cs typeface="Times New Roman"/>
              </a:rPr>
              <a:t>®)</a:t>
            </a:r>
            <a:endParaRPr lang="fi-FI" sz="3000" i="1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C4606B8C-C9DE-4AE7-A237-43052AE705C4}" type="datetime1">
              <a:rPr lang="fi-FI"/>
              <a:pPr>
                <a:defRPr/>
              </a:pPr>
              <a:t>24.4.2018</a:t>
            </a:fld>
            <a:endParaRPr lang="fi-FI"/>
          </a:p>
        </p:txBody>
      </p:sp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sz="4000" dirty="0" err="1" smtClean="0"/>
              <a:t>Antitromboottiset</a:t>
            </a:r>
            <a:r>
              <a:rPr lang="fi-FI" sz="4000" dirty="0" smtClean="0"/>
              <a:t> lääkeaineet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28813"/>
            <a:ext cx="8229600" cy="4167187"/>
          </a:xfrm>
        </p:spPr>
        <p:txBody>
          <a:bodyPr/>
          <a:lstStyle/>
          <a:p>
            <a:pPr eaLnBrk="1" hangingPunct="1">
              <a:defRPr/>
            </a:pPr>
            <a:r>
              <a:rPr lang="fi-FI" sz="2800" b="1" dirty="0" err="1" smtClean="0"/>
              <a:t>Antikoagulantti</a:t>
            </a:r>
            <a:r>
              <a:rPr lang="fi-FI" sz="2800" dirty="0" smtClean="0"/>
              <a:t>= veren hyytymistä estävä lääkeaine </a:t>
            </a:r>
            <a:r>
              <a:rPr lang="fi-FI" sz="2800" dirty="0" smtClean="0">
                <a:sym typeface="Wingdings" pitchFamily="2" charset="2"/>
              </a:rPr>
              <a:t> e</a:t>
            </a:r>
            <a:r>
              <a:rPr lang="fi-FI" sz="2800" dirty="0" smtClean="0"/>
              <a:t>hkäistään verihyytymistä johtuvien verisuonitukosten l. trombien laajentuminen ja uusien trombien muodostuminen</a:t>
            </a:r>
          </a:p>
          <a:p>
            <a:pPr eaLnBrk="1" hangingPunct="1">
              <a:defRPr/>
            </a:pPr>
            <a:r>
              <a:rPr lang="fi-FI" sz="2800" b="1" dirty="0" smtClean="0"/>
              <a:t>Verihiutaleiden toimintaa estävät lääkeaineet </a:t>
            </a:r>
            <a:r>
              <a:rPr lang="fi-FI" sz="2800" dirty="0" smtClean="0">
                <a:sym typeface="Wingdings" pitchFamily="2" charset="2"/>
              </a:rPr>
              <a:t> e</a:t>
            </a:r>
            <a:r>
              <a:rPr lang="fi-FI" sz="2800" dirty="0" smtClean="0"/>
              <a:t>stävät verihiutaleiden yhteen takertumista pienillä annoksilla (ASA)</a:t>
            </a:r>
          </a:p>
          <a:p>
            <a:pPr eaLnBrk="1" hangingPunct="1">
              <a:defRPr/>
            </a:pPr>
            <a:r>
              <a:rPr lang="fi-FI" sz="2800" b="1" dirty="0" err="1" smtClean="0"/>
              <a:t>Trombolyyttiset</a:t>
            </a:r>
            <a:r>
              <a:rPr lang="fi-FI" sz="2800" b="1" dirty="0" smtClean="0"/>
              <a:t> lääkeaineet</a:t>
            </a:r>
            <a:r>
              <a:rPr lang="fi-FI" sz="2800" dirty="0" smtClean="0"/>
              <a:t>, jotka liuottavat hyytymiä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134B1EF-42EF-4477-B117-96333C5A71FF}" type="datetime1">
              <a:rPr lang="fi-FI"/>
              <a:pPr>
                <a:defRPr/>
              </a:pPr>
              <a:t>24.4.2018</a:t>
            </a:fld>
            <a:endParaRPr lang="fi-FI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 err="1" smtClean="0"/>
              <a:t>Antikoagulanttien</a:t>
            </a:r>
            <a:r>
              <a:rPr lang="fi-FI" dirty="0" smtClean="0"/>
              <a:t> käyttö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 smtClean="0"/>
              <a:t>Laskimotukosten hoitoon ja estoon sekä </a:t>
            </a:r>
            <a:r>
              <a:rPr lang="fi-FI" dirty="0" err="1" smtClean="0"/>
              <a:t>keuhkoembolian</a:t>
            </a:r>
            <a:r>
              <a:rPr lang="fi-FI" dirty="0" smtClean="0"/>
              <a:t> ja aivoveritulpan estoon ja hoitoon veren hyytymistä estävät ANTIKOAGULANTIT</a:t>
            </a:r>
          </a:p>
          <a:p>
            <a:pPr eaLnBrk="1" hangingPunct="1">
              <a:defRPr/>
            </a:pPr>
            <a:r>
              <a:rPr lang="fi-FI" dirty="0" smtClean="0"/>
              <a:t>HEPARIINI (</a:t>
            </a:r>
            <a:r>
              <a:rPr lang="fi-FI" dirty="0" err="1" smtClean="0"/>
              <a:t>enoksapariini</a:t>
            </a:r>
            <a:r>
              <a:rPr lang="fi-FI" dirty="0" smtClean="0"/>
              <a:t>, </a:t>
            </a:r>
            <a:r>
              <a:rPr lang="fi-FI" dirty="0" err="1" smtClean="0"/>
              <a:t>daltepariini</a:t>
            </a:r>
            <a:r>
              <a:rPr lang="fi-FI" dirty="0" smtClean="0"/>
              <a:t>, </a:t>
            </a:r>
            <a:r>
              <a:rPr lang="fi-FI" dirty="0" err="1" smtClean="0"/>
              <a:t>tintsapariini</a:t>
            </a:r>
            <a:r>
              <a:rPr lang="fi-FI" dirty="0" smtClean="0"/>
              <a:t>) ja VARFARIINI</a:t>
            </a:r>
          </a:p>
          <a:p>
            <a:pPr eaLnBrk="1" hangingPunct="1">
              <a:defRPr/>
            </a:pPr>
            <a:r>
              <a:rPr lang="fi-FI" dirty="0" err="1" smtClean="0"/>
              <a:t>Dabigatraani</a:t>
            </a:r>
            <a:r>
              <a:rPr lang="fi-FI" dirty="0" smtClean="0"/>
              <a:t> ja </a:t>
            </a:r>
            <a:r>
              <a:rPr lang="fi-FI" dirty="0" err="1" smtClean="0"/>
              <a:t>rivaroksabaani</a:t>
            </a:r>
            <a:r>
              <a:rPr lang="fi-FI" dirty="0" smtClean="0"/>
              <a:t> </a:t>
            </a:r>
            <a:r>
              <a:rPr lang="fi-FI" dirty="0" err="1" smtClean="0"/>
              <a:t>p.o</a:t>
            </a:r>
            <a:r>
              <a:rPr lang="fi-FI" dirty="0" smtClean="0"/>
              <a:t> laskimoista lähtevien hyytymien ehkäisyssä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fi-FI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D918FAC-0410-4807-AB04-8FC70B1D0D6F}" type="datetime1">
              <a:rPr lang="fi-FI"/>
              <a:pPr>
                <a:defRPr/>
              </a:pPr>
              <a:t>24.4.2018</a:t>
            </a:fld>
            <a:endParaRPr lang="fi-FI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smtClean="0"/>
              <a:t>Hepariini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dirty="0" err="1" smtClean="0"/>
              <a:t>I.v</a:t>
            </a:r>
            <a:r>
              <a:rPr lang="fi-FI" dirty="0" smtClean="0"/>
              <a:t>. tai </a:t>
            </a:r>
            <a:r>
              <a:rPr lang="fi-FI" dirty="0" err="1" smtClean="0"/>
              <a:t>s.c</a:t>
            </a:r>
            <a:r>
              <a:rPr lang="fi-FI" dirty="0" smtClean="0"/>
              <a:t>, sillä hajoaa suolistossa</a:t>
            </a:r>
          </a:p>
          <a:p>
            <a:pPr eaLnBrk="1" hangingPunct="1">
              <a:defRPr/>
            </a:pPr>
            <a:r>
              <a:rPr lang="fi-FI" dirty="0" smtClean="0"/>
              <a:t>Vaikutus lyhytaikainen, n. 2 h. tavallisimmin jatkuva </a:t>
            </a:r>
            <a:r>
              <a:rPr lang="fi-FI" dirty="0" err="1" smtClean="0"/>
              <a:t>infuusio</a:t>
            </a:r>
            <a:r>
              <a:rPr lang="fi-FI" dirty="0" smtClean="0"/>
              <a:t> tai tiheästi toistetut ruiskeet</a:t>
            </a:r>
          </a:p>
          <a:p>
            <a:pPr eaLnBrk="1" hangingPunct="1">
              <a:defRPr/>
            </a:pPr>
            <a:r>
              <a:rPr lang="fi-FI" dirty="0" smtClean="0"/>
              <a:t>Haittavaikutuksena </a:t>
            </a:r>
            <a:r>
              <a:rPr lang="fi-FI" dirty="0" err="1" smtClean="0"/>
              <a:t>yliherkkyysrektiot</a:t>
            </a:r>
            <a:r>
              <a:rPr lang="fi-FI" dirty="0" smtClean="0"/>
              <a:t>, hiusten lähtö, osteoporoosi</a:t>
            </a:r>
          </a:p>
          <a:p>
            <a:pPr eaLnBrk="1" hangingPunct="1">
              <a:defRPr/>
            </a:pPr>
            <a:r>
              <a:rPr lang="fi-FI" dirty="0" smtClean="0"/>
              <a:t>Yliannostuksessa verenvuodot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E448EE1A-3988-4821-AD23-407DED508D16}" type="datetime1">
              <a:rPr lang="fi-FI"/>
              <a:pPr>
                <a:defRPr/>
              </a:pPr>
              <a:t>24.4.2018</a:t>
            </a:fld>
            <a:endParaRPr lang="fi-FI"/>
          </a:p>
        </p:txBody>
      </p:sp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smtClean="0"/>
              <a:t>Enoksapariini ja daltepariini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sz="3000" dirty="0" smtClean="0"/>
              <a:t>Pienimolekyylinen </a:t>
            </a:r>
            <a:r>
              <a:rPr lang="fi-FI" sz="3000" dirty="0" err="1" smtClean="0"/>
              <a:t>hepariini</a:t>
            </a:r>
            <a:endParaRPr lang="fi-FI" sz="3000" dirty="0" smtClean="0"/>
          </a:p>
          <a:p>
            <a:pPr eaLnBrk="1" hangingPunct="1">
              <a:defRPr/>
            </a:pPr>
            <a:r>
              <a:rPr lang="fi-FI" sz="3000" dirty="0" smtClean="0"/>
              <a:t>Pidempi vaikutusaika kuin </a:t>
            </a:r>
            <a:r>
              <a:rPr lang="fi-FI" sz="3000" dirty="0" err="1" smtClean="0"/>
              <a:t>hepariinilla</a:t>
            </a:r>
            <a:endParaRPr lang="fi-FI" sz="3000" dirty="0" smtClean="0"/>
          </a:p>
          <a:p>
            <a:pPr eaLnBrk="1" hangingPunct="1">
              <a:defRPr/>
            </a:pPr>
            <a:r>
              <a:rPr lang="fi-FI" sz="3000" dirty="0" smtClean="0"/>
              <a:t>S.C.</a:t>
            </a:r>
          </a:p>
          <a:p>
            <a:pPr eaLnBrk="1" hangingPunct="1">
              <a:defRPr/>
            </a:pPr>
            <a:r>
              <a:rPr lang="fi-FI" sz="3000" dirty="0" smtClean="0"/>
              <a:t>Laskimotromboosien hoito ja profylaksia (esim. leikkausten yhteydessä, pitkäaikaisessa vuodelevossa)</a:t>
            </a:r>
          </a:p>
          <a:p>
            <a:pPr eaLnBrk="1" hangingPunct="1">
              <a:defRPr/>
            </a:pPr>
            <a:r>
              <a:rPr lang="fi-FI" sz="3000" dirty="0" smtClean="0"/>
              <a:t>Vuotovaara pienempi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fi-FI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DCBF7C4D-E82E-4693-BA6F-0C20D426668F}" type="datetime1">
              <a:rPr lang="fi-FI"/>
              <a:pPr>
                <a:defRPr/>
              </a:pPr>
              <a:t>24.4.2018</a:t>
            </a:fld>
            <a:endParaRPr lang="fi-FI"/>
          </a:p>
        </p:txBody>
      </p: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smtClean="0"/>
              <a:t>Varfariini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14438"/>
            <a:ext cx="8229600" cy="4881562"/>
          </a:xfrm>
        </p:spPr>
        <p:txBody>
          <a:bodyPr/>
          <a:lstStyle/>
          <a:p>
            <a:pPr eaLnBrk="1" hangingPunct="1">
              <a:defRPr/>
            </a:pPr>
            <a:r>
              <a:rPr lang="fi-FI" sz="2800" dirty="0" smtClean="0"/>
              <a:t>P.O.</a:t>
            </a:r>
          </a:p>
          <a:p>
            <a:pPr eaLnBrk="1" hangingPunct="1">
              <a:defRPr/>
            </a:pPr>
            <a:r>
              <a:rPr lang="fi-FI" sz="2800" dirty="0" err="1" smtClean="0"/>
              <a:t>Flimmerin</a:t>
            </a:r>
            <a:r>
              <a:rPr lang="fi-FI" sz="2800" dirty="0" smtClean="0"/>
              <a:t> hoito, </a:t>
            </a:r>
            <a:r>
              <a:rPr lang="fi-FI" sz="2800" dirty="0" err="1" smtClean="0"/>
              <a:t>keuhkoembolian</a:t>
            </a:r>
            <a:r>
              <a:rPr lang="fi-FI" sz="2800" dirty="0" smtClean="0"/>
              <a:t> hoidossa, trombien hoito ja profylaksia </a:t>
            </a:r>
          </a:p>
          <a:p>
            <a:pPr eaLnBrk="1" hangingPunct="1">
              <a:defRPr/>
            </a:pPr>
            <a:r>
              <a:rPr lang="fi-FI" sz="2800" dirty="0" smtClean="0"/>
              <a:t>Estää hyytymistekijöiden muodostumista maksassa, hyytymistekijät tarvitsevat K-vitamiinia ja </a:t>
            </a:r>
            <a:r>
              <a:rPr lang="fi-FI" sz="2800" dirty="0" err="1" smtClean="0"/>
              <a:t>varfariini</a:t>
            </a:r>
            <a:r>
              <a:rPr lang="fi-FI" sz="2800" dirty="0" smtClean="0"/>
              <a:t> estää sen vaikutusta</a:t>
            </a:r>
          </a:p>
          <a:p>
            <a:pPr eaLnBrk="1" hangingPunct="1">
              <a:defRPr/>
            </a:pPr>
            <a:r>
              <a:rPr lang="fi-FI" sz="2800" dirty="0" smtClean="0"/>
              <a:t>Seurannassa B-INR tarkkailu (INR kuvaa veren hyytymisajan pidentymistä normaalista)</a:t>
            </a:r>
          </a:p>
          <a:p>
            <a:pPr eaLnBrk="1" hangingPunct="1">
              <a:defRPr/>
            </a:pPr>
            <a:r>
              <a:rPr lang="fi-FI" sz="2800" dirty="0" smtClean="0"/>
              <a:t>K-vitamiini heikentää vaikutusta (pinaatti, ruusukaali) </a:t>
            </a:r>
            <a:r>
              <a:rPr lang="fi-FI" sz="2800" dirty="0" smtClean="0">
                <a:sym typeface="Wingdings" pitchFamily="2" charset="2"/>
              </a:rPr>
              <a:t> tehostettu INR</a:t>
            </a:r>
            <a:endParaRPr lang="fi-FI" sz="2800" dirty="0" smtClean="0"/>
          </a:p>
          <a:p>
            <a:pPr eaLnBrk="1" hangingPunct="1">
              <a:defRPr/>
            </a:pPr>
            <a:endParaRPr lang="fi-FI" sz="28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i-FI" dirty="0" err="1" smtClean="0"/>
              <a:t>Varfariinin</a:t>
            </a:r>
            <a:r>
              <a:rPr lang="fi-FI" dirty="0" smtClean="0"/>
              <a:t> yhteisvaikutukset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8313" y="1484313"/>
            <a:ext cx="8229600" cy="5000625"/>
          </a:xfrm>
        </p:spPr>
        <p:txBody>
          <a:bodyPr/>
          <a:lstStyle/>
          <a:p>
            <a:pPr eaLnBrk="1" hangingPunct="1">
              <a:spcAft>
                <a:spcPts val="600"/>
              </a:spcAft>
              <a:defRPr/>
            </a:pPr>
            <a:r>
              <a:rPr lang="fi-FI" sz="2600" dirty="0" smtClean="0">
                <a:sym typeface="Wingdings" pitchFamily="2" charset="2"/>
              </a:rPr>
              <a:t>Jotkut antibiootit, sienilääkkeet, kolesterolilääkkeet, kihtilääkkeet  lisää tehoa</a:t>
            </a:r>
          </a:p>
          <a:p>
            <a:pPr marL="342900" lvl="2" indent="-342900" eaLnBrk="1" hangingPunct="1">
              <a:lnSpc>
                <a:spcPct val="80000"/>
              </a:lnSpc>
              <a:spcAft>
                <a:spcPts val="600"/>
              </a:spcAft>
              <a:buSzPct val="80000"/>
              <a:buFont typeface="Wingdings" pitchFamily="2" charset="2"/>
              <a:buChar char="n"/>
              <a:defRPr/>
            </a:pPr>
            <a:r>
              <a:rPr lang="fi-FI" sz="2600" dirty="0" err="1" smtClean="0"/>
              <a:t>Varfariini</a:t>
            </a:r>
            <a:r>
              <a:rPr lang="fi-FI" sz="2600" dirty="0" smtClean="0"/>
              <a:t> + ASA (verenohennuslääkkeitä) </a:t>
            </a:r>
            <a:r>
              <a:rPr lang="fi-FI" sz="2600" dirty="0" smtClean="0">
                <a:sym typeface="Wingdings" pitchFamily="2" charset="2"/>
              </a:rPr>
              <a:t> vuotoriski</a:t>
            </a:r>
            <a:endParaRPr lang="fi-FI" sz="2600" u="sng" dirty="0" smtClean="0"/>
          </a:p>
          <a:p>
            <a:pPr eaLnBrk="1" hangingPunct="1">
              <a:lnSpc>
                <a:spcPct val="80000"/>
              </a:lnSpc>
              <a:spcAft>
                <a:spcPts val="600"/>
              </a:spcAft>
              <a:defRPr/>
            </a:pPr>
            <a:r>
              <a:rPr lang="fi-FI" sz="2600" dirty="0" smtClean="0"/>
              <a:t>NSAID + </a:t>
            </a:r>
            <a:r>
              <a:rPr lang="fi-FI" sz="2600" dirty="0" err="1" smtClean="0"/>
              <a:t>Varfariini</a:t>
            </a:r>
            <a:r>
              <a:rPr lang="fi-FI" sz="2600" dirty="0" smtClean="0"/>
              <a:t> </a:t>
            </a:r>
            <a:r>
              <a:rPr lang="fi-FI" sz="2600" dirty="0" smtClean="0">
                <a:sym typeface="Wingdings" pitchFamily="2" charset="2"/>
              </a:rPr>
              <a:t></a:t>
            </a:r>
            <a:r>
              <a:rPr lang="fi-FI" sz="2600" dirty="0" smtClean="0"/>
              <a:t> verenvuototaipumus lisääntyy</a:t>
            </a:r>
            <a:endParaRPr lang="fi-FI" sz="2600" dirty="0" smtClean="0">
              <a:sym typeface="Wingdings" pitchFamily="2" charset="2"/>
            </a:endParaRPr>
          </a:p>
          <a:p>
            <a:pPr>
              <a:spcAft>
                <a:spcPts val="600"/>
              </a:spcAft>
              <a:defRPr/>
            </a:pPr>
            <a:r>
              <a:rPr lang="fi-FI" sz="2600" dirty="0" smtClean="0"/>
              <a:t>Kalaöljyt, karpalomehu, valkosipuliuute, neidonhiuspuu </a:t>
            </a:r>
            <a:r>
              <a:rPr lang="fi-FI" sz="2600" dirty="0" smtClean="0">
                <a:sym typeface="Wingdings" pitchFamily="2" charset="2"/>
              </a:rPr>
              <a:t> teho kasvaa</a:t>
            </a:r>
          </a:p>
          <a:p>
            <a:pPr>
              <a:spcAft>
                <a:spcPts val="600"/>
              </a:spcAft>
              <a:defRPr/>
            </a:pPr>
            <a:r>
              <a:rPr lang="fi-FI" sz="2600" dirty="0" err="1" smtClean="0"/>
              <a:t>Mäkikuisma</a:t>
            </a:r>
            <a:r>
              <a:rPr lang="fi-FI" sz="2600" dirty="0" smtClean="0"/>
              <a:t>, </a:t>
            </a:r>
            <a:r>
              <a:rPr lang="fi-FI" sz="2600" dirty="0" err="1" smtClean="0"/>
              <a:t>ginseng</a:t>
            </a:r>
            <a:r>
              <a:rPr lang="fi-FI" sz="2600" dirty="0" smtClean="0"/>
              <a:t>, k-vitamiini, C-vitamiini (suurina annoksina) </a:t>
            </a:r>
            <a:r>
              <a:rPr lang="fi-FI" sz="2600" dirty="0" smtClean="0">
                <a:sym typeface="Wingdings" pitchFamily="2" charset="2"/>
              </a:rPr>
              <a:t> </a:t>
            </a:r>
            <a:r>
              <a:rPr lang="fi-FI" sz="2600" dirty="0" smtClean="0"/>
              <a:t>teho pienenee</a:t>
            </a:r>
          </a:p>
          <a:p>
            <a:pPr>
              <a:spcAft>
                <a:spcPts val="600"/>
              </a:spcAft>
              <a:defRPr/>
            </a:pPr>
            <a:r>
              <a:rPr lang="fi-FI" sz="2600" dirty="0" smtClean="0"/>
              <a:t>Alkoholi voimistaa vaikutusta!</a:t>
            </a:r>
          </a:p>
          <a:p>
            <a:pPr>
              <a:spcAft>
                <a:spcPts val="600"/>
              </a:spcAft>
              <a:buFont typeface="Wingdings" pitchFamily="2" charset="2"/>
              <a:buNone/>
              <a:defRPr/>
            </a:pPr>
            <a:endParaRPr lang="fi-FI" sz="2400" dirty="0" smtClean="0"/>
          </a:p>
          <a:p>
            <a:pPr>
              <a:spcAft>
                <a:spcPts val="600"/>
              </a:spcAft>
              <a:buFont typeface="Wingdings" pitchFamily="2" charset="2"/>
              <a:buNone/>
              <a:defRPr/>
            </a:pPr>
            <a:endParaRPr lang="fi-FI" sz="2000" dirty="0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5E24EACE-558B-4B7A-90F6-8B0CE8D91011}" type="datetime1">
              <a:rPr lang="fi-FI" smtClean="0"/>
              <a:pPr>
                <a:defRPr/>
              </a:pPr>
              <a:t>24.4.2018</a:t>
            </a:fld>
            <a:endParaRPr lang="fi-F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AF06EC5-4F2D-4070-AE30-D061931461C4}" type="datetime1">
              <a:rPr lang="fi-FI"/>
              <a:pPr>
                <a:defRPr/>
              </a:pPr>
              <a:t>24.4.2018</a:t>
            </a:fld>
            <a:endParaRPr lang="fi-FI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sz="4000" dirty="0" err="1" smtClean="0"/>
              <a:t>Varfariinin</a:t>
            </a:r>
            <a:r>
              <a:rPr lang="fi-FI" sz="4000" dirty="0" smtClean="0"/>
              <a:t> haittavaikutukset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28813"/>
            <a:ext cx="8229600" cy="4572000"/>
          </a:xfrm>
        </p:spPr>
        <p:txBody>
          <a:bodyPr/>
          <a:lstStyle/>
          <a:p>
            <a:pPr eaLnBrk="1" hangingPunct="1">
              <a:defRPr/>
            </a:pPr>
            <a:r>
              <a:rPr lang="fi-FI" dirty="0" smtClean="0"/>
              <a:t>Yhteys lääkäriin, jos:</a:t>
            </a:r>
          </a:p>
          <a:p>
            <a:pPr eaLnBrk="1" hangingPunct="1">
              <a:buFontTx/>
              <a:buChar char="-"/>
              <a:defRPr/>
            </a:pPr>
            <a:r>
              <a:rPr lang="fi-FI" dirty="0" smtClean="0"/>
              <a:t>ulosteet mustia</a:t>
            </a:r>
          </a:p>
          <a:p>
            <a:pPr eaLnBrk="1" hangingPunct="1">
              <a:buFontTx/>
              <a:buChar char="-"/>
              <a:defRPr/>
            </a:pPr>
            <a:r>
              <a:rPr lang="fi-FI" dirty="0" smtClean="0"/>
              <a:t>suuria mustelmia</a:t>
            </a:r>
          </a:p>
          <a:p>
            <a:pPr eaLnBrk="1" hangingPunct="1">
              <a:buFontTx/>
              <a:buChar char="-"/>
              <a:defRPr/>
            </a:pPr>
            <a:r>
              <a:rPr lang="fi-FI" dirty="0" smtClean="0"/>
              <a:t>voimakas mahakipu/heikotusta</a:t>
            </a:r>
          </a:p>
          <a:p>
            <a:pPr eaLnBrk="1" hangingPunct="1">
              <a:buFontTx/>
              <a:buChar char="-"/>
              <a:defRPr/>
            </a:pPr>
            <a:r>
              <a:rPr lang="fi-FI" dirty="0" smtClean="0"/>
              <a:t>runsas näkyvä vuoto</a:t>
            </a:r>
          </a:p>
          <a:p>
            <a:pPr eaLnBrk="1" hangingPunct="1">
              <a:defRPr/>
            </a:pPr>
            <a:r>
              <a:rPr lang="fi-FI" dirty="0" smtClean="0"/>
              <a:t>Vaikutus voidaan kumota </a:t>
            </a:r>
            <a:r>
              <a:rPr lang="fi-FI" dirty="0" err="1" smtClean="0"/>
              <a:t>i.m</a:t>
            </a:r>
            <a:r>
              <a:rPr lang="fi-FI" dirty="0" smtClean="0"/>
              <a:t> tai </a:t>
            </a:r>
            <a:r>
              <a:rPr lang="fi-FI" dirty="0" err="1" smtClean="0"/>
              <a:t>i.v</a:t>
            </a:r>
            <a:r>
              <a:rPr lang="fi-FI" dirty="0" smtClean="0"/>
              <a:t> K-vitamiinilla tai jääplasmalla/tuoreverellä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7E5E6BB3-D532-493E-9D15-C8322741BC84}" type="datetime1">
              <a:rPr lang="fi-FI"/>
              <a:pPr>
                <a:defRPr/>
              </a:pPr>
              <a:t>24.4.2018</a:t>
            </a:fld>
            <a:endParaRPr lang="fi-FI"/>
          </a:p>
        </p:txBody>
      </p:sp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sz="4000" smtClean="0"/>
              <a:t>Muu veren hyytymiseen vaikuttavat lääkeaineet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fi-FI" sz="3000" dirty="0" smtClean="0"/>
              <a:t>Asetyylisalisyylihappo pienillä annoksilla: verihiutaleiden yhteen tarttuminen estyy (AMI, TIA)</a:t>
            </a:r>
          </a:p>
          <a:p>
            <a:pPr eaLnBrk="1" hangingPunct="1">
              <a:defRPr/>
            </a:pPr>
            <a:r>
              <a:rPr lang="fi-FI" sz="3000" dirty="0" err="1" smtClean="0"/>
              <a:t>Dipyridamoli</a:t>
            </a:r>
            <a:r>
              <a:rPr lang="fi-FI" sz="3000" dirty="0" smtClean="0"/>
              <a:t>, estää myös yhteen tarttumisen, </a:t>
            </a:r>
            <a:r>
              <a:rPr lang="fi-FI" sz="3000" dirty="0" err="1" smtClean="0"/>
              <a:t>ASA:n</a:t>
            </a:r>
            <a:r>
              <a:rPr lang="fi-FI" sz="3000" dirty="0" smtClean="0"/>
              <a:t> ohessa</a:t>
            </a:r>
          </a:p>
          <a:p>
            <a:pPr eaLnBrk="1" hangingPunct="1">
              <a:defRPr/>
            </a:pPr>
            <a:r>
              <a:rPr lang="fi-FI" sz="3000" dirty="0" smtClean="0"/>
              <a:t>Veritulppien liuottamiseen </a:t>
            </a:r>
            <a:r>
              <a:rPr lang="fi-FI" sz="3000" dirty="0" err="1" smtClean="0"/>
              <a:t>trombolyyttiset</a:t>
            </a:r>
            <a:r>
              <a:rPr lang="fi-FI" sz="3000" dirty="0" smtClean="0"/>
              <a:t> lääkeaineet </a:t>
            </a:r>
            <a:r>
              <a:rPr lang="fi-FI" sz="3000" dirty="0" smtClean="0">
                <a:sym typeface="Wingdings" pitchFamily="2" charset="2"/>
              </a:rPr>
              <a:t> suoneen annettavat jo </a:t>
            </a:r>
            <a:r>
              <a:rPr lang="fi-FI" sz="3000" dirty="0" err="1" smtClean="0">
                <a:sym typeface="Wingdings" pitchFamily="2" charset="2"/>
              </a:rPr>
              <a:t>muodotuneiden</a:t>
            </a:r>
            <a:r>
              <a:rPr lang="fi-FI" sz="3000" dirty="0" smtClean="0">
                <a:sym typeface="Wingdings" pitchFamily="2" charset="2"/>
              </a:rPr>
              <a:t> hyytyneiden liuottamiseen (</a:t>
            </a:r>
            <a:r>
              <a:rPr lang="fi-FI" sz="3000" dirty="0" err="1" smtClean="0">
                <a:sym typeface="Wingdings" pitchFamily="2" charset="2"/>
              </a:rPr>
              <a:t>tenekteplaasi</a:t>
            </a:r>
            <a:r>
              <a:rPr lang="fi-FI" sz="3000" dirty="0" smtClean="0">
                <a:sym typeface="Wingdings" pitchFamily="2" charset="2"/>
              </a:rPr>
              <a:t>, </a:t>
            </a:r>
            <a:r>
              <a:rPr lang="fi-FI" sz="3000" dirty="0" err="1" smtClean="0">
                <a:sym typeface="Wingdings" pitchFamily="2" charset="2"/>
              </a:rPr>
              <a:t>retaplaasi</a:t>
            </a:r>
            <a:r>
              <a:rPr lang="fi-FI" sz="3000" dirty="0" smtClean="0">
                <a:sym typeface="Wingdings" pitchFamily="2" charset="2"/>
              </a:rPr>
              <a:t>), hoito aloitettava mahd. pian</a:t>
            </a:r>
            <a:endParaRPr lang="fi-FI" sz="3000" dirty="0" smtClean="0"/>
          </a:p>
          <a:p>
            <a:pPr eaLnBrk="1" hangingPunct="1">
              <a:defRPr/>
            </a:pPr>
            <a:endParaRPr lang="fi-FI" sz="3000" dirty="0" smtClean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lit">
  <a:themeElements>
    <a:clrScheme name="Slit 1">
      <a:dk1>
        <a:srgbClr val="8C0000"/>
      </a:dk1>
      <a:lt1>
        <a:srgbClr val="FFFFFF"/>
      </a:lt1>
      <a:dk2>
        <a:srgbClr val="720000"/>
      </a:dk2>
      <a:lt2>
        <a:srgbClr val="FFFFCC"/>
      </a:lt2>
      <a:accent1>
        <a:srgbClr val="FF3300"/>
      </a:accent1>
      <a:accent2>
        <a:srgbClr val="BE7960"/>
      </a:accent2>
      <a:accent3>
        <a:srgbClr val="BCAAAA"/>
      </a:accent3>
      <a:accent4>
        <a:srgbClr val="DADADA"/>
      </a:accent4>
      <a:accent5>
        <a:srgbClr val="FFADAA"/>
      </a:accent5>
      <a:accent6>
        <a:srgbClr val="AC6D56"/>
      </a:accent6>
      <a:hlink>
        <a:srgbClr val="FFCC66"/>
      </a:hlink>
      <a:folHlink>
        <a:srgbClr val="FF9900"/>
      </a:folHlink>
    </a:clrScheme>
    <a:fontScheme name="Slit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lit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lit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lit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Slit</Template>
  <TotalTime>1622</TotalTime>
  <Words>392</Words>
  <Application>Microsoft Office PowerPoint</Application>
  <PresentationFormat>Näytössä katseltava diaesitys (4:3)</PresentationFormat>
  <Paragraphs>66</Paragraphs>
  <Slides>10</Slides>
  <Notes>2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Tahoma</vt:lpstr>
      <vt:lpstr>Times New Roman</vt:lpstr>
      <vt:lpstr>Wingdings</vt:lpstr>
      <vt:lpstr>Slit</vt:lpstr>
      <vt:lpstr>Veren hyytymiseen vaikuttavat lääkeaineet</vt:lpstr>
      <vt:lpstr>Antitromboottiset lääkeaineet</vt:lpstr>
      <vt:lpstr>Antikoagulanttien käyttö</vt:lpstr>
      <vt:lpstr>Hepariini</vt:lpstr>
      <vt:lpstr>Enoksapariini ja daltepariini</vt:lpstr>
      <vt:lpstr>Varfariini</vt:lpstr>
      <vt:lpstr>Varfariinin yhteisvaikutukset</vt:lpstr>
      <vt:lpstr>Varfariinin haittavaikutukset</vt:lpstr>
      <vt:lpstr>Muu veren hyytymiseen vaikuttavat lääkeaineet</vt:lpstr>
      <vt:lpstr>Lääkeaineet ja lääkevalmisteet</vt:lpstr>
    </vt:vector>
  </TitlesOfParts>
  <Company>PHKK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Veren hyytymiseen vaikuttavat lääkeaineet eli antikoagulantit</dc:title>
  <dc:creator>Kilpiset</dc:creator>
  <cp:lastModifiedBy>Kaisa Kurko</cp:lastModifiedBy>
  <cp:revision>19</cp:revision>
  <dcterms:created xsi:type="dcterms:W3CDTF">2008-10-25T17:47:24Z</dcterms:created>
  <dcterms:modified xsi:type="dcterms:W3CDTF">2018-04-24T17:55:23Z</dcterms:modified>
</cp:coreProperties>
</file>