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4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7" r:id="rId9"/>
    <p:sldId id="270" r:id="rId10"/>
    <p:sldId id="275" r:id="rId11"/>
    <p:sldId id="278" r:id="rId12"/>
    <p:sldId id="28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977" autoAdjust="0"/>
  </p:normalViewPr>
  <p:slideViewPr>
    <p:cSldViewPr>
      <p:cViewPr varScale="1">
        <p:scale>
          <a:sx n="49" d="100"/>
          <a:sy n="49" d="100"/>
        </p:scale>
        <p:origin x="145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DD36F-91A0-42B5-83F1-9231916E1401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DBDC2B-F0E9-4C65-B6F1-F04AE639E52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208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iklinikka.fi/?page=9059636&amp;search=1&amp;searchtype=7&amp;searchstring=C09C|C09D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n. 50 000 sairastaa valtimonkovettumataudista johtuvaa sepelvaltimotautia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n. 30 000 saa vuosittain akuutin sepelvaltimokohtauksen, joista 20 000 sairastaa sydäninfarktin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sydäninfarktin saaneista n. 12 000 kuolee sairauden ensi- ja akuuttivaiheessa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kuolleisuus vähentynyt, mutta sairastavuus lisääntynyt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6475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n. 70ml levossa</a:t>
            </a:r>
          </a:p>
          <a:p>
            <a:r>
              <a:rPr lang="fi-FI" dirty="0" smtClean="0"/>
              <a:t>Jopa 100 ml rasituksessa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347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4B4108-10A5-467E-AEB2-EA0FA798F7A7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fi-FI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fi-FI" smtClean="0"/>
              <a:t>Perintötekijät 30-40%, etenkin jos elintavat…</a:t>
            </a:r>
          </a:p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119726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98353F2-CEDA-45F9-9952-D1F34D46E0CA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fi-FI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1860232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- Lääkehoitoa tarvitaan kun toistettujen mittausten perusteella todetaan, että verenpaine on pysyvästi kohonnut.</a:t>
            </a:r>
          </a:p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- Lääkehoidon aloittamista puoltavat esimerkiksi sepelvaltimotauti, aivoverenkiertohäiriöt, sydämen vasemman kammion paksuuntuma eli </a:t>
            </a:r>
            <a:r>
              <a:rPr lang="fi-FI" sz="1200" dirty="0" err="1" smtClean="0"/>
              <a:t>hypertrofia</a:t>
            </a:r>
            <a:r>
              <a:rPr lang="fi-FI" sz="1200" dirty="0" smtClean="0"/>
              <a:t> tai 	lähisukulaisilla havaitut sydän- ja verisuonisairaudet.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sz="1200" dirty="0" smtClean="0"/>
              <a:t>Erityisesti iäkkäillä sekä aivoverisuonitautia tai sepelvaltimotautia sairastavilla tulee varoa äkillistä verenpaineen alentamista.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fi-FI" sz="1200" dirty="0" smtClean="0"/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fi-FI" sz="1200" dirty="0" smtClean="0"/>
              <a:t>Näiden verenpainetta alentava teho on samanarvoinen.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fi-FI" sz="1200" dirty="0" smtClean="0"/>
              <a:t>Lääkkeen valintaan vaikuttaa mm. potilaan ikä, sukupuoli sekä muut samanaikaiset sairaudet.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fi-FI" sz="1200" dirty="0" smtClean="0"/>
              <a:t>Tavoite; diastolinen alle 85 ja systolinen alle 140mmHg.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endParaRPr lang="fi-FI" sz="1200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2211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Useimmat diureetit vaikuttavat </a:t>
            </a:r>
            <a:r>
              <a:rPr lang="fi-FI" sz="1200" b="1" dirty="0" smtClean="0"/>
              <a:t>sokeritasapainoon</a:t>
            </a:r>
            <a:r>
              <a:rPr lang="fi-FI" sz="1200" dirty="0" smtClean="0"/>
              <a:t> ja ne sopivat ainakin suurina annoksina huonosti diabetesta sairastaville. </a:t>
            </a:r>
          </a:p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Voivat lisätä </a:t>
            </a:r>
            <a:r>
              <a:rPr lang="fi-FI" sz="1200" b="1" dirty="0" smtClean="0"/>
              <a:t>virtsahapon </a:t>
            </a:r>
            <a:r>
              <a:rPr lang="fi-FI" sz="1200" dirty="0" smtClean="0"/>
              <a:t>määrää ja aiheuttaa kihdin oireita nivelsärkyineen.</a:t>
            </a:r>
          </a:p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Monet diureetit lisäävät elimistölle välttämättömän </a:t>
            </a:r>
            <a:r>
              <a:rPr lang="fi-FI" sz="1200" b="1" dirty="0" smtClean="0"/>
              <a:t>kaliumin </a:t>
            </a:r>
            <a:r>
              <a:rPr lang="fi-FI" sz="1200" dirty="0" smtClean="0"/>
              <a:t>poistumista virtsan mukana. (väsymys, suonenveto, lihasheikkous ja rytmihäiriöalttiutta)</a:t>
            </a:r>
          </a:p>
          <a:p>
            <a:pPr eaLnBrk="1" hangingPunct="1">
              <a:lnSpc>
                <a:spcPct val="80000"/>
              </a:lnSpc>
            </a:pPr>
            <a:r>
              <a:rPr lang="fi-FI" sz="1200" dirty="0" smtClean="0"/>
              <a:t>Vajausta torjutaan joko kaliumtableteilla tai kaliumia säästävillä valmisteilla.</a:t>
            </a:r>
          </a:p>
          <a:p>
            <a:pPr eaLnBrk="1" hangingPunct="1">
              <a:lnSpc>
                <a:spcPct val="80000"/>
              </a:lnSpc>
            </a:pPr>
            <a:r>
              <a:rPr lang="fi-FI" sz="1200" b="1" dirty="0" smtClean="0"/>
              <a:t>Rasva-arvot </a:t>
            </a:r>
            <a:r>
              <a:rPr lang="fi-FI" sz="1200" dirty="0" smtClean="0"/>
              <a:t>voiva huonontua (eivät ensisijaisia RR-lääkkeitä </a:t>
            </a:r>
            <a:r>
              <a:rPr lang="fi-FI" sz="1200" dirty="0" err="1" smtClean="0"/>
              <a:t>hyperkolesterolemiapotilailla</a:t>
            </a:r>
            <a:r>
              <a:rPr lang="fi-FI" sz="1200" dirty="0" smtClean="0"/>
              <a:t>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934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>
                <a:hlinkClick r:id="rId3"/>
              </a:rPr>
              <a:t>ATR-salpaajat</a:t>
            </a:r>
            <a:r>
              <a:rPr lang="fi-FI" dirty="0" smtClean="0"/>
              <a:t> ovat kohtalaisen uusi lääkeryhmä, jonka vaikutus kohdistuu samaan ketjuun kuin ACE:n estäjienkin. ATR-salpaajia käytetään paljolti samoissa tilanteissa kuin ACE:n estäjiä. ACE-yskää ei kuitenkaan pitäisi esiintyä. ATR-salpaajat ovat toistaiseksi vielä melko kalliita verrattuna esim. diureetteihin ja beetasalpaajiin.</a:t>
            </a:r>
            <a:br>
              <a:rPr lang="fi-FI" dirty="0" smtClean="0"/>
            </a:br>
            <a:endParaRPr lang="fi-FI" dirty="0" smtClean="0"/>
          </a:p>
          <a:p>
            <a:pPr eaLnBrk="1" hangingPunct="1">
              <a:spcBef>
                <a:spcPct val="0"/>
              </a:spcBef>
            </a:pPr>
            <a:r>
              <a:rPr lang="fi-FI" dirty="0" smtClean="0"/>
              <a:t>Lisäksi markkinoilla on melkoinen määrä ns. yhdistelmävalmisteita, joissa samaan tablettiin on yhdistetty kaksi eri lääkeainetta. Useimmiten lisäaineena on diureetti. Hyvin toimivia yhdistelmiä ovat esimerkiksi diureetti yhdistettynä ACE-estäjään, ATR-salpaajaan tai beetasalpaajaan. Kalsiumsalpaaja + beetasalpaaja sekä kalsiumsalpaaja + ACE-estäjä ovat myös tehokkaita yhdistelmiä</a:t>
            </a:r>
          </a:p>
          <a:p>
            <a:pPr eaLnBrk="1" hangingPunct="1">
              <a:lnSpc>
                <a:spcPct val="90000"/>
              </a:lnSpc>
            </a:pPr>
            <a:endParaRPr lang="fi-FI" sz="1200" dirty="0" smtClean="0"/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ACE-estäjien tavallisin sivuvaikutus on ärsytysyskä, jota esiintyy noin 10–20 % potilaista. 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Ihottumat.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Makuaistin häiriöt.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Hoidon alussa saattaa esiintyä liiallisen verenpaineen laskun aiheuttamaa huimausta (</a:t>
            </a:r>
            <a:r>
              <a:rPr lang="fi-FI" sz="1200" dirty="0" err="1" smtClean="0"/>
              <a:t>angiotensiinireseptorien</a:t>
            </a:r>
            <a:r>
              <a:rPr lang="fi-FI" sz="1200" dirty="0" smtClean="0"/>
              <a:t> salpaajat)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Kalium voi nousta (ei kaliumvalmisteita eikä kaliumia säästäviä diureetteja samanaikaisesti)</a:t>
            </a:r>
          </a:p>
          <a:p>
            <a:pPr eaLnBrk="1" hangingPunct="1">
              <a:lnSpc>
                <a:spcPct val="90000"/>
              </a:lnSpc>
            </a:pPr>
            <a:r>
              <a:rPr lang="fi-FI" sz="1200" dirty="0" smtClean="0"/>
              <a:t>Tulehduskipulääkkeet voivat heikentää ACE:n estäjien </a:t>
            </a:r>
            <a:r>
              <a:rPr lang="fi-FI" sz="1200" dirty="0" err="1" smtClean="0"/>
              <a:t>RR:tta</a:t>
            </a:r>
            <a:r>
              <a:rPr lang="fi-FI" sz="1200" dirty="0" smtClean="0"/>
              <a:t> alentavaa vaikutusta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BDC2B-F0E9-4C65-B6F1-F04AE639E52E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0397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188D75-FAB1-4250-B43A-E0BF24DD6231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fi-FI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Siedetään yleensä hyvin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Yleisimpiä haittavaikutuksia (</a:t>
            </a:r>
            <a:r>
              <a:rPr lang="fi-FI" dirty="0" err="1" smtClean="0"/>
              <a:t>nifedipiinin</a:t>
            </a:r>
            <a:r>
              <a:rPr lang="fi-FI" dirty="0" smtClean="0"/>
              <a:t> tavoin vaikuttavilla) ovat päänsärky, kasvojen punastuminen ja alaraajaturvotukset, joskin ne ovat ohimeneviä luonteeltaan.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smtClean="0"/>
              <a:t>Huimausta ja sydämen tykytystä saattaa esiintyä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err="1" smtClean="0"/>
              <a:t>Verpamiili</a:t>
            </a:r>
            <a:r>
              <a:rPr lang="fi-FI" dirty="0" smtClean="0"/>
              <a:t> hoidossa ummetus yleistä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endParaRPr lang="fi-FI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fi-FI" dirty="0" err="1" smtClean="0"/>
              <a:t>Huom</a:t>
            </a:r>
            <a:r>
              <a:rPr lang="fi-FI" dirty="0" smtClean="0"/>
              <a:t>: esim. </a:t>
            </a:r>
            <a:r>
              <a:rPr lang="fi-FI" dirty="0" err="1" smtClean="0"/>
              <a:t>felodipiinin</a:t>
            </a:r>
            <a:r>
              <a:rPr lang="fi-FI" dirty="0" smtClean="0"/>
              <a:t> ja </a:t>
            </a:r>
            <a:r>
              <a:rPr lang="fi-FI" dirty="0" err="1" smtClean="0"/>
              <a:t>nifedipiinin</a:t>
            </a:r>
            <a:r>
              <a:rPr lang="fi-FI" dirty="0" smtClean="0"/>
              <a:t> käytön aikana ei tulisi nauttia greippimehua (estää lääkeaineen hajoamista maksassa, kasvattaa pitoisuutta)</a:t>
            </a:r>
          </a:p>
          <a:p>
            <a:pPr eaLnBrk="1" hangingPunct="1">
              <a:spcBef>
                <a:spcPct val="0"/>
              </a:spcBef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70369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42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3" grpId="0" build="p" autoUpdateAnimBg="0" advAuto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626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5619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58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049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911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868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25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862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34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530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98A8277A-AC18-43CC-8D34-B886C262C8DA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FABF36D0-BB60-48BB-B558-238E63C36A4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3873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rveyskirjasto.fi/terveyskirjasto/tk.koti?p_artikkeli=dlk0003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VERENPAINETAUTI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899592" y="5445224"/>
            <a:ext cx="7526338" cy="434974"/>
          </a:xfrm>
        </p:spPr>
        <p:txBody>
          <a:bodyPr>
            <a:noAutofit/>
          </a:bodyPr>
          <a:lstStyle/>
          <a:p>
            <a:r>
              <a:rPr lang="fi-FI" sz="1200" dirty="0" smtClean="0"/>
              <a:t>Sydän- ja verenkiertoelimistön sairaudet</a:t>
            </a:r>
          </a:p>
          <a:p>
            <a:r>
              <a:rPr lang="fi-FI" sz="1200" dirty="0" smtClean="0"/>
              <a:t>Kaisa-Leea </a:t>
            </a:r>
            <a:r>
              <a:rPr lang="fi-FI" sz="1200" dirty="0" err="1" smtClean="0"/>
              <a:t>Kurko</a:t>
            </a:r>
            <a:endParaRPr lang="fi-FI" sz="1200" dirty="0" smtClean="0"/>
          </a:p>
          <a:p>
            <a:r>
              <a:rPr lang="fi-FI" sz="1200" dirty="0" smtClean="0"/>
              <a:t>KSAO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8324850" cy="1104900"/>
          </a:xfrm>
        </p:spPr>
        <p:txBody>
          <a:bodyPr/>
          <a:lstStyle/>
          <a:p>
            <a:pPr eaLnBrk="1" hangingPunct="1"/>
            <a:r>
              <a:rPr lang="fi-FI" sz="4400" b="1" dirty="0" smtClean="0"/>
              <a:t>ACE- ESTÄJÄT ja ATR-salpaajat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88840"/>
            <a:ext cx="8229600" cy="4937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sz="2400" dirty="0" err="1" smtClean="0"/>
              <a:t>Angiotensiinikonvertaasi</a:t>
            </a:r>
            <a:r>
              <a:rPr lang="fi-FI" sz="2400" dirty="0" smtClean="0"/>
              <a:t> (ACE) entsyymi, jonka vaikutuksesta muodostuu verisuonia supistava ja RR kohottava aine (</a:t>
            </a:r>
            <a:r>
              <a:rPr lang="fi-FI" sz="2400" dirty="0" err="1" smtClean="0"/>
              <a:t>angiotensiini</a:t>
            </a:r>
            <a:r>
              <a:rPr lang="fi-FI" sz="2400" dirty="0" smtClean="0"/>
              <a:t> II). </a:t>
            </a:r>
          </a:p>
          <a:p>
            <a:pPr eaLnBrk="1" hangingPunct="1">
              <a:lnSpc>
                <a:spcPct val="80000"/>
              </a:lnSpc>
            </a:pPr>
            <a:r>
              <a:rPr lang="fi-FI" sz="2400" dirty="0" err="1" smtClean="0"/>
              <a:t>ACE:n</a:t>
            </a:r>
            <a:r>
              <a:rPr lang="fi-FI" sz="2400" dirty="0" smtClean="0"/>
              <a:t> estäjät jarruttavat kyseisen entsyymin toimintaa ja vähentävät </a:t>
            </a:r>
            <a:r>
              <a:rPr lang="fi-FI" sz="2400" dirty="0" err="1" smtClean="0"/>
              <a:t>angiotensiinin</a:t>
            </a:r>
            <a:r>
              <a:rPr lang="fi-FI" sz="2400" dirty="0" smtClean="0"/>
              <a:t> muodostumista, jolloin verisuonet laajenevat ja verenpaine laskee.</a:t>
            </a:r>
          </a:p>
          <a:p>
            <a:pPr eaLnBrk="1" hangingPunct="1">
              <a:lnSpc>
                <a:spcPct val="80000"/>
              </a:lnSpc>
            </a:pPr>
            <a:r>
              <a:rPr lang="fi-FI" sz="2400" dirty="0" smtClean="0"/>
              <a:t>Vähentävät myös </a:t>
            </a:r>
            <a:r>
              <a:rPr lang="fi-FI" sz="2400" dirty="0" err="1" smtClean="0"/>
              <a:t>aldosteronin</a:t>
            </a:r>
            <a:r>
              <a:rPr lang="fi-FI" sz="2400" dirty="0" smtClean="0"/>
              <a:t> eritystä, jolloin Na &amp; H2O poistuvat elimistöstä</a:t>
            </a:r>
          </a:p>
          <a:p>
            <a:pPr eaLnBrk="1" hangingPunct="1">
              <a:lnSpc>
                <a:spcPct val="80000"/>
              </a:lnSpc>
            </a:pPr>
            <a:r>
              <a:rPr lang="fi-FI" sz="2400" dirty="0" smtClean="0"/>
              <a:t>ACE-estäjiä käytetään pääasiassa kohonneen verenpaineen ja sydämen vajaatoiminnan</a:t>
            </a:r>
          </a:p>
          <a:p>
            <a:pPr>
              <a:lnSpc>
                <a:spcPct val="80000"/>
              </a:lnSpc>
            </a:pPr>
            <a:r>
              <a:rPr lang="fi-FI" sz="2400" b="1" dirty="0"/>
              <a:t>ATR-salpaajat eli </a:t>
            </a:r>
            <a:r>
              <a:rPr lang="fi-FI" sz="2400" b="1" dirty="0" err="1"/>
              <a:t>angiotensiinireseptorin</a:t>
            </a:r>
            <a:r>
              <a:rPr lang="fi-FI" sz="2400" b="1" dirty="0"/>
              <a:t> salpaajat </a:t>
            </a:r>
            <a:endParaRPr lang="fi-F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9150" y="476672"/>
            <a:ext cx="8324850" cy="11049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 b="1" dirty="0" smtClean="0"/>
              <a:t>Kalsiumkanavan salpaajat (</a:t>
            </a:r>
            <a:r>
              <a:rPr lang="fi-FI" b="1" dirty="0" err="1" smtClean="0"/>
              <a:t>kalsiuminestäjät</a:t>
            </a:r>
            <a:r>
              <a:rPr lang="fi-FI" b="1" dirty="0" smtClean="0"/>
              <a:t>)</a:t>
            </a:r>
            <a:endParaRPr lang="fi-FI" sz="2400" b="1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920875"/>
            <a:ext cx="8229600" cy="4937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400" dirty="0"/>
              <a:t>E</a:t>
            </a:r>
            <a:r>
              <a:rPr lang="fi-FI" sz="2400" dirty="0" smtClean="0"/>
              <a:t>nsilinjan lääkkeeksi tai yhdistelmälääkkeeksi lisätehon saavuttamiseksi.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 smtClean="0"/>
              <a:t>Lääkeaineena ne estävät kalsiumin kulun solun sisään ja rentouttavat verisuonten seinämän sileää lihasta</a:t>
            </a:r>
            <a:endParaRPr lang="fi-FI" sz="2400" dirty="0"/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S</a:t>
            </a:r>
            <a:r>
              <a:rPr lang="fi-FI" sz="2400" dirty="0" smtClean="0"/>
              <a:t>ydämen supistumisvireys heikkenee, lyöntitiheys ja eteiskammiojohtuminen hidastuvat.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Y</a:t>
            </a:r>
            <a:r>
              <a:rPr lang="fi-FI" sz="2400" dirty="0" smtClean="0"/>
              <a:t>htä tehokkaita aivohalvausten ja sepelvaltimotaudin vähentäjiä kuin diureetit, beetasalpaajat, ACE-estäjät ja ATR-salpaajat.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83593" y="476672"/>
            <a:ext cx="8229600" cy="857250"/>
          </a:xfrm>
        </p:spPr>
        <p:txBody>
          <a:bodyPr/>
          <a:lstStyle/>
          <a:p>
            <a:pPr eaLnBrk="1" hangingPunct="1"/>
            <a:r>
              <a:rPr lang="fi-FI" b="1" dirty="0" err="1" smtClean="0"/>
              <a:t>RR-taudin</a:t>
            </a:r>
            <a:r>
              <a:rPr lang="fi-FI" b="1" dirty="0" smtClean="0"/>
              <a:t> yhdistelmähoito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20875"/>
            <a:ext cx="8229600" cy="4937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400" dirty="0" smtClean="0"/>
              <a:t>Jos lääke ei yksinään alenna verenpainetta riittävästi, voidaan yhdistää kaksi eri ryhmän ainetta toisiinsa.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 smtClean="0"/>
              <a:t>Yksittäisten lääkkeiden annokset voidaan pitää näin pieninä, jolloin vältytään suurten annosten aiheuttamilta haitoilta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 smtClean="0"/>
              <a:t>Esimerkiksi: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fi-FI" sz="2400" dirty="0" smtClean="0"/>
              <a:t>	</a:t>
            </a:r>
            <a:r>
              <a:rPr lang="fi-FI" sz="2400" b="1" dirty="0" smtClean="0"/>
              <a:t>Beetasalpaaja + </a:t>
            </a:r>
            <a:r>
              <a:rPr lang="fi-FI" sz="2400" b="1" dirty="0" err="1" smtClean="0"/>
              <a:t>diureetti</a:t>
            </a:r>
            <a:r>
              <a:rPr lang="fi-FI" sz="2400" b="1" dirty="0" smtClean="0"/>
              <a:t> </a:t>
            </a:r>
            <a:r>
              <a:rPr lang="fi-FI" sz="2400" dirty="0" smtClean="0"/>
              <a:t>(</a:t>
            </a:r>
            <a:r>
              <a:rPr lang="fi-FI" sz="2400" i="1" dirty="0" err="1" smtClean="0"/>
              <a:t>Bisoprolol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comp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®</a:t>
            </a:r>
            <a:r>
              <a:rPr lang="fi-FI" sz="2400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fi-FI" sz="2400" dirty="0" smtClean="0"/>
              <a:t>	</a:t>
            </a:r>
            <a:r>
              <a:rPr lang="fi-FI" sz="2400" b="1" dirty="0" err="1" smtClean="0"/>
              <a:t>ACE:n</a:t>
            </a:r>
            <a:r>
              <a:rPr lang="fi-FI" sz="2400" b="1" dirty="0" smtClean="0"/>
              <a:t> estäjät + </a:t>
            </a:r>
            <a:r>
              <a:rPr lang="fi-FI" sz="2400" b="1" dirty="0" err="1" smtClean="0"/>
              <a:t>diureetti</a:t>
            </a:r>
            <a:r>
              <a:rPr lang="fi-FI" sz="2400" b="1" dirty="0" smtClean="0"/>
              <a:t> </a:t>
            </a:r>
            <a:r>
              <a:rPr lang="fi-FI" sz="2400" dirty="0" smtClean="0"/>
              <a:t>(</a:t>
            </a:r>
            <a:r>
              <a:rPr lang="fi-FI" sz="2400" i="1" dirty="0" err="1" smtClean="0"/>
              <a:t>Cardace</a:t>
            </a:r>
            <a:r>
              <a:rPr lang="fi-FI" sz="2400" i="1" dirty="0" smtClean="0"/>
              <a:t> </a:t>
            </a:r>
            <a:r>
              <a:rPr lang="fi-FI" sz="2400" i="1" dirty="0" err="1" smtClean="0"/>
              <a:t>comp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®</a:t>
            </a:r>
            <a:r>
              <a:rPr lang="fi-FI" sz="2400" dirty="0" smtClean="0"/>
              <a:t>) </a:t>
            </a:r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fi-FI" sz="2400" dirty="0" smtClean="0"/>
              <a:t>	</a:t>
            </a:r>
            <a:r>
              <a:rPr lang="fi-FI" sz="2400" b="1" dirty="0" err="1" smtClean="0"/>
              <a:t>Angiotensiinireseptorin</a:t>
            </a:r>
            <a:r>
              <a:rPr lang="fi-FI" sz="2400" b="1" dirty="0" smtClean="0"/>
              <a:t> salpaaja + </a:t>
            </a:r>
            <a:r>
              <a:rPr lang="fi-FI" sz="2400" b="1" dirty="0" err="1" smtClean="0"/>
              <a:t>diureetti</a:t>
            </a:r>
            <a:r>
              <a:rPr lang="fi-FI" sz="2400" b="1" dirty="0" smtClean="0"/>
              <a:t> </a:t>
            </a:r>
            <a:r>
              <a:rPr lang="fi-FI" sz="2400" i="1" dirty="0" smtClean="0"/>
              <a:t>(</a:t>
            </a:r>
            <a:r>
              <a:rPr lang="fi-FI" sz="2400" i="1" dirty="0" err="1" smtClean="0"/>
              <a:t>Atacand</a:t>
            </a:r>
            <a:r>
              <a:rPr lang="fi-FI" sz="2400" i="1" dirty="0" smtClean="0"/>
              <a:t> Plus</a:t>
            </a:r>
            <a:r>
              <a:rPr lang="fi-FI" sz="2400" i="1" dirty="0" smtClean="0">
                <a:latin typeface="Times New Roman" pitchFamily="18" charset="0"/>
                <a:cs typeface="Times New Roman" pitchFamily="18" charset="0"/>
              </a:rPr>
              <a:t>®)</a:t>
            </a:r>
            <a:endParaRPr lang="fi-FI" sz="2400" i="1" dirty="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fi-FI" sz="2400" dirty="0" smtClean="0"/>
              <a:t>	</a:t>
            </a:r>
            <a:r>
              <a:rPr lang="fi-FI" sz="2400" b="1" dirty="0" err="1" smtClean="0"/>
              <a:t>Kalsiumestäjä</a:t>
            </a:r>
            <a:r>
              <a:rPr lang="fi-FI" sz="2400" b="1" dirty="0" smtClean="0"/>
              <a:t> + beetasalpaaja </a:t>
            </a:r>
            <a:r>
              <a:rPr lang="fi-FI" sz="2400" dirty="0" smtClean="0"/>
              <a:t>(</a:t>
            </a:r>
            <a:r>
              <a:rPr lang="fi-FI" sz="2400" i="1" dirty="0" err="1" smtClean="0"/>
              <a:t>Logimax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®</a:t>
            </a:r>
            <a:r>
              <a:rPr lang="fi-FI" sz="2400" dirty="0" smtClean="0"/>
              <a:t>, </a:t>
            </a:r>
            <a:r>
              <a:rPr lang="fi-FI" sz="2400" i="1" dirty="0" err="1" smtClean="0"/>
              <a:t>Nif-Ten</a:t>
            </a:r>
            <a:r>
              <a:rPr lang="fi-FI" sz="2400" i="1" dirty="0" smtClean="0">
                <a:latin typeface="Times New Roman" pitchFamily="18" charset="0"/>
                <a:cs typeface="Times New Roman" pitchFamily="18" charset="0"/>
              </a:rPr>
              <a:t>®)</a:t>
            </a:r>
            <a:endParaRPr lang="fi-FI" sz="2400" i="1" dirty="0" smtClean="0"/>
          </a:p>
          <a:p>
            <a:pPr eaLnBrk="1" hangingPunct="1">
              <a:lnSpc>
                <a:spcPct val="90000"/>
              </a:lnSpc>
              <a:buFont typeface="Wingdings 3" pitchFamily="18" charset="2"/>
              <a:buNone/>
            </a:pPr>
            <a:r>
              <a:rPr lang="fi-FI" sz="2400" dirty="0" smtClean="0"/>
              <a:t>	</a:t>
            </a:r>
            <a:r>
              <a:rPr lang="fi-FI" sz="2400" b="1" dirty="0" err="1" smtClean="0"/>
              <a:t>Kalsiumestäjä</a:t>
            </a:r>
            <a:r>
              <a:rPr lang="fi-FI" sz="2400" b="1" dirty="0" smtClean="0"/>
              <a:t> + </a:t>
            </a:r>
            <a:r>
              <a:rPr lang="fi-FI" sz="2400" b="1" dirty="0" err="1" smtClean="0"/>
              <a:t>ACE:n</a:t>
            </a:r>
            <a:r>
              <a:rPr lang="fi-FI" sz="2400" b="1" dirty="0" smtClean="0"/>
              <a:t> estäjä </a:t>
            </a:r>
            <a:r>
              <a:rPr lang="fi-FI" sz="2400" dirty="0" smtClean="0"/>
              <a:t>(</a:t>
            </a:r>
            <a:r>
              <a:rPr lang="fi-FI" sz="2400" i="1" dirty="0" err="1" smtClean="0"/>
              <a:t>Unimax</a:t>
            </a:r>
            <a:r>
              <a:rPr lang="fi-FI" sz="2400" dirty="0" smtClean="0">
                <a:latin typeface="Times New Roman" pitchFamily="18" charset="0"/>
                <a:cs typeface="Times New Roman" pitchFamily="18" charset="0"/>
              </a:rPr>
              <a:t>®</a:t>
            </a:r>
            <a:r>
              <a:rPr lang="fi-FI" sz="24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>
          <a:xfrm>
            <a:off x="1619672" y="476672"/>
            <a:ext cx="8229600" cy="1066800"/>
          </a:xfrm>
        </p:spPr>
        <p:txBody>
          <a:bodyPr>
            <a:normAutofit/>
          </a:bodyPr>
          <a:lstStyle/>
          <a:p>
            <a:r>
              <a:rPr lang="fi-FI" sz="4800" dirty="0" smtClean="0">
                <a:solidFill>
                  <a:srgbClr val="C35E2E"/>
                </a:solidFill>
              </a:rPr>
              <a:t>HYPERTONIA</a:t>
            </a:r>
          </a:p>
        </p:txBody>
      </p:sp>
      <p:sp>
        <p:nvSpPr>
          <p:cNvPr id="7171" name="Sisällön paikkamerkki 2"/>
          <p:cNvSpPr>
            <a:spLocks noGrp="1"/>
          </p:cNvSpPr>
          <p:nvPr>
            <p:ph idx="1"/>
          </p:nvPr>
        </p:nvSpPr>
        <p:spPr>
          <a:xfrm>
            <a:off x="323528" y="1844824"/>
            <a:ext cx="8504238" cy="5364088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fi-FI" sz="2400" b="1" i="1" dirty="0" smtClean="0"/>
              <a:t>= korkea verenpaine</a:t>
            </a:r>
          </a:p>
          <a:p>
            <a:r>
              <a:rPr lang="fi-FI" sz="2400" dirty="0" smtClean="0"/>
              <a:t>Verenpaine on riippuvainen sydämen minuuttitilavuudesta ja ääreisvastuksesta</a:t>
            </a:r>
          </a:p>
          <a:p>
            <a:r>
              <a:rPr lang="fi-FI" sz="2400" b="1" dirty="0" smtClean="0"/>
              <a:t>Minuuttitilavuus = syke x iskutilavuus</a:t>
            </a:r>
          </a:p>
          <a:p>
            <a:r>
              <a:rPr lang="fi-FI" sz="2400" dirty="0" smtClean="0"/>
              <a:t>Perifeerinen vastus</a:t>
            </a:r>
          </a:p>
          <a:p>
            <a:pPr lvl="1">
              <a:buFontTx/>
              <a:buChar char="-"/>
            </a:pPr>
            <a:r>
              <a:rPr lang="fi-FI" sz="2400" dirty="0"/>
              <a:t>S</a:t>
            </a:r>
            <a:r>
              <a:rPr lang="fi-FI" sz="2400" dirty="0" smtClean="0"/>
              <a:t>uonen läpimitta</a:t>
            </a:r>
          </a:p>
          <a:p>
            <a:pPr lvl="1">
              <a:buFontTx/>
              <a:buChar char="-"/>
            </a:pPr>
            <a:r>
              <a:rPr lang="fi-FI" sz="2400" dirty="0"/>
              <a:t>K</a:t>
            </a:r>
            <a:r>
              <a:rPr lang="fi-FI" sz="2400" dirty="0" smtClean="0"/>
              <a:t>itka</a:t>
            </a:r>
          </a:p>
          <a:p>
            <a:pPr lvl="1">
              <a:buFontTx/>
              <a:buChar char="-"/>
            </a:pPr>
            <a:r>
              <a:rPr lang="fi-FI" sz="2400" dirty="0" smtClean="0"/>
              <a:t>Verimäärä (sakeus)</a:t>
            </a:r>
          </a:p>
          <a:p>
            <a:r>
              <a:rPr lang="fi-FI" sz="2400" dirty="0" smtClean="0"/>
              <a:t>Diagnosointiin vaaditaan seuranta usein kuukausien ajan</a:t>
            </a:r>
          </a:p>
          <a:p>
            <a:pPr>
              <a:buFont typeface="Georgia" pitchFamily="18" charset="0"/>
              <a:buNone/>
            </a:pPr>
            <a:endParaRPr lang="fi-FI" sz="2400" dirty="0" smtClean="0"/>
          </a:p>
          <a:p>
            <a:endParaRPr lang="fi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8625"/>
            <a:ext cx="8001000" cy="1143000"/>
          </a:xfrm>
        </p:spPr>
        <p:txBody>
          <a:bodyPr/>
          <a:lstStyle/>
          <a:p>
            <a:pPr eaLnBrk="1" hangingPunct="1"/>
            <a:r>
              <a:rPr lang="fi-FI" sz="4800" dirty="0" smtClean="0">
                <a:hlinkClick r:id="rId3"/>
              </a:rPr>
              <a:t>Verenpainetauti</a:t>
            </a:r>
            <a:endParaRPr lang="fi-FI" sz="4800" dirty="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71625"/>
            <a:ext cx="8229600" cy="5286375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fi-FI" sz="2400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dirty="0" smtClean="0"/>
              <a:t>Verenpainetta nostavat tekijät</a:t>
            </a:r>
            <a:endParaRPr lang="fi-FI" sz="2400" dirty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fi-FI" sz="2400" dirty="0"/>
              <a:t>	- </a:t>
            </a:r>
            <a:r>
              <a:rPr lang="fi-FI" sz="2200" b="1" dirty="0" smtClean="0"/>
              <a:t>Sisäiset: </a:t>
            </a:r>
            <a:r>
              <a:rPr lang="fi-FI" sz="2200" dirty="0" smtClean="0"/>
              <a:t>perintötekijät, ikä, </a:t>
            </a:r>
            <a:r>
              <a:rPr lang="fi-FI" sz="2200" dirty="0"/>
              <a:t>ylipaino, </a:t>
            </a:r>
            <a:r>
              <a:rPr lang="fi-FI" sz="2200" dirty="0" smtClean="0"/>
              <a:t> munuaissairaudet, munuaisvaltimon ahtauma, jotkut aineenvaihdunta- ja umpierityssairaudet (kilpirauhasen liikatoiminta, </a:t>
            </a:r>
            <a:r>
              <a:rPr lang="fi-FI" sz="2200" dirty="0" err="1" smtClean="0"/>
              <a:t>Cushingin</a:t>
            </a:r>
            <a:r>
              <a:rPr lang="fi-FI" sz="2200" dirty="0" smtClean="0"/>
              <a:t> tauti)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fi-FI" sz="2200" dirty="0" smtClean="0"/>
              <a:t>	</a:t>
            </a:r>
            <a:r>
              <a:rPr lang="fi-FI" sz="2200" b="1" dirty="0" smtClean="0"/>
              <a:t>- Ulkoiset: </a:t>
            </a:r>
            <a:r>
              <a:rPr lang="fi-FI" sz="2200" dirty="0" smtClean="0"/>
              <a:t>runsas </a:t>
            </a:r>
            <a:r>
              <a:rPr lang="fi-FI" sz="2200" b="1" dirty="0" smtClean="0"/>
              <a:t>suolan</a:t>
            </a:r>
            <a:r>
              <a:rPr lang="fi-FI" sz="2200" dirty="0" smtClean="0"/>
              <a:t> </a:t>
            </a:r>
            <a:r>
              <a:rPr lang="fi-FI" sz="2200" dirty="0"/>
              <a:t>käyttö, runsas tyydyttyneiden rasvahappojen käyttö, runsas alkoholin käyttö, </a:t>
            </a:r>
            <a:r>
              <a:rPr lang="fi-FI" sz="2200" dirty="0" smtClean="0"/>
              <a:t>stressi, fyysinen rasitus akuuttivaiheessa, pitkäaikaisvaikutukset suotuisia, e-pillerit ja kortisoni, lakritsi, tupakointi</a:t>
            </a:r>
            <a:endParaRPr lang="fi-FI" sz="2400" dirty="0" smtClean="0"/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b="1" dirty="0" smtClean="0"/>
              <a:t>95% </a:t>
            </a:r>
            <a:r>
              <a:rPr lang="fi-FI" sz="2400" b="1" dirty="0" err="1" smtClean="0"/>
              <a:t>essentiaalinen</a:t>
            </a:r>
            <a:r>
              <a:rPr lang="fi-FI" sz="2400" b="1" dirty="0" smtClean="0"/>
              <a:t> l. primaarinen</a:t>
            </a:r>
            <a:r>
              <a:rPr lang="fi-FI" sz="2400" dirty="0" smtClean="0"/>
              <a:t> (jotkin em. tekijät pahentaa tilannetta)</a:t>
            </a:r>
          </a:p>
          <a:p>
            <a:pPr marL="365760" indent="-256032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fi-FI" sz="2400" b="1" dirty="0" smtClean="0"/>
              <a:t>5% muu perustauti aiheuttaa l. sekundäärinen</a:t>
            </a: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395F8B-332E-4952-93C7-0B6E443E6653}" type="datetime1">
              <a:rPr lang="fi-FI"/>
              <a:pPr>
                <a:defRPr/>
              </a:pPr>
              <a:t>24.8.2020</a:t>
            </a:fld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548680"/>
            <a:ext cx="8229600" cy="1000125"/>
          </a:xfrm>
        </p:spPr>
        <p:txBody>
          <a:bodyPr/>
          <a:lstStyle/>
          <a:p>
            <a:pPr eaLnBrk="1" hangingPunct="1"/>
            <a:r>
              <a:rPr lang="fi-FI" sz="4800" dirty="0" smtClean="0"/>
              <a:t>Hypertonia altistaa…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572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fi-FI" sz="2400" dirty="0"/>
              <a:t>K</a:t>
            </a:r>
            <a:r>
              <a:rPr lang="fi-FI" sz="2400" dirty="0" smtClean="0"/>
              <a:t>oholla oleva RR rasittaa sydäntä ja verenkiertoelimistöä, aiheuttaa aivoverenkiertohäiriöitä ja vahingoittaa munuaisia (</a:t>
            </a:r>
            <a:r>
              <a:rPr lang="fi-FI" sz="2400" dirty="0" err="1" smtClean="0"/>
              <a:t>mun</a:t>
            </a:r>
            <a:r>
              <a:rPr lang="fi-FI" sz="2400" dirty="0" smtClean="0"/>
              <a:t>. VT)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V</a:t>
            </a:r>
            <a:r>
              <a:rPr lang="fi-FI" sz="2400" dirty="0" smtClean="0"/>
              <a:t>asen kammio laajenee ja kammion seinämä paksunee (♥ VT)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/>
              <a:t>K</a:t>
            </a:r>
            <a:r>
              <a:rPr lang="fi-FI" sz="2400" dirty="0" smtClean="0"/>
              <a:t>iihdyttää valtimoiden kovettumista (ASO), sairastumista </a:t>
            </a:r>
            <a:r>
              <a:rPr lang="fi-FI" sz="2400" dirty="0" err="1" smtClean="0"/>
              <a:t>MCC:iin</a:t>
            </a:r>
            <a:r>
              <a:rPr lang="fi-FI" sz="2400" dirty="0" smtClean="0"/>
              <a:t> tai sydäninfarktiin</a:t>
            </a:r>
          </a:p>
          <a:p>
            <a:pPr eaLnBrk="1" hangingPunct="1">
              <a:lnSpc>
                <a:spcPct val="90000"/>
              </a:lnSpc>
            </a:pPr>
            <a:r>
              <a:rPr lang="fi-FI" sz="2400" dirty="0" smtClean="0"/>
              <a:t>Verkkokalvon vauriot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91CDBA-1899-4405-8E04-5E70910A1AE6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77516" y="404664"/>
            <a:ext cx="8001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fi-FI" sz="4800" dirty="0" smtClean="0"/>
              <a:t>Verenpainetautipotilaan hoito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204864"/>
            <a:ext cx="8229600" cy="4857750"/>
          </a:xfrm>
        </p:spPr>
        <p:txBody>
          <a:bodyPr/>
          <a:lstStyle/>
          <a:p>
            <a:pPr eaLnBrk="1" hangingPunct="1"/>
            <a:r>
              <a:rPr lang="fi-FI" sz="2400" dirty="0" smtClean="0"/>
              <a:t>Ei yleensä aiheuta oireita (joskus väsymys, päänsärky, huimaus, huminaan tai kohinan tunne päässä)</a:t>
            </a:r>
          </a:p>
          <a:p>
            <a:pPr eaLnBrk="1" hangingPunct="1"/>
            <a:r>
              <a:rPr lang="fi-FI" sz="2400" dirty="0" smtClean="0"/>
              <a:t>Hoito kannattaa aina!</a:t>
            </a:r>
          </a:p>
          <a:p>
            <a:pPr eaLnBrk="1" hangingPunct="1"/>
            <a:r>
              <a:rPr lang="fi-FI" sz="2400" dirty="0" smtClean="0"/>
              <a:t>Sekundäärisen </a:t>
            </a:r>
            <a:r>
              <a:rPr lang="fi-FI" sz="2400" dirty="0" err="1" smtClean="0"/>
              <a:t>RR-taudin</a:t>
            </a:r>
            <a:r>
              <a:rPr lang="fi-FI" sz="2400" dirty="0" smtClean="0"/>
              <a:t> syyn hoito</a:t>
            </a:r>
          </a:p>
          <a:p>
            <a:pPr eaLnBrk="1" hangingPunct="1"/>
            <a:r>
              <a:rPr lang="fi-FI" sz="2400" dirty="0" smtClean="0"/>
              <a:t>Lääkkeetön hoito, kun RR alle 160/100, jos jokin altistava perussairaus 140/90.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 smtClean="0"/>
              <a:t>	- itsehoito elintapoja muuttamalla</a:t>
            </a:r>
          </a:p>
          <a:p>
            <a:pPr eaLnBrk="1" hangingPunct="1">
              <a:buFont typeface="Wingdings" pitchFamily="2" charset="2"/>
              <a:buNone/>
            </a:pPr>
            <a:r>
              <a:rPr lang="fi-FI" sz="2400" dirty="0" smtClean="0"/>
              <a:t>	- potilaan ohjaus ja neuvonta</a:t>
            </a:r>
          </a:p>
          <a:p>
            <a:pPr eaLnBrk="1" hangingPunct="1"/>
            <a:endParaRPr lang="fi-FI" sz="2400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5A2EE8-67BC-4D64-A4AB-37D10B599FBE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99974"/>
            <a:ext cx="8229600" cy="1143000"/>
          </a:xfrm>
        </p:spPr>
        <p:txBody>
          <a:bodyPr/>
          <a:lstStyle/>
          <a:p>
            <a:pPr eaLnBrk="1" hangingPunct="1"/>
            <a:r>
              <a:rPr lang="fi-FI" dirty="0" smtClean="0"/>
              <a:t>Verenpainetaudin hoitotyö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927225"/>
            <a:ext cx="8229600" cy="4930775"/>
          </a:xfrm>
        </p:spPr>
        <p:txBody>
          <a:bodyPr>
            <a:normAutofit/>
          </a:bodyPr>
          <a:lstStyle/>
          <a:p>
            <a:pPr eaLnBrk="1" hangingPunct="1"/>
            <a:r>
              <a:rPr lang="fi-FI" sz="2400" b="1" i="1" dirty="0" smtClean="0"/>
              <a:t>Liikunta</a:t>
            </a:r>
            <a:r>
              <a:rPr lang="fi-FI" sz="2400" dirty="0" smtClean="0"/>
              <a:t> alentaa verenpainetta keskimäärin 5/3 </a:t>
            </a:r>
            <a:r>
              <a:rPr lang="fi-FI" sz="2400" dirty="0" err="1" smtClean="0"/>
              <a:t>mmHg</a:t>
            </a:r>
            <a:r>
              <a:rPr lang="fi-FI" sz="2400" dirty="0" smtClean="0"/>
              <a:t> (jopa 10mmhg)</a:t>
            </a:r>
          </a:p>
          <a:p>
            <a:pPr eaLnBrk="1" hangingPunct="1"/>
            <a:r>
              <a:rPr lang="fi-FI" sz="2400" b="1" i="1" dirty="0" smtClean="0"/>
              <a:t>Laihtuminen</a:t>
            </a:r>
            <a:r>
              <a:rPr lang="fi-FI" sz="2400" dirty="0" smtClean="0"/>
              <a:t> vähentää ylipainoisten </a:t>
            </a:r>
            <a:r>
              <a:rPr lang="fi-FI" sz="2400" dirty="0" err="1" smtClean="0"/>
              <a:t>RR:tta</a:t>
            </a:r>
            <a:r>
              <a:rPr lang="fi-FI" sz="2400" dirty="0" smtClean="0"/>
              <a:t> 3/3 </a:t>
            </a:r>
            <a:r>
              <a:rPr lang="fi-FI" sz="2400" dirty="0" err="1" smtClean="0"/>
              <a:t>mmHg</a:t>
            </a:r>
            <a:endParaRPr lang="fi-FI" sz="2400" dirty="0" smtClean="0"/>
          </a:p>
          <a:p>
            <a:pPr eaLnBrk="1" hangingPunct="1"/>
            <a:r>
              <a:rPr lang="fi-FI" sz="2400" b="1" i="1" dirty="0" smtClean="0"/>
              <a:t>Suolan</a:t>
            </a:r>
            <a:r>
              <a:rPr lang="fi-FI" sz="2400" dirty="0" smtClean="0"/>
              <a:t> vähentäminen keskimäärin 6/4 </a:t>
            </a:r>
            <a:r>
              <a:rPr lang="fi-FI" sz="2400" dirty="0" err="1" smtClean="0"/>
              <a:t>mmHg</a:t>
            </a:r>
            <a:endParaRPr lang="fi-FI" sz="2400" dirty="0" smtClean="0"/>
          </a:p>
          <a:p>
            <a:pPr eaLnBrk="1" hangingPunct="1"/>
            <a:r>
              <a:rPr lang="fi-FI" sz="2400" dirty="0" smtClean="0"/>
              <a:t>Huomio rasvan laatuun ja määrään. </a:t>
            </a:r>
            <a:r>
              <a:rPr lang="fi-FI" sz="2400" dirty="0" smtClean="0"/>
              <a:t>Kalium. Kalsium. </a:t>
            </a:r>
            <a:r>
              <a:rPr lang="fi-FI" sz="2400" dirty="0" smtClean="0"/>
              <a:t>Mg.</a:t>
            </a:r>
          </a:p>
          <a:p>
            <a:pPr eaLnBrk="1" hangingPunct="1"/>
            <a:endParaRPr lang="fi-FI" sz="2400" dirty="0" smtClean="0"/>
          </a:p>
          <a:p>
            <a:pPr eaLnBrk="1" hangingPunct="1"/>
            <a:r>
              <a:rPr lang="fi-FI" sz="2400" dirty="0" smtClean="0"/>
              <a:t>Tupakoinnin lopettaminen!</a:t>
            </a:r>
            <a:endParaRPr lang="fi-FI" sz="2400" dirty="0"/>
          </a:p>
          <a:p>
            <a:pPr eaLnBrk="1" hangingPunct="1"/>
            <a:r>
              <a:rPr lang="fi-FI" sz="2400" smtClean="0"/>
              <a:t>Stressin välttäminen.</a:t>
            </a:r>
            <a:endParaRPr lang="fi-FI" sz="2400" dirty="0" smtClean="0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E27AF1-D779-4BEA-A2A5-FB9645E2B9FA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8229600" cy="1071563"/>
          </a:xfrm>
        </p:spPr>
        <p:txBody>
          <a:bodyPr/>
          <a:lstStyle/>
          <a:p>
            <a:pPr eaLnBrk="1" hangingPunct="1"/>
            <a:r>
              <a:rPr lang="fi-FI" dirty="0" smtClean="0"/>
              <a:t>LÄÄKEHOITO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740275"/>
          </a:xfrm>
        </p:spPr>
        <p:txBody>
          <a:bodyPr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fi-FI" dirty="0" smtClean="0"/>
              <a:t>jos elämäntapamuutokset eivät auta </a:t>
            </a:r>
            <a:r>
              <a:rPr lang="fi-FI" sz="2400" dirty="0" smtClean="0"/>
              <a:t>(seuranta vähintään ½ v.)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endParaRPr lang="fi-FI" sz="2400" dirty="0" smtClean="0"/>
          </a:p>
          <a:p>
            <a:pPr marL="566928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arenR"/>
              <a:defRPr/>
            </a:pPr>
            <a:r>
              <a:rPr lang="fi-FI" sz="2600" dirty="0" smtClean="0"/>
              <a:t>Nesteen ja suolan poistaminen elimistöstä (vähentää kiertävää verimäärää ja sydämen kuormitusta)</a:t>
            </a:r>
          </a:p>
          <a:p>
            <a:pPr marL="566928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arenR"/>
              <a:defRPr/>
            </a:pPr>
            <a:r>
              <a:rPr lang="fi-FI" sz="2600" dirty="0" smtClean="0"/>
              <a:t>Sympaattisen hermoston toiminnan väheneminen (laskee syketiheyttä)</a:t>
            </a:r>
          </a:p>
          <a:p>
            <a:pPr marL="566928" indent="-457200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AutoNum type="arabicParenR"/>
              <a:defRPr/>
            </a:pPr>
            <a:r>
              <a:rPr lang="fi-FI" sz="2600" dirty="0" smtClean="0"/>
              <a:t>Verisuonten laajentaminen (laske ääreisverenkierron vastusta)</a:t>
            </a:r>
          </a:p>
          <a:p>
            <a:pPr marL="365760" indent="-256032" eaLnBrk="1" fontAlgn="auto" hangingPunct="1">
              <a:spcAft>
                <a:spcPts val="0"/>
              </a:spcAft>
              <a:buClr>
                <a:schemeClr val="accent3"/>
              </a:buClr>
              <a:buFont typeface="Georgia" pitchFamily="18" charset="0"/>
              <a:buNone/>
              <a:defRPr/>
            </a:pPr>
            <a:endParaRPr lang="fi-FI" sz="2400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fi-FI" dirty="0" smtClean="0"/>
              <a:t>ABCD = </a:t>
            </a:r>
            <a:r>
              <a:rPr lang="fi-FI" dirty="0" err="1" smtClean="0"/>
              <a:t>ACE:n</a:t>
            </a:r>
            <a:r>
              <a:rPr lang="fi-FI" dirty="0" smtClean="0"/>
              <a:t> estäjät, </a:t>
            </a:r>
            <a:r>
              <a:rPr lang="fi-FI" dirty="0" err="1" smtClean="0"/>
              <a:t>angiotensiini-reseptorin</a:t>
            </a:r>
            <a:r>
              <a:rPr lang="fi-FI" dirty="0" smtClean="0"/>
              <a:t> antagonistit, beetasalpaajat, </a:t>
            </a:r>
            <a:r>
              <a:rPr lang="fi-FI" dirty="0" err="1" smtClean="0"/>
              <a:t>kalsiuminestäjät</a:t>
            </a:r>
            <a:r>
              <a:rPr lang="fi-FI" dirty="0" smtClean="0"/>
              <a:t> (</a:t>
            </a:r>
            <a:r>
              <a:rPr lang="fi-FI" dirty="0" err="1" smtClean="0"/>
              <a:t>Ca</a:t>
            </a:r>
            <a:r>
              <a:rPr lang="fi-FI" dirty="0" smtClean="0"/>
              <a:t>), </a:t>
            </a:r>
            <a:r>
              <a:rPr lang="fi-FI" dirty="0" err="1" smtClean="0"/>
              <a:t>diureetit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D785F-C669-4FAE-823F-C4C083C71D3A}" type="datetime1">
              <a:rPr lang="fi-FI"/>
              <a:pPr>
                <a:defRPr/>
              </a:pPr>
              <a:t>24.8.2020</a:t>
            </a:fld>
            <a:endParaRPr lang="fi-FI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764704"/>
            <a:ext cx="8229600" cy="7143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b="1" dirty="0"/>
              <a:t>DIUREETIT eli nesteenpoistolääkkeet</a:t>
            </a: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2000" dirty="0" smtClean="0"/>
              <a:t/>
            </a:r>
            <a:br>
              <a:rPr lang="fi-FI" sz="2000" dirty="0" smtClean="0"/>
            </a:b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sz="3600" dirty="0" smtClean="0"/>
              <a:t> </a:t>
            </a:r>
            <a:endParaRPr lang="fi-FI" b="1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2204864"/>
            <a:ext cx="8229600" cy="4937125"/>
          </a:xfrm>
        </p:spPr>
        <p:txBody>
          <a:bodyPr>
            <a:normAutofit/>
          </a:bodyPr>
          <a:lstStyle/>
          <a:p>
            <a:pPr eaLnBrk="1" hangingPunct="1"/>
            <a:r>
              <a:rPr lang="fi-FI" sz="2400" dirty="0" smtClean="0"/>
              <a:t>poistavat munuaisten kautta verenkierrosta nestettä lisäämällä natriumin eritystä virtsaan</a:t>
            </a:r>
          </a:p>
          <a:p>
            <a:pPr eaLnBrk="1" hangingPunct="1"/>
            <a:r>
              <a:rPr lang="fi-FI" sz="2400" dirty="0" smtClean="0"/>
              <a:t>natriumin erittyessä virtsaan myös vesi seuraa sen myötä</a:t>
            </a:r>
          </a:p>
          <a:p>
            <a:pPr eaLnBrk="1" hangingPunct="1"/>
            <a:r>
              <a:rPr lang="fi-FI" sz="2400" dirty="0" smtClean="0"/>
              <a:t>vaikutus näkyy lisääntyneessä virtsan erityksessä</a:t>
            </a:r>
          </a:p>
          <a:p>
            <a:pPr eaLnBrk="1" hangingPunct="1"/>
            <a:r>
              <a:rPr lang="fi-FI" sz="2400" dirty="0" smtClean="0"/>
              <a:t>voidaan erinomaisesti yhdistää toisiin verenpainelääkkeisiin (tehostavat)</a:t>
            </a:r>
          </a:p>
          <a:p>
            <a:pPr eaLnBrk="1" hangingPunct="1"/>
            <a:r>
              <a:rPr lang="fi-FI" sz="2400" dirty="0" smtClean="0"/>
              <a:t>sopivat hyvin etenkin iäkkäiden verenpaineen alentamiseen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404664"/>
            <a:ext cx="8324850" cy="11049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i-FI" sz="4000" dirty="0" smtClean="0"/>
              <a:t>														</a:t>
            </a:r>
            <a:br>
              <a:rPr lang="fi-FI" sz="4000" dirty="0" smtClean="0"/>
            </a:br>
            <a:r>
              <a:rPr lang="fi-FI" b="1" dirty="0"/>
              <a:t>BEETASALPAAJAT</a:t>
            </a:r>
            <a:r>
              <a:rPr lang="fi-FI" sz="4000" dirty="0" smtClean="0"/>
              <a:t/>
            </a:r>
            <a:br>
              <a:rPr lang="fi-FI" sz="4000" dirty="0" smtClean="0"/>
            </a:br>
            <a:r>
              <a:rPr lang="fi-FI" dirty="0" smtClean="0"/>
              <a:t>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1714500"/>
            <a:ext cx="8229600" cy="51435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sz="2000" dirty="0" smtClean="0"/>
              <a:t> </a:t>
            </a:r>
            <a:r>
              <a:rPr lang="fi-FI" sz="2000" b="1" dirty="0" smtClean="0"/>
              <a:t> </a:t>
            </a:r>
            <a:endParaRPr lang="fi-FI" sz="2800" b="1" dirty="0" smtClean="0"/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Estävät autonomisen  (l. tahdosta riippumaton) hermoston sympaattisen osan toimintaa salpaamalla kohde-elimissä sijaitsevia beetareseptoreita.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Hidastavat sydämen lyöntitiheyttä ja vähentävät sydänlihaksen supistusvoimaa</a:t>
            </a:r>
          </a:p>
          <a:p>
            <a:pPr eaLnBrk="1" hangingPunct="1">
              <a:lnSpc>
                <a:spcPct val="80000"/>
              </a:lnSpc>
            </a:pPr>
            <a:r>
              <a:rPr lang="fi-FI" sz="2800" dirty="0" smtClean="0"/>
              <a:t>Vähentävät </a:t>
            </a:r>
            <a:r>
              <a:rPr lang="fi-FI" sz="2800" dirty="0" err="1" smtClean="0"/>
              <a:t>reniinin</a:t>
            </a:r>
            <a:r>
              <a:rPr lang="fi-FI" sz="2800" dirty="0" smtClean="0"/>
              <a:t> erittymistä munuaisista, jolloin </a:t>
            </a:r>
            <a:r>
              <a:rPr lang="fi-FI" sz="2800" dirty="0" err="1" smtClean="0"/>
              <a:t>angiotensiini</a:t>
            </a:r>
            <a:r>
              <a:rPr lang="fi-FI" sz="2800" dirty="0" smtClean="0"/>
              <a:t> II:n (nostaa RR) muodostuminen vähenee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usta">
  <a:themeElements>
    <a:clrScheme name="Perusta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Perusta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Perusta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TM03457444[[fn=Perusta]]</Template>
  <TotalTime>58</TotalTime>
  <Words>1026</Words>
  <Application>Microsoft Office PowerPoint</Application>
  <PresentationFormat>Näytössä katseltava diaesitys (4:3)</PresentationFormat>
  <Paragraphs>126</Paragraphs>
  <Slides>12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21" baseType="lpstr">
      <vt:lpstr>Arial</vt:lpstr>
      <vt:lpstr>Calibri</vt:lpstr>
      <vt:lpstr>Corbel</vt:lpstr>
      <vt:lpstr>Georgia</vt:lpstr>
      <vt:lpstr>Times New Roman</vt:lpstr>
      <vt:lpstr>Wingdings</vt:lpstr>
      <vt:lpstr>Wingdings 2</vt:lpstr>
      <vt:lpstr>Wingdings 3</vt:lpstr>
      <vt:lpstr>Perusta</vt:lpstr>
      <vt:lpstr>VERENPAINETAUTI</vt:lpstr>
      <vt:lpstr>HYPERTONIA</vt:lpstr>
      <vt:lpstr>Verenpainetauti</vt:lpstr>
      <vt:lpstr>Hypertonia altistaa…</vt:lpstr>
      <vt:lpstr>Verenpainetautipotilaan hoito</vt:lpstr>
      <vt:lpstr>Verenpainetaudin hoitotyö</vt:lpstr>
      <vt:lpstr>LÄÄKEHOITO</vt:lpstr>
      <vt:lpstr>     DIUREETIT eli nesteenpoistolääkkeet       </vt:lpstr>
      <vt:lpstr>               BEETASALPAAJAT   </vt:lpstr>
      <vt:lpstr>ACE- ESTÄJÄT ja ATR-salpaajat</vt:lpstr>
      <vt:lpstr>Kalsiumkanavan salpaajat (kalsiuminestäjät)</vt:lpstr>
      <vt:lpstr>RR-taudin yhdistelmähoito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VERENPAINETAUTI</dc:title>
  <dc:creator>Kaisa</dc:creator>
  <cp:lastModifiedBy>Kurko Kaisa-Leea</cp:lastModifiedBy>
  <cp:revision>11</cp:revision>
  <dcterms:created xsi:type="dcterms:W3CDTF">2013-02-10T19:14:10Z</dcterms:created>
  <dcterms:modified xsi:type="dcterms:W3CDTF">2020-08-24T11:10:45Z</dcterms:modified>
</cp:coreProperties>
</file>