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62" r:id="rId4"/>
    <p:sldId id="263" r:id="rId5"/>
    <p:sldId id="264" r:id="rId6"/>
    <p:sldId id="265" r:id="rId7"/>
    <p:sldId id="266" r:id="rId8"/>
    <p:sldId id="267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4234" y="6400800"/>
            <a:ext cx="12187767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1" y="6334125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1208618" y="4343400"/>
            <a:ext cx="987424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1D242-0803-44B1-9B81-AE255B321AB9}" type="datetime1">
              <a:rPr lang="en-US"/>
              <a:pPr>
                <a:defRPr/>
              </a:pPr>
              <a:t>4/26/2020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Lääkehoidon perusteet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A4D3E-08BA-4AF0-A866-024796FE8C4C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3004695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331DB-3CD4-454D-B530-8F3308044535}" type="datetime1">
              <a:rPr lang="en-US"/>
              <a:pPr>
                <a:defRPr/>
              </a:pPr>
              <a:t>4/26/2020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Lääkehoidon perusteet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404F5-364A-4C1F-A461-81539968DE29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1212326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4234" y="6400800"/>
            <a:ext cx="12187767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1" y="6334125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9"/>
            <a:ext cx="7734300" cy="5757420"/>
          </a:xfrm>
        </p:spPr>
        <p:txBody>
          <a:bodyPr vert="eaVert" lIns="45720" tIns="0" rIns="45720" bIns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7935B-E2FB-43EC-B9BC-62E19BF95348}" type="datetime1">
              <a:rPr lang="en-US"/>
              <a:pPr>
                <a:defRPr/>
              </a:pPr>
              <a:t>4/26/2020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Lääkehoidon perusteet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D4FA9-9242-451C-AB47-0B66CDDB8C02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789879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445F9-611F-40B1-A8EA-43C797A58079}" type="datetime1">
              <a:rPr lang="en-US"/>
              <a:pPr>
                <a:defRPr/>
              </a:pPr>
              <a:t>4/26/2020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Lääkehoidon perusteet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7BB80-7475-45C2-AE6E-8E613C04145F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1015476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4234" y="6400800"/>
            <a:ext cx="12187767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1" y="6334125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1208618" y="4343400"/>
            <a:ext cx="987424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4394E-3178-4CF0-AD48-6486B30906D1}" type="datetime1">
              <a:rPr lang="en-US"/>
              <a:pPr>
                <a:defRPr/>
              </a:pPr>
              <a:t>4/26/2020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Lääkehoidon perusteet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63ED3-84F3-4B8A-BA64-CF00BFE0200C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2359478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7"/>
            <a:ext cx="4937760" cy="4023359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40DA8-F654-4891-B0FC-9CE122E9BE2E}" type="datetime1">
              <a:rPr lang="en-US"/>
              <a:pPr>
                <a:defRPr/>
              </a:pPr>
              <a:t>4/26/2020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Lääkehoidon perusteet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C4F46-2126-4707-84C4-0A835A4D7F99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2303142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28676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F245D-A431-4534-A125-823CD0427168}" type="datetime1">
              <a:rPr lang="en-US"/>
              <a:pPr>
                <a:defRPr/>
              </a:pPr>
              <a:t>4/26/2020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Lääkehoidon perusteet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E7337-7758-466F-8B75-E3B78F79B596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1375500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2322D-1EAE-4118-ACD5-72E0EE2896D6}" type="datetime1">
              <a:rPr lang="en-US"/>
              <a:pPr>
                <a:defRPr/>
              </a:pPr>
              <a:t>4/26/2020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Lääkehoidon perusteet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7DADC-0065-4F32-8864-DC202490028C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1469506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4234" y="6400800"/>
            <a:ext cx="12187767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1" y="6334125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876A1-0CAE-4354-A2BD-41BB3240A022}" type="datetime1">
              <a:rPr lang="en-US"/>
              <a:pPr>
                <a:defRPr/>
              </a:pPr>
              <a:t>4/26/2020</a:t>
            </a:fld>
            <a:endParaRPr lang="en-GB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GB"/>
              <a:t>Lääkehoidon perusteet</a:t>
            </a: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DDEEF-6F2E-47BD-8F23-342834EFD996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3703734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1" y="0"/>
            <a:ext cx="4051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404071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50" y="731520"/>
            <a:ext cx="6679191" cy="52578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65667" y="6459539"/>
            <a:ext cx="2618317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614DDF78-49B4-4C45-B2C7-F80A989120B7}" type="datetime1">
              <a:rPr lang="en-US"/>
              <a:pPr>
                <a:defRPr/>
              </a:pPr>
              <a:t>4/26/2020</a:t>
            </a:fld>
            <a:endParaRPr lang="en-GB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539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GB"/>
              <a:t>Lääkehoidon perusteet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1335A45-B35A-426D-91C1-51D90803C08C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2438113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1" y="4953000"/>
            <a:ext cx="12189884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1" y="4914900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8AACC-0985-4E99-9CA8-98C6B2FDD55B}" type="datetime1">
              <a:rPr lang="en-US"/>
              <a:pPr>
                <a:defRPr/>
              </a:pPr>
              <a:t>4/26/2020</a:t>
            </a:fld>
            <a:endParaRPr lang="en-GB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Lääkehoidon perusteet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5AEDD-ADE3-4015-B10C-9BB19D133D71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652661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6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433" y="287339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96433" y="1846264"/>
            <a:ext cx="100584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tekstin perustyylejä napsauttamalla</a:t>
            </a:r>
          </a:p>
          <a:p>
            <a:pPr lvl="1"/>
            <a:r>
              <a:rPr lang="fi-FI" altLang="fi-FI" smtClean="0"/>
              <a:t>toinen taso</a:t>
            </a:r>
          </a:p>
          <a:p>
            <a:pPr lvl="2"/>
            <a:r>
              <a:rPr lang="fi-FI" altLang="fi-FI" smtClean="0"/>
              <a:t>kolmas taso</a:t>
            </a:r>
          </a:p>
          <a:p>
            <a:pPr lvl="3"/>
            <a:r>
              <a:rPr lang="fi-FI" altLang="fi-FI" smtClean="0"/>
              <a:t>neljäs taso</a:t>
            </a:r>
          </a:p>
          <a:p>
            <a:pPr lvl="4"/>
            <a:r>
              <a:rPr lang="fi-FI" altLang="fi-FI" smtClean="0"/>
              <a:t>viides taso</a:t>
            </a:r>
            <a:endParaRPr lang="en-US" altLang="fi-FI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433" y="6459539"/>
            <a:ext cx="2472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B57CC1B-7F70-4277-859E-0C130EF6E0C9}" type="datetime1">
              <a:rPr lang="en-US"/>
              <a:pPr>
                <a:defRPr/>
              </a:pPr>
              <a:t>4/26/2020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7234" y="6459539"/>
            <a:ext cx="4821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GB"/>
              <a:t>Lääkehoidon perusteet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9651" y="6459539"/>
            <a:ext cx="13123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1301453-8C7D-4E46-A995-C4A58D1764DD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800" y="1738313"/>
            <a:ext cx="996738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49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fi/imgres?imgurl=http://www.hoivatarvike.fi/index_tiedostot/image22151.jpg&amp;imgrefurl=http://www.hoivatarvike.fi/index_tiedostot/muut_tarvikkeet.html&amp;h=52&amp;w=41&amp;sz=2&amp;hl=fi&amp;start=4&amp;tbnid=cM_gn-2mBBN6xM:&amp;tbnh=52&amp;tbnw=41&amp;prev=/images%3Fq%3Dl%25C3%25A4%25C3%25A4kelasi%26gbv%3D2%26svnum%3D10%26hl%3Dfi%26sa%3DG" TargetMode="External"/><Relationship Id="rId13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12" Type="http://schemas.openxmlformats.org/officeDocument/2006/relationships/hyperlink" Target="http://www.hoivatarvike.fi/index_tiedostot/image2213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fi/imgres?imgurl=http://www.hoivatarvike.fi/index_tiedostot/image22191.jpg&amp;imgrefurl=http://www.hoivatarvike.fi/index_tiedostot/muut_tarvikkeet.html&amp;h=52&amp;w=39&amp;sz=1&amp;hl=fi&amp;start=3&amp;tbnid=awNFmvvRfRGreM:&amp;tbnh=52&amp;tbnw=39&amp;prev=/images%3Fq%3Dl%25C3%25A4%25C3%25A4kelasi%26gbv%3D2%26svnum%3D10%26hl%3Dfi%26sa%3DG" TargetMode="External"/><Relationship Id="rId11" Type="http://schemas.openxmlformats.org/officeDocument/2006/relationships/image" Target="../media/image9.jpeg"/><Relationship Id="rId5" Type="http://schemas.openxmlformats.org/officeDocument/2006/relationships/image" Target="../media/image6.jpeg"/><Relationship Id="rId10" Type="http://schemas.openxmlformats.org/officeDocument/2006/relationships/hyperlink" Target="http://images.google.fi/imgres?imgurl=http://www.hoivatarvike.fi/index_tiedostot/image22171.jpg&amp;imgrefurl=http://www.hoivatarvike.fi/index_tiedostot/muut_tarvikkeet.html&amp;h=52&amp;w=40&amp;sz=1&amp;hl=fi&amp;start=6&amp;tbnid=J2-g2zBTjGg4rM:&amp;tbnh=52&amp;tbnw=40&amp;prev=/images%3Fq%3Dl%25C3%25A4%25C3%25A4kelasi%26gbv%3D2%26svnum%3D10%26hl%3Dfi%26sa%3DG" TargetMode="External"/><Relationship Id="rId4" Type="http://schemas.openxmlformats.org/officeDocument/2006/relationships/hyperlink" Target="http://images.google.fi/imgres?imgurl=http://www.hoivatarvike.fi/index_tiedostot/image22211.jpg&amp;imgrefurl=http://www.hoivatarvike.fi/index_tiedostot/muut_tarvikkeet.html&amp;h=52&amp;w=40&amp;sz=1&amp;hl=fi&amp;start=2&amp;tbnid=10l0JA24rVQAoM:&amp;tbnh=52&amp;tbnw=40&amp;prev=/images%3Fq%3Dl%25C3%25A4%25C3%25A4kelasi%26gbv%3D2%26svnum%3D10%26hl%3Dfi%26sa%3DG" TargetMode="External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346325" y="758826"/>
            <a:ext cx="7543800" cy="35655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6000" dirty="0"/>
              <a:t>Lääkehuolto eri </a:t>
            </a:r>
            <a:r>
              <a:rPr lang="fi-FI" sz="6600" dirty="0"/>
              <a:t>toimintaympäristöissä</a:t>
            </a:r>
            <a:endParaRPr lang="en-GB" sz="6600" dirty="0"/>
          </a:p>
        </p:txBody>
      </p:sp>
      <p:sp>
        <p:nvSpPr>
          <p:cNvPr id="9219" name="Alaotsikko 2"/>
          <p:cNvSpPr>
            <a:spLocks noGrp="1"/>
          </p:cNvSpPr>
          <p:nvPr>
            <p:ph type="subTitle" idx="1"/>
          </p:nvPr>
        </p:nvSpPr>
        <p:spPr>
          <a:xfrm>
            <a:off x="2349500" y="4456113"/>
            <a:ext cx="7543800" cy="1143000"/>
          </a:xfrm>
        </p:spPr>
        <p:txBody>
          <a:bodyPr rtlCol="0"/>
          <a:lstStyle/>
          <a:p>
            <a:pPr eaLnBrk="1" fontAlgn="auto" hangingPunct="1">
              <a:defRPr/>
            </a:pPr>
            <a:endParaRPr lang="en-GB" altLang="fi-FI" smtClean="0"/>
          </a:p>
        </p:txBody>
      </p:sp>
      <p:sp>
        <p:nvSpPr>
          <p:cNvPr id="9220" name="Dian numeron paikkamerkki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97D6A551-382A-425F-9E63-A7BF214B5171}" type="slidenum">
              <a:rPr lang="en-GB" altLang="fi-FI">
                <a:solidFill>
                  <a:srgbClr val="637052"/>
                </a:solidFill>
                <a:latin typeface="Tw Cen MT" panose="020B0602020104020603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GB" altLang="fi-FI">
              <a:solidFill>
                <a:srgbClr val="637052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26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i-FI" altLang="fi-FI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LÄÄKEHUOLTO HOITOLAITOKSISSA</a:t>
            </a:r>
            <a:endParaRPr lang="en-GB" altLang="fi-FI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339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i-FI" altLang="fi-FI" sz="2400" dirty="0"/>
          </a:p>
          <a:p>
            <a:pPr lvl="1" eaLnBrk="1" hangingPunct="1"/>
            <a:r>
              <a:rPr lang="fi-FI" altLang="fi-FI" sz="2400" dirty="0"/>
              <a:t>Lääkkeet säilytetään lukittavassa lääkekaapissa ja lääkehuoneessa (kulkukortti, kulunvalvonta &amp; kamerat)</a:t>
            </a:r>
          </a:p>
          <a:p>
            <a:pPr lvl="1" eaLnBrk="1" hangingPunct="1"/>
            <a:r>
              <a:rPr lang="fi-FI" altLang="fi-FI" sz="2400" dirty="0"/>
              <a:t>Lääkesäilytystilan tulisi olla mahdollisimman rauhallinen ja hyvin valaistu </a:t>
            </a:r>
          </a:p>
          <a:p>
            <a:pPr lvl="1" eaLnBrk="1" hangingPunct="1"/>
            <a:r>
              <a:rPr lang="fi-FI" altLang="fi-FI" sz="2400" dirty="0"/>
              <a:t>Lääkkeitä tilataan toimipaikkoihin tarpeen mukaan ja niiden kulutusta seurataan</a:t>
            </a:r>
          </a:p>
          <a:p>
            <a:pPr lvl="1" eaLnBrk="1" hangingPunct="1"/>
            <a:r>
              <a:rPr lang="fi-FI" altLang="fi-FI" sz="2400" dirty="0"/>
              <a:t>Huumaavissa lääkkeissä oma seuranta, omat lukot</a:t>
            </a:r>
          </a:p>
          <a:p>
            <a:pPr lvl="1" eaLnBrk="1" hangingPunct="1"/>
            <a:r>
              <a:rPr lang="fi-FI" altLang="fi-FI" sz="2400" b="1" i="1" dirty="0"/>
              <a:t>Aakkosjärjestys, sairausryhmittäin, LASA-lääkkeet erillään, alkuperäispakkaukset!</a:t>
            </a:r>
          </a:p>
          <a:p>
            <a:pPr lvl="1" eaLnBrk="1" hangingPunct="1"/>
            <a:endParaRPr lang="en-GB" altLang="fi-FI" sz="2400" dirty="0"/>
          </a:p>
        </p:txBody>
      </p:sp>
      <p:sp>
        <p:nvSpPr>
          <p:cNvPr id="14340" name="Dian numeron paikkamerkki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fld id="{8422B365-B934-4068-A6E2-0F63B0257A18}" type="slidenum">
              <a:rPr lang="en-GB" altLang="fi-FI" sz="1200">
                <a:solidFill>
                  <a:srgbClr val="FFFFFF"/>
                </a:solidFill>
                <a:latin typeface="Tw Cen MT" panose="020B0602020104020603" pitchFamily="34" charset="0"/>
              </a:rPr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 altLang="fi-FI" sz="120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42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Lääkekaappi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i-FI" altLang="fi-FI" smtClean="0"/>
          </a:p>
        </p:txBody>
      </p:sp>
      <p:sp>
        <p:nvSpPr>
          <p:cNvPr id="15364" name="Päivämäärän paikkamerkki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10D14D-0B09-4D11-991E-1EB36BD69CA1}" type="datetime1">
              <a:rPr lang="fi-FI" altLang="fi-FI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26.4.2020</a:t>
            </a:fld>
            <a:endParaRPr lang="fi-FI" altLang="fi-FI">
              <a:solidFill>
                <a:srgbClr val="FFFFFF"/>
              </a:solidFill>
            </a:endParaRPr>
          </a:p>
        </p:txBody>
      </p:sp>
      <p:pic>
        <p:nvPicPr>
          <p:cNvPr id="15365" name="Picture 7" descr="E:\2014-12-18 Ekva-kuvat\Ekva-kuvat 0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496" y="0"/>
            <a:ext cx="47323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8" descr="E:\2014-12-18 Ekva-kuvat\Ekva-kuvat 0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156" y="0"/>
            <a:ext cx="46196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96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404813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Lääkekaapin tavarat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2208213" y="2060575"/>
            <a:ext cx="8153400" cy="4495800"/>
          </a:xfrm>
        </p:spPr>
        <p:txBody>
          <a:bodyPr/>
          <a:lstStyle/>
          <a:p>
            <a:pPr eaLnBrk="1" hangingPunct="1"/>
            <a:r>
              <a:rPr lang="fi-FI" altLang="fi-FI" smtClean="0"/>
              <a:t>Lääkkeet</a:t>
            </a:r>
          </a:p>
          <a:p>
            <a:pPr eaLnBrk="1" hangingPunct="1"/>
            <a:r>
              <a:rPr lang="fi-FI" altLang="fi-FI" smtClean="0"/>
              <a:t>Lääkkeen halkaisija</a:t>
            </a:r>
          </a:p>
          <a:p>
            <a:pPr eaLnBrk="1" hangingPunct="1"/>
            <a:r>
              <a:rPr lang="fi-FI" altLang="fi-FI" smtClean="0"/>
              <a:t>Mortteli</a:t>
            </a:r>
          </a:p>
          <a:p>
            <a:pPr eaLnBrk="1" hangingPunct="1"/>
            <a:r>
              <a:rPr lang="fi-FI" altLang="fi-FI" smtClean="0"/>
              <a:t>Lääkejätteelle astia</a:t>
            </a:r>
          </a:p>
          <a:p>
            <a:pPr eaLnBrk="1" hangingPunct="1"/>
            <a:r>
              <a:rPr lang="fi-FI" altLang="fi-FI" smtClean="0"/>
              <a:t>Huumausainelääkkeiden kortit</a:t>
            </a:r>
          </a:p>
          <a:p>
            <a:pPr eaLnBrk="1" hangingPunct="1"/>
            <a:r>
              <a:rPr lang="fi-FI" altLang="fi-FI" smtClean="0"/>
              <a:t>Lääkkeenjakolusikka, - atulat</a:t>
            </a:r>
          </a:p>
          <a:p>
            <a:pPr eaLnBrk="1" hangingPunct="1"/>
            <a:r>
              <a:rPr lang="fi-FI" altLang="fi-FI" smtClean="0"/>
              <a:t>Lääkelasit</a:t>
            </a:r>
          </a:p>
        </p:txBody>
      </p:sp>
      <p:sp>
        <p:nvSpPr>
          <p:cNvPr id="16388" name="Päivämäärän paikkamerkki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0FC432-3055-48F8-BDB9-A755125EEE65}" type="datetime1">
              <a:rPr lang="fi-FI" altLang="fi-FI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26.4.2020</a:t>
            </a:fld>
            <a:endParaRPr lang="fi-FI" altLang="fi-FI">
              <a:solidFill>
                <a:srgbClr val="FFFFFF"/>
              </a:solidFill>
            </a:endParaRPr>
          </a:p>
        </p:txBody>
      </p:sp>
      <p:pic>
        <p:nvPicPr>
          <p:cNvPr id="16389" name="Picture 4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489" y="4005264"/>
            <a:ext cx="13049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5" descr="morttel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9" y="2492376"/>
            <a:ext cx="11144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 descr="image2221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3789363"/>
            <a:ext cx="3810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9" descr="image22191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2924175"/>
            <a:ext cx="3714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1" descr="image22151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1412875"/>
            <a:ext cx="3905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3" descr="image22171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2133600"/>
            <a:ext cx="3810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5" descr="image2213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76250"/>
            <a:ext cx="7143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1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0EE2F10A-52BA-493C-8AC1-4395F359FB47}" type="slidenum">
              <a:rPr lang="en-GB" altLang="fi-FI">
                <a:solidFill>
                  <a:srgbClr val="637052"/>
                </a:solidFill>
                <a:latin typeface="Tw Cen MT" panose="020B0602020104020603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GB" altLang="fi-FI">
              <a:solidFill>
                <a:srgbClr val="637052"/>
              </a:solidFill>
              <a:latin typeface="Tw Cen MT" panose="020B0602020104020603" pitchFamily="34" charset="0"/>
            </a:endParaRPr>
          </a:p>
        </p:txBody>
      </p:sp>
      <p:pic>
        <p:nvPicPr>
          <p:cNvPr id="17411" name="Picture 2" descr="E:\2014-12-18 Ekva-kuvat\Ekva-kuvat 0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364" y="0"/>
            <a:ext cx="5121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053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22C40BF9-06A9-4522-80C0-9F653FB1B7BE}" type="slidenum">
              <a:rPr lang="en-GB" altLang="fi-FI">
                <a:solidFill>
                  <a:srgbClr val="637052"/>
                </a:solidFill>
                <a:latin typeface="Tw Cen MT" panose="020B0602020104020603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GB" altLang="fi-FI">
              <a:solidFill>
                <a:srgbClr val="637052"/>
              </a:solidFill>
              <a:latin typeface="Tw Cen MT" panose="020B0602020104020603" pitchFamily="34" charset="0"/>
            </a:endParaRPr>
          </a:p>
        </p:txBody>
      </p:sp>
      <p:pic>
        <p:nvPicPr>
          <p:cNvPr id="18435" name="Picture 2" descr="E:\2014-12-18 Ekva-kuvat\Ekva-kuvat 0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364" y="0"/>
            <a:ext cx="5121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97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i-FI" altLang="fi-FI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LÄÄKKEIDEN SÄILYTYS</a:t>
            </a:r>
            <a:endParaRPr lang="en-GB" altLang="fi-FI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459" name="Sisällön paikkamerkki 2"/>
          <p:cNvSpPr>
            <a:spLocks noGrp="1"/>
          </p:cNvSpPr>
          <p:nvPr>
            <p:ph idx="1"/>
          </p:nvPr>
        </p:nvSpPr>
        <p:spPr>
          <a:xfrm>
            <a:off x="1188720" y="1846263"/>
            <a:ext cx="8701405" cy="4246562"/>
          </a:xfrm>
        </p:spPr>
        <p:txBody>
          <a:bodyPr/>
          <a:lstStyle/>
          <a:p>
            <a:pPr marL="0" indent="0" eaLnBrk="1" hangingPunct="1">
              <a:buNone/>
            </a:pPr>
            <a:endParaRPr lang="fi-FI" altLang="fi-FI" b="1" i="1" dirty="0" smtClean="0"/>
          </a:p>
          <a:p>
            <a:pPr lvl="1" eaLnBrk="1" hangingPunct="1"/>
            <a:r>
              <a:rPr lang="fi-FI" altLang="fi-FI" sz="2000" dirty="0"/>
              <a:t>Jos säilytyslämpötilaa ei ole mainittu erikseen, lääke säilytetään huoneenlämmössä </a:t>
            </a:r>
          </a:p>
          <a:p>
            <a:pPr lvl="1" eaLnBrk="1" hangingPunct="1"/>
            <a:r>
              <a:rPr lang="fi-FI" altLang="fi-FI" sz="2000" dirty="0"/>
              <a:t>Joitakin lääkeaineita säilytetään kylmässä (+2°C - +8°C), tämä mainitaan lääkepakkauksissa erikseen (esim. osteoporoosin hoitoon tarkoitetut nenäsuihkeet, avaamattomat insuliinit)</a:t>
            </a:r>
          </a:p>
          <a:p>
            <a:pPr lvl="1" eaLnBrk="1" hangingPunct="1"/>
            <a:r>
              <a:rPr lang="fi-FI" altLang="fi-FI" sz="2000" dirty="0"/>
              <a:t>Lääkkeiden kelpoisuusajat on annettu avaamattomille pakkauksille</a:t>
            </a:r>
          </a:p>
          <a:p>
            <a:pPr lvl="1" eaLnBrk="1" hangingPunct="1"/>
            <a:r>
              <a:rPr lang="fi-FI" altLang="fi-FI" sz="2000" dirty="0"/>
              <a:t>Lääkkeiden säilyvyyttä avatuissa pakkauksissa voivat heikentää monet seikat, kuten </a:t>
            </a:r>
            <a:r>
              <a:rPr lang="fi-FI" altLang="fi-FI" sz="2000" b="1" i="1" dirty="0"/>
              <a:t>lämpötila, kosteus, valo ja epäpuhtaudet</a:t>
            </a:r>
          </a:p>
          <a:p>
            <a:pPr lvl="1" eaLnBrk="1" hangingPunct="1"/>
            <a:r>
              <a:rPr lang="fi-FI" altLang="fi-FI" sz="2000" dirty="0"/>
              <a:t>Tietoa avattujen pakkausten säilyvyydestä on </a:t>
            </a:r>
            <a:r>
              <a:rPr lang="fi-FI" altLang="fi-FI" sz="2000" i="1" dirty="0" err="1"/>
              <a:t>Pharmaca</a:t>
            </a:r>
            <a:r>
              <a:rPr lang="fi-FI" altLang="fi-FI" sz="2000" i="1" dirty="0"/>
              <a:t> Fennican </a:t>
            </a:r>
            <a:r>
              <a:rPr lang="fi-FI" altLang="fi-FI" sz="2000" dirty="0"/>
              <a:t>valmisteyhteenvedossa ja lääkkeiden pakkausselosteissa.</a:t>
            </a:r>
          </a:p>
          <a:p>
            <a:pPr lvl="1" eaLnBrk="1" hangingPunct="1"/>
            <a:r>
              <a:rPr lang="fi-FI" altLang="fi-FI" sz="2000" dirty="0"/>
              <a:t>HUOM! Väärin säilytettynä lääke saattaa menettää tehonsa.</a:t>
            </a:r>
          </a:p>
        </p:txBody>
      </p:sp>
      <p:sp>
        <p:nvSpPr>
          <p:cNvPr id="19460" name="Dian numeron paikkamerkki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fld id="{B44A85D2-1B84-464B-A9C2-19C54719C299}" type="slidenum">
              <a:rPr lang="en-GB" altLang="fi-FI" sz="1200">
                <a:solidFill>
                  <a:srgbClr val="FFFFFF"/>
                </a:solidFill>
                <a:latin typeface="Tw Cen MT" panose="020B0602020104020603" pitchFamily="34" charset="0"/>
              </a:rPr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 altLang="fi-FI" sz="120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59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i-FI" altLang="fi-FI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LÄÄKKEIDEN SÄILYTYS</a:t>
            </a:r>
            <a:endParaRPr lang="en-GB" altLang="fi-FI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483" name="Sisällön paikkamerkki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91440" indent="-91440" eaLnBrk="1" fontAlgn="auto" hangingPunct="1">
              <a:defRPr/>
            </a:pPr>
            <a:endParaRPr lang="fi-FI" altLang="fi-FI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eaLnBrk="1" fontAlgn="auto" hangingPunct="1">
              <a:buFont typeface="Wingdings" panose="05000000000000000000" pitchFamily="2" charset="2"/>
              <a:buChar char="§"/>
              <a:defRPr/>
            </a:pPr>
            <a:r>
              <a:rPr lang="fi-FI" altLang="fi-FI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Hoitoyksikön henkilökunnan pitää tarkastaa lääkkeet säännöllisesti (lääkevastaava)</a:t>
            </a:r>
          </a:p>
          <a:p>
            <a:pPr marL="0" indent="0" eaLnBrk="1" fontAlgn="auto" hangingPunct="1">
              <a:buNone/>
              <a:defRPr/>
            </a:pPr>
            <a:endParaRPr lang="fi-FI" altLang="fi-FI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84048" lvl="1" indent="-182880" eaLnBrk="1" fontAlgn="auto" hangingPunct="1">
              <a:defRPr/>
            </a:pPr>
            <a:r>
              <a:rPr lang="fi-FI" altLang="fi-FI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Lääkejäte palautetaan sairaala-apteekkiin, josta ne toimitetaan edelleen ongelmajätekäsittelyyn.</a:t>
            </a:r>
          </a:p>
          <a:p>
            <a:pPr marL="384048" lvl="1" indent="-182880" eaLnBrk="1" fontAlgn="auto" hangingPunct="1">
              <a:defRPr/>
            </a:pPr>
            <a:r>
              <a:rPr lang="fi-FI" altLang="fi-FI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Käyttämättä jääneet, vanhentuneet tai muuten käyttökelvottomia lääkkeitä.</a:t>
            </a:r>
          </a:p>
          <a:p>
            <a:pPr marL="384048" lvl="1" indent="-182880" eaLnBrk="1" fontAlgn="auto" hangingPunct="1">
              <a:defRPr/>
            </a:pPr>
            <a:r>
              <a:rPr lang="fi-FI" altLang="fi-FI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Ei koskaan sekajätteeseen eikä viemäriin</a:t>
            </a:r>
          </a:p>
          <a:p>
            <a:pPr marL="384048" lvl="1" indent="-182880" eaLnBrk="1" fontAlgn="auto" hangingPunct="1">
              <a:defRPr/>
            </a:pPr>
            <a:r>
              <a:rPr lang="fi-FI" altLang="fi-FI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Kotona apteekkiin</a:t>
            </a:r>
            <a:endParaRPr lang="en-GB" altLang="fi-FI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484" name="Dian numeron paikkamerkki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fld id="{A447AB8D-62E8-4B7E-B556-F80111F97E1E}" type="slidenum">
              <a:rPr lang="en-GB" altLang="fi-FI" sz="1200">
                <a:solidFill>
                  <a:srgbClr val="FFFFFF"/>
                </a:solidFill>
                <a:latin typeface="Tw Cen MT" panose="020B0602020104020603" pitchFamily="34" charset="0"/>
              </a:rPr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 altLang="fi-FI" sz="120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76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">
  <a:themeElements>
    <a:clrScheme name="Retro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193</Words>
  <Application>Microsoft Office PowerPoint</Application>
  <PresentationFormat>Laajakuva</PresentationFormat>
  <Paragraphs>41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Tw Cen MT</vt:lpstr>
      <vt:lpstr>Wingdings</vt:lpstr>
      <vt:lpstr>Retro</vt:lpstr>
      <vt:lpstr>Lääkehuolto eri toimintaympäristöissä</vt:lpstr>
      <vt:lpstr>LÄÄKEHUOLTO HOITOLAITOKSISSA</vt:lpstr>
      <vt:lpstr>Lääkekaappi</vt:lpstr>
      <vt:lpstr>Lääkekaapin tavarat</vt:lpstr>
      <vt:lpstr>PowerPoint-esitys</vt:lpstr>
      <vt:lpstr>PowerPoint-esitys</vt:lpstr>
      <vt:lpstr>LÄÄKKEIDEN SÄILYTYS</vt:lpstr>
      <vt:lpstr>LÄÄKKEIDEN SÄILYTYS</vt:lpstr>
    </vt:vector>
  </TitlesOfParts>
  <Company>Kouvolan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Lääkehuolto eri toimintaympäristöissä</dc:title>
  <dc:creator>Kurko Kaisa-Leea</dc:creator>
  <cp:lastModifiedBy>Kurko Kaisa-Leea</cp:lastModifiedBy>
  <cp:revision>2</cp:revision>
  <dcterms:created xsi:type="dcterms:W3CDTF">2020-04-26T14:48:21Z</dcterms:created>
  <dcterms:modified xsi:type="dcterms:W3CDTF">2020-04-26T15:05:12Z</dcterms:modified>
</cp:coreProperties>
</file>