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88" r:id="rId3"/>
    <p:sldId id="283" r:id="rId4"/>
    <p:sldId id="284" r:id="rId5"/>
    <p:sldId id="285" r:id="rId6"/>
    <p:sldId id="287" r:id="rId7"/>
    <p:sldId id="263" r:id="rId8"/>
    <p:sldId id="289" r:id="rId9"/>
    <p:sldId id="275" r:id="rId10"/>
    <p:sldId id="290" r:id="rId11"/>
    <p:sldId id="293" r:id="rId12"/>
    <p:sldId id="271" r:id="rId13"/>
    <p:sldId id="291" r:id="rId14"/>
    <p:sldId id="266" r:id="rId15"/>
    <p:sldId id="276" r:id="rId16"/>
    <p:sldId id="277" r:id="rId17"/>
    <p:sldId id="272" r:id="rId18"/>
    <p:sldId id="273" r:id="rId19"/>
    <p:sldId id="274" r:id="rId20"/>
    <p:sldId id="286" r:id="rId21"/>
    <p:sldId id="258" r:id="rId22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05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834FDB-10B5-401D-9EC0-9AABA7A8296C}" type="datetimeFigureOut">
              <a:rPr lang="fi-FI" smtClean="0"/>
              <a:t>23.11.2017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365A53-5667-4972-96F4-734DF977DD3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04673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i-FI" altLang="fi-FI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FFFFFF"/>
              </a:solidFill>
            </a:endParaRPr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>
                  <a:solidFill>
                    <a:srgbClr val="FFFFFF"/>
                  </a:solidFill>
                </a:endParaRPr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>
                  <a:solidFill>
                    <a:srgbClr val="FFFFFF"/>
                  </a:solidFill>
                </a:endParaRPr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>
                  <a:solidFill>
                    <a:srgbClr val="FFFFFF"/>
                  </a:solidFill>
                </a:endParaRPr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>
                  <a:solidFill>
                    <a:srgbClr val="FFFFFF"/>
                  </a:solidFill>
                </a:endParaRPr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</a:endParaRPr>
            </a:p>
          </p:txBody>
        </p:sp>
      </p:grpSp>
      <p:sp>
        <p:nvSpPr>
          <p:cNvPr id="8214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fi-FI" noProof="0" smtClean="0"/>
              <a:t>Click to edit Master title style</a:t>
            </a:r>
          </a:p>
        </p:txBody>
      </p:sp>
      <p:sp>
        <p:nvSpPr>
          <p:cNvPr id="8215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fi-FI" noProof="0" smtClean="0"/>
              <a:t>Click to edit Master subtitle style</a:t>
            </a:r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DAAEBC-D533-47AA-8AC9-A50160200058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7664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4F82E-1BB9-4C97-93EF-8DF67CC736CD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23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071D1F-F77E-494D-94EB-9491A0BED610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9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95D609-84C9-4AEA-96DB-BC3FBB711623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02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B8B33A-E2F6-4E45-83D4-DDB9A36F32B8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2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7885DE-31DC-4A91-A894-A527D6F0DC98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769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DC65A-9F55-408C-A257-BD5A9474F5BA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43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DB19E-316C-4551-8663-470F329FC912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09198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1F2D0-7684-4DAF-A000-1D375E57726B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50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733FA6-4C50-4546-BAA8-C9E7FB01B64E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6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00C5A-AD3F-4840-AA54-D38B10191DB6}" type="slidenum">
              <a:rPr lang="fi-FI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841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1847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7172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>
                <a:gd name="T0" fmla="*/ 6027 w 6027"/>
                <a:gd name="T1" fmla="*/ 2296 h 2296"/>
                <a:gd name="T2" fmla="*/ 0 w 6027"/>
                <a:gd name="T3" fmla="*/ 2296 h 2296"/>
                <a:gd name="T4" fmla="*/ 0 w 6027"/>
                <a:gd name="T5" fmla="*/ 0 h 2296"/>
                <a:gd name="T6" fmla="*/ 6027 w 6027"/>
                <a:gd name="T7" fmla="*/ 0 h 2296"/>
                <a:gd name="T8" fmla="*/ 6027 w 6027"/>
                <a:gd name="T9" fmla="*/ 2296 h 2296"/>
                <a:gd name="T10" fmla="*/ 6027 w 6027"/>
                <a:gd name="T11" fmla="*/ 2296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i-FI">
              <a:solidFill>
                <a:srgbClr val="FFFFFF"/>
              </a:solidFill>
            </a:endParaRPr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7175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>
                <a:gd name="T0" fmla="*/ 3132 w 3240"/>
                <a:gd name="T1" fmla="*/ 469 h 536"/>
                <a:gd name="T2" fmla="*/ 2995 w 3240"/>
                <a:gd name="T3" fmla="*/ 395 h 536"/>
                <a:gd name="T4" fmla="*/ 2911 w 3240"/>
                <a:gd name="T5" fmla="*/ 375 h 536"/>
                <a:gd name="T6" fmla="*/ 2678 w 3240"/>
                <a:gd name="T7" fmla="*/ 228 h 536"/>
                <a:gd name="T8" fmla="*/ 2553 w 3240"/>
                <a:gd name="T9" fmla="*/ 74 h 536"/>
                <a:gd name="T10" fmla="*/ 2457 w 3240"/>
                <a:gd name="T11" fmla="*/ 7 h 536"/>
                <a:gd name="T12" fmla="*/ 2403 w 3240"/>
                <a:gd name="T13" fmla="*/ 47 h 536"/>
                <a:gd name="T14" fmla="*/ 2289 w 3240"/>
                <a:gd name="T15" fmla="*/ 74 h 536"/>
                <a:gd name="T16" fmla="*/ 2134 w 3240"/>
                <a:gd name="T17" fmla="*/ 74 h 536"/>
                <a:gd name="T18" fmla="*/ 2044 w 3240"/>
                <a:gd name="T19" fmla="*/ 128 h 536"/>
                <a:gd name="T20" fmla="*/ 1775 w 3240"/>
                <a:gd name="T21" fmla="*/ 222 h 536"/>
                <a:gd name="T22" fmla="*/ 1602 w 3240"/>
                <a:gd name="T23" fmla="*/ 181 h 536"/>
                <a:gd name="T24" fmla="*/ 1560 w 3240"/>
                <a:gd name="T25" fmla="*/ 101 h 536"/>
                <a:gd name="T26" fmla="*/ 1542 w 3240"/>
                <a:gd name="T27" fmla="*/ 87 h 536"/>
                <a:gd name="T28" fmla="*/ 1446 w 3240"/>
                <a:gd name="T29" fmla="*/ 60 h 536"/>
                <a:gd name="T30" fmla="*/ 1375 w 3240"/>
                <a:gd name="T31" fmla="*/ 74 h 536"/>
                <a:gd name="T32" fmla="*/ 1309 w 3240"/>
                <a:gd name="T33" fmla="*/ 87 h 536"/>
                <a:gd name="T34" fmla="*/ 1243 w 3240"/>
                <a:gd name="T35" fmla="*/ 13 h 536"/>
                <a:gd name="T36" fmla="*/ 1225 w 3240"/>
                <a:gd name="T37" fmla="*/ 0 h 536"/>
                <a:gd name="T38" fmla="*/ 1189 w 3240"/>
                <a:gd name="T39" fmla="*/ 0 h 536"/>
                <a:gd name="T40" fmla="*/ 1106 w 3240"/>
                <a:gd name="T41" fmla="*/ 34 h 536"/>
                <a:gd name="T42" fmla="*/ 1106 w 3240"/>
                <a:gd name="T43" fmla="*/ 34 h 536"/>
                <a:gd name="T44" fmla="*/ 1094 w 3240"/>
                <a:gd name="T45" fmla="*/ 40 h 536"/>
                <a:gd name="T46" fmla="*/ 1070 w 3240"/>
                <a:gd name="T47" fmla="*/ 54 h 536"/>
                <a:gd name="T48" fmla="*/ 1034 w 3240"/>
                <a:gd name="T49" fmla="*/ 74 h 536"/>
                <a:gd name="T50" fmla="*/ 1004 w 3240"/>
                <a:gd name="T51" fmla="*/ 74 h 536"/>
                <a:gd name="T52" fmla="*/ 986 w 3240"/>
                <a:gd name="T53" fmla="*/ 74 h 536"/>
                <a:gd name="T54" fmla="*/ 956 w 3240"/>
                <a:gd name="T55" fmla="*/ 81 h 536"/>
                <a:gd name="T56" fmla="*/ 920 w 3240"/>
                <a:gd name="T57" fmla="*/ 94 h 536"/>
                <a:gd name="T58" fmla="*/ 884 w 3240"/>
                <a:gd name="T59" fmla="*/ 107 h 536"/>
                <a:gd name="T60" fmla="*/ 843 w 3240"/>
                <a:gd name="T61" fmla="*/ 128 h 536"/>
                <a:gd name="T62" fmla="*/ 813 w 3240"/>
                <a:gd name="T63" fmla="*/ 141 h 536"/>
                <a:gd name="T64" fmla="*/ 789 w 3240"/>
                <a:gd name="T65" fmla="*/ 148 h 536"/>
                <a:gd name="T66" fmla="*/ 783 w 3240"/>
                <a:gd name="T67" fmla="*/ 154 h 536"/>
                <a:gd name="T68" fmla="*/ 556 w 3240"/>
                <a:gd name="T69" fmla="*/ 228 h 536"/>
                <a:gd name="T70" fmla="*/ 394 w 3240"/>
                <a:gd name="T71" fmla="*/ 294 h 536"/>
                <a:gd name="T72" fmla="*/ 107 w 3240"/>
                <a:gd name="T73" fmla="*/ 462 h 536"/>
                <a:gd name="T74" fmla="*/ 0 w 3240"/>
                <a:gd name="T75" fmla="*/ 536 h 536"/>
                <a:gd name="T76" fmla="*/ 3240 w 3240"/>
                <a:gd name="T77" fmla="*/ 536 h 536"/>
                <a:gd name="T78" fmla="*/ 3132 w 3240"/>
                <a:gd name="T79" fmla="*/ 469 h 536"/>
                <a:gd name="T80" fmla="*/ 3132 w 3240"/>
                <a:gd name="T81" fmla="*/ 469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>
                  <a:solidFill>
                    <a:srgbClr val="FFFFFF"/>
                  </a:solidFill>
                </a:endParaRPr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>
                  <a:solidFill>
                    <a:srgbClr val="FFFFFF"/>
                  </a:solidFill>
                </a:endParaRPr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>
                  <a:solidFill>
                    <a:srgbClr val="FFFFFF"/>
                  </a:solidFill>
                </a:endParaRPr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>
                  <a:solidFill>
                    <a:srgbClr val="FFFFFF"/>
                  </a:solidFill>
                </a:endParaRPr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fi-FI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7182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>
                <a:gd name="T0" fmla="*/ 3976 w 3976"/>
                <a:gd name="T1" fmla="*/ 527 h 527"/>
                <a:gd name="T2" fmla="*/ 3970 w 3976"/>
                <a:gd name="T3" fmla="*/ 527 h 527"/>
                <a:gd name="T4" fmla="*/ 3844 w 3976"/>
                <a:gd name="T5" fmla="*/ 509 h 527"/>
                <a:gd name="T6" fmla="*/ 2487 w 3976"/>
                <a:gd name="T7" fmla="*/ 305 h 527"/>
                <a:gd name="T8" fmla="*/ 2039 w 3976"/>
                <a:gd name="T9" fmla="*/ 36 h 527"/>
                <a:gd name="T10" fmla="*/ 1907 w 3976"/>
                <a:gd name="T11" fmla="*/ 24 h 527"/>
                <a:gd name="T12" fmla="*/ 1883 w 3976"/>
                <a:gd name="T13" fmla="*/ 54 h 527"/>
                <a:gd name="T14" fmla="*/ 1859 w 3976"/>
                <a:gd name="T15" fmla="*/ 54 h 527"/>
                <a:gd name="T16" fmla="*/ 1830 w 3976"/>
                <a:gd name="T17" fmla="*/ 30 h 527"/>
                <a:gd name="T18" fmla="*/ 1704 w 3976"/>
                <a:gd name="T19" fmla="*/ 102 h 527"/>
                <a:gd name="T20" fmla="*/ 1608 w 3976"/>
                <a:gd name="T21" fmla="*/ 126 h 527"/>
                <a:gd name="T22" fmla="*/ 1561 w 3976"/>
                <a:gd name="T23" fmla="*/ 132 h 527"/>
                <a:gd name="T24" fmla="*/ 1495 w 3976"/>
                <a:gd name="T25" fmla="*/ 102 h 527"/>
                <a:gd name="T26" fmla="*/ 1357 w 3976"/>
                <a:gd name="T27" fmla="*/ 126 h 527"/>
                <a:gd name="T28" fmla="*/ 1285 w 3976"/>
                <a:gd name="T29" fmla="*/ 24 h 527"/>
                <a:gd name="T30" fmla="*/ 1280 w 3976"/>
                <a:gd name="T31" fmla="*/ 18 h 527"/>
                <a:gd name="T32" fmla="*/ 1262 w 3976"/>
                <a:gd name="T33" fmla="*/ 12 h 527"/>
                <a:gd name="T34" fmla="*/ 1238 w 3976"/>
                <a:gd name="T35" fmla="*/ 6 h 527"/>
                <a:gd name="T36" fmla="*/ 1220 w 3976"/>
                <a:gd name="T37" fmla="*/ 0 h 527"/>
                <a:gd name="T38" fmla="*/ 1196 w 3976"/>
                <a:gd name="T39" fmla="*/ 0 h 527"/>
                <a:gd name="T40" fmla="*/ 1166 w 3976"/>
                <a:gd name="T41" fmla="*/ 0 h 527"/>
                <a:gd name="T42" fmla="*/ 1142 w 3976"/>
                <a:gd name="T43" fmla="*/ 0 h 527"/>
                <a:gd name="T44" fmla="*/ 1136 w 3976"/>
                <a:gd name="T45" fmla="*/ 0 h 527"/>
                <a:gd name="T46" fmla="*/ 1130 w 3976"/>
                <a:gd name="T47" fmla="*/ 0 h 527"/>
                <a:gd name="T48" fmla="*/ 1124 w 3976"/>
                <a:gd name="T49" fmla="*/ 6 h 527"/>
                <a:gd name="T50" fmla="*/ 1118 w 3976"/>
                <a:gd name="T51" fmla="*/ 12 h 527"/>
                <a:gd name="T52" fmla="*/ 1100 w 3976"/>
                <a:gd name="T53" fmla="*/ 18 h 527"/>
                <a:gd name="T54" fmla="*/ 1088 w 3976"/>
                <a:gd name="T55" fmla="*/ 18 h 527"/>
                <a:gd name="T56" fmla="*/ 1070 w 3976"/>
                <a:gd name="T57" fmla="*/ 24 h 527"/>
                <a:gd name="T58" fmla="*/ 1052 w 3976"/>
                <a:gd name="T59" fmla="*/ 30 h 527"/>
                <a:gd name="T60" fmla="*/ 1034 w 3976"/>
                <a:gd name="T61" fmla="*/ 36 h 527"/>
                <a:gd name="T62" fmla="*/ 1028 w 3976"/>
                <a:gd name="T63" fmla="*/ 42 h 527"/>
                <a:gd name="T64" fmla="*/ 969 w 3976"/>
                <a:gd name="T65" fmla="*/ 60 h 527"/>
                <a:gd name="T66" fmla="*/ 921 w 3976"/>
                <a:gd name="T67" fmla="*/ 72 h 527"/>
                <a:gd name="T68" fmla="*/ 855 w 3976"/>
                <a:gd name="T69" fmla="*/ 48 h 527"/>
                <a:gd name="T70" fmla="*/ 825 w 3976"/>
                <a:gd name="T71" fmla="*/ 48 h 527"/>
                <a:gd name="T72" fmla="*/ 759 w 3976"/>
                <a:gd name="T73" fmla="*/ 72 h 527"/>
                <a:gd name="T74" fmla="*/ 735 w 3976"/>
                <a:gd name="T75" fmla="*/ 72 h 527"/>
                <a:gd name="T76" fmla="*/ 706 w 3976"/>
                <a:gd name="T77" fmla="*/ 60 h 527"/>
                <a:gd name="T78" fmla="*/ 640 w 3976"/>
                <a:gd name="T79" fmla="*/ 60 h 527"/>
                <a:gd name="T80" fmla="*/ 544 w 3976"/>
                <a:gd name="T81" fmla="*/ 72 h 527"/>
                <a:gd name="T82" fmla="*/ 389 w 3976"/>
                <a:gd name="T83" fmla="*/ 18 h 527"/>
                <a:gd name="T84" fmla="*/ 323 w 3976"/>
                <a:gd name="T85" fmla="*/ 60 h 527"/>
                <a:gd name="T86" fmla="*/ 317 w 3976"/>
                <a:gd name="T87" fmla="*/ 60 h 527"/>
                <a:gd name="T88" fmla="*/ 305 w 3976"/>
                <a:gd name="T89" fmla="*/ 72 h 527"/>
                <a:gd name="T90" fmla="*/ 287 w 3976"/>
                <a:gd name="T91" fmla="*/ 78 h 527"/>
                <a:gd name="T92" fmla="*/ 263 w 3976"/>
                <a:gd name="T93" fmla="*/ 90 h 527"/>
                <a:gd name="T94" fmla="*/ 203 w 3976"/>
                <a:gd name="T95" fmla="*/ 120 h 527"/>
                <a:gd name="T96" fmla="*/ 149 w 3976"/>
                <a:gd name="T97" fmla="*/ 150 h 527"/>
                <a:gd name="T98" fmla="*/ 78 w 3976"/>
                <a:gd name="T99" fmla="*/ 168 h 527"/>
                <a:gd name="T100" fmla="*/ 0 w 3976"/>
                <a:gd name="T101" fmla="*/ 180 h 527"/>
                <a:gd name="T102" fmla="*/ 0 w 3976"/>
                <a:gd name="T103" fmla="*/ 527 h 527"/>
                <a:gd name="T104" fmla="*/ 1010 w 3976"/>
                <a:gd name="T105" fmla="*/ 527 h 527"/>
                <a:gd name="T106" fmla="*/ 3725 w 3976"/>
                <a:gd name="T107" fmla="*/ 527 h 527"/>
                <a:gd name="T108" fmla="*/ 3976 w 3976"/>
                <a:gd name="T109" fmla="*/ 527 h 527"/>
                <a:gd name="T110" fmla="*/ 3976 w 3976"/>
                <a:gd name="T111" fmla="*/ 527 h 5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fi-FI">
                <a:solidFill>
                  <a:srgbClr val="FFFFFF"/>
                </a:solidFill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</a:endParaRPr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fi-FI">
                <a:solidFill>
                  <a:srgbClr val="FFFFFF"/>
                </a:solidFill>
              </a:endParaRPr>
            </a:p>
          </p:txBody>
        </p:sp>
      </p:grpSp>
      <p:sp>
        <p:nvSpPr>
          <p:cNvPr id="7190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smtClean="0"/>
              <a:t>Click to edit Master title style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smtClean="0"/>
              <a:t>Click to edit Master text styles</a:t>
            </a:r>
          </a:p>
          <a:p>
            <a:pPr lvl="1"/>
            <a:r>
              <a:rPr lang="fi-FI" altLang="fi-FI" smtClean="0"/>
              <a:t>Second level</a:t>
            </a:r>
          </a:p>
          <a:p>
            <a:pPr lvl="2"/>
            <a:r>
              <a:rPr lang="fi-FI" altLang="fi-FI" smtClean="0"/>
              <a:t>Third level</a:t>
            </a:r>
          </a:p>
          <a:p>
            <a:pPr lvl="3"/>
            <a:r>
              <a:rPr lang="fi-FI" altLang="fi-FI" smtClean="0"/>
              <a:t>Fourth level</a:t>
            </a:r>
          </a:p>
          <a:p>
            <a:pPr lvl="4"/>
            <a:r>
              <a:rPr lang="fi-FI" altLang="fi-FI" smtClean="0"/>
              <a:t>Fifth level</a:t>
            </a:r>
          </a:p>
        </p:txBody>
      </p:sp>
      <p:sp>
        <p:nvSpPr>
          <p:cNvPr id="7192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7193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fi-FI">
              <a:solidFill>
                <a:srgbClr val="FFFFFF"/>
              </a:solidFill>
            </a:endParaRPr>
          </a:p>
        </p:txBody>
      </p:sp>
      <p:sp>
        <p:nvSpPr>
          <p:cNvPr id="7194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D457447-732F-4237-A1ED-2D3A8C4EB8E6}" type="slidenum">
              <a:rPr lang="fi-FI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39871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fPwaskGDp7o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fi.wikipedia.org/wiki/Kuva:OrteliusWorldMap.jpe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gif"/><Relationship Id="rId7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MS900388462%5b1%5d.wav" TargetMode="Externa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smtClean="0"/>
              <a:t>Löytöretket</a:t>
            </a:r>
          </a:p>
        </p:txBody>
      </p:sp>
      <p:sp>
        <p:nvSpPr>
          <p:cNvPr id="3" name="Suorakulmio 2"/>
          <p:cNvSpPr/>
          <p:nvPr/>
        </p:nvSpPr>
        <p:spPr>
          <a:xfrm>
            <a:off x="0" y="3860800"/>
            <a:ext cx="9144000" cy="715963"/>
          </a:xfrm>
          <a:prstGeom prst="rect">
            <a:avLst/>
          </a:prstGeom>
          <a:solidFill>
            <a:srgbClr val="F4B514"/>
          </a:solidFill>
          <a:ln>
            <a:solidFill>
              <a:srgbClr val="0E3757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i-FI" altLang="fi-FI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Lukukirja s</a:t>
            </a:r>
            <a:r>
              <a:rPr lang="fi-FI" altLang="fi-FI" sz="2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fi-FI" altLang="fi-FI" sz="2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82-87</a:t>
            </a:r>
            <a:endParaRPr lang="fi-FI" altLang="fi-FI" sz="2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 descr="Kuvahaun tulos haulle sailing ship transparen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34671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685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i-FI" smtClean="0"/>
              <a:t>Retket ja retkeilijät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fi-FI" altLang="fi-FI" dirty="0" smtClean="0"/>
              <a:t>Henrik </a:t>
            </a:r>
            <a:r>
              <a:rPr lang="fi-FI" altLang="fi-FI" dirty="0" smtClean="0"/>
              <a:t>Purjehtijan laivasto </a:t>
            </a:r>
            <a:r>
              <a:rPr lang="fi-FI" altLang="fi-FI" dirty="0" smtClean="0"/>
              <a:t>– Madeira ja Azorit</a:t>
            </a:r>
          </a:p>
          <a:p>
            <a:pPr eaLnBrk="1" hangingPunct="1"/>
            <a:r>
              <a:rPr lang="fi-FI" altLang="fi-FI" dirty="0" err="1" smtClean="0"/>
              <a:t>Bartolomeu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Dias</a:t>
            </a:r>
            <a:r>
              <a:rPr lang="fi-FI" altLang="fi-FI" dirty="0" smtClean="0"/>
              <a:t> – Afrikan eteläkärki</a:t>
            </a:r>
          </a:p>
          <a:p>
            <a:pPr eaLnBrk="1" hangingPunct="1"/>
            <a:r>
              <a:rPr lang="fi-FI" altLang="fi-FI" dirty="0" err="1" smtClean="0"/>
              <a:t>Kristoffer</a:t>
            </a:r>
            <a:r>
              <a:rPr lang="fi-FI" altLang="fi-FI" dirty="0" smtClean="0"/>
              <a:t> Kolumbus – Amerikka</a:t>
            </a:r>
          </a:p>
          <a:p>
            <a:pPr eaLnBrk="1" hangingPunct="1"/>
            <a:r>
              <a:rPr lang="fi-FI" altLang="fi-FI" dirty="0" smtClean="0"/>
              <a:t>Vasco da Gama – Afrikan ympäri Intiaan</a:t>
            </a:r>
          </a:p>
          <a:p>
            <a:pPr eaLnBrk="1" hangingPunct="1"/>
            <a:r>
              <a:rPr lang="fi-FI" altLang="fi-FI" dirty="0" err="1" smtClean="0"/>
              <a:t>Fernao</a:t>
            </a:r>
            <a:r>
              <a:rPr lang="fi-FI" altLang="fi-FI" dirty="0" smtClean="0"/>
              <a:t> </a:t>
            </a:r>
            <a:r>
              <a:rPr lang="fi-FI" altLang="fi-FI" dirty="0" err="1" smtClean="0"/>
              <a:t>Magalhaes</a:t>
            </a:r>
            <a:r>
              <a:rPr lang="fi-FI" altLang="fi-FI" dirty="0" smtClean="0"/>
              <a:t> – maapallon ympäri</a:t>
            </a:r>
          </a:p>
        </p:txBody>
      </p:sp>
      <p:pic>
        <p:nvPicPr>
          <p:cNvPr id="35842" name="Picture 2" descr="Kuvahaun tulos haulle sailing ship transparen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24328" y="5229200"/>
            <a:ext cx="1440160" cy="1463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86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  <p:bldP spid="1229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Kuvahaun tulos haulle gama kolumb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08720"/>
            <a:ext cx="921775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2780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32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Eurooppalainen maailmanvalloitus</a:t>
            </a:r>
            <a:endParaRPr lang="fi-FI" altLang="fi-FI" sz="3200" b="1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28675" name="Sisällön paikkamerkki 2"/>
          <p:cNvSpPr>
            <a:spLocks noGrp="1"/>
          </p:cNvSpPr>
          <p:nvPr>
            <p:ph idx="1"/>
          </p:nvPr>
        </p:nvSpPr>
        <p:spPr>
          <a:xfrm>
            <a:off x="611560" y="1196752"/>
            <a:ext cx="7886700" cy="2898775"/>
          </a:xfrm>
        </p:spPr>
        <p:txBody>
          <a:bodyPr/>
          <a:lstStyle/>
          <a:p>
            <a:pPr eaLnBrk="1" hangingPunct="1"/>
            <a:r>
              <a:rPr lang="fi-FI" altLang="fi-FI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alkoi, kun </a:t>
            </a:r>
            <a:r>
              <a:rPr lang="fi-FI" altLang="fi-FI" sz="2400" dirty="0" err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Kristoffer</a:t>
            </a:r>
            <a:r>
              <a:rPr lang="fi-FI" altLang="fi-FI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 Kolumbus ”löysi” Amerikan</a:t>
            </a:r>
          </a:p>
          <a:p>
            <a:pPr eaLnBrk="1" hangingPunct="1"/>
            <a:r>
              <a:rPr lang="fi-FI" altLang="fi-FI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Ensimmäisiä valloittajia olivat Espanja ja Portugali (jakoivat Etelä-Amerikan keskenään).</a:t>
            </a:r>
          </a:p>
          <a:p>
            <a:pPr eaLnBrk="1" hangingPunct="1"/>
            <a:r>
              <a:rPr lang="fi-FI" altLang="fi-FI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1500-luvulla valloituskilpailuun liittyivät Englanti, Ranska ja Hollanti.</a:t>
            </a:r>
          </a:p>
          <a:p>
            <a:pPr eaLnBrk="1" hangingPunct="1"/>
            <a:r>
              <a:rPr lang="fi-FI" altLang="fi-FI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Uuden maailman löydyttyä kaupan painopiste siirtyi Välimereltä Atlantille.</a:t>
            </a:r>
          </a:p>
          <a:p>
            <a:pPr eaLnBrk="1" hangingPunct="1"/>
            <a:r>
              <a:rPr lang="fi-FI" altLang="fi-FI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Valtameristä tuli uusia kauppareittejä.</a:t>
            </a:r>
          </a:p>
          <a:p>
            <a:pPr eaLnBrk="1" hangingPunct="1"/>
            <a:r>
              <a:rPr lang="fi-FI" altLang="fi-FI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Muut maanosat palvelivat Eurooppaa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i-FI" altLang="fi-FI" sz="2400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  <a:sym typeface="Wingdings" pitchFamily="2" charset="2"/>
              </a:rPr>
              <a:t>syntyi Eurooppa-keskeinen maailmantalous</a:t>
            </a:r>
            <a:endParaRPr lang="fi-FI" altLang="fi-FI" sz="24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27653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284663"/>
            <a:ext cx="3779837" cy="257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5929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>
                <a:hlinkClick r:id="rId2"/>
              </a:rPr>
              <a:t>https://www.youtube.com/watch?v=fPwaskGDp7o</a:t>
            </a:r>
            <a:endParaRPr lang="fi-FI" dirty="0" smtClean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6065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isällön paikkamerkki 4" descr="111_kartta_AA333714_pienempi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00113" y="987425"/>
            <a:ext cx="7218362" cy="5075238"/>
          </a:xfrm>
        </p:spPr>
      </p:pic>
      <p:sp>
        <p:nvSpPr>
          <p:cNvPr id="20484" name="Ellipsi 5"/>
          <p:cNvSpPr>
            <a:spLocks noChangeArrowheads="1"/>
          </p:cNvSpPr>
          <p:nvPr/>
        </p:nvSpPr>
        <p:spPr bwMode="auto">
          <a:xfrm>
            <a:off x="5003800" y="5292725"/>
            <a:ext cx="4394200" cy="1538288"/>
          </a:xfrm>
          <a:prstGeom prst="ellipse">
            <a:avLst/>
          </a:prstGeom>
          <a:solidFill>
            <a:srgbClr val="F6B613"/>
          </a:solidFill>
          <a:ln w="9525">
            <a:solidFill>
              <a:srgbClr val="F5AC26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i-FI" altLang="fi-FI" sz="1800" b="1">
                <a:solidFill>
                  <a:srgbClr val="000000"/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Miten Henricus Martelluksen piirtämä maailmankartta vuodelta 1489 poikkeaa nykykartoista?</a:t>
            </a:r>
          </a:p>
        </p:txBody>
      </p:sp>
    </p:spTree>
    <p:extLst>
      <p:ext uri="{BB962C8B-B14F-4D97-AF65-F5344CB8AC3E}">
        <p14:creationId xmlns:p14="http://schemas.microsoft.com/office/powerpoint/2010/main" val="735160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fi-FI" altLang="fi-FI" sz="3000" b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Miten kartta poikkeaa nykykartoista?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5029200" y="1556792"/>
            <a:ext cx="3352800" cy="5035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5877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i-FI" altLang="fi-FI" sz="1800" b="0" dirty="0">
                <a:latin typeface="Times New Roman" pitchFamily="18" charset="0"/>
                <a:cs typeface="Times New Roman" pitchFamily="18" charset="0"/>
              </a:rPr>
              <a:t>Maanosien mittasuhteet ovat väärät.</a:t>
            </a:r>
          </a:p>
          <a:p>
            <a:pPr eaLnBrk="1" hangingPunct="1">
              <a:buFont typeface="Arial" charset="0"/>
              <a:buChar char="•"/>
            </a:pPr>
            <a:r>
              <a:rPr lang="fi-FI" altLang="fi-FI" sz="1800" b="0" dirty="0">
                <a:latin typeface="Times New Roman" pitchFamily="18" charset="0"/>
                <a:cs typeface="Times New Roman" pitchFamily="18" charset="0"/>
              </a:rPr>
              <a:t>Afrikka ja Aasia ovat suhteettoman suuria </a:t>
            </a:r>
            <a:r>
              <a:rPr lang="fi-FI" altLang="fi-FI" sz="1800" b="0" dirty="0">
                <a:latin typeface="Times New Roman" pitchFamily="18" charset="0"/>
                <a:cs typeface="Arial" charset="0"/>
              </a:rPr>
              <a:t>–</a:t>
            </a:r>
            <a:r>
              <a:rPr lang="fi-FI" altLang="fi-FI" sz="1800" b="0" dirty="0">
                <a:latin typeface="Times New Roman" pitchFamily="18" charset="0"/>
                <a:cs typeface="Times New Roman" pitchFamily="18" charset="0"/>
              </a:rPr>
              <a:t> liian leveitä ja pitkiä.</a:t>
            </a:r>
          </a:p>
          <a:p>
            <a:pPr eaLnBrk="1" hangingPunct="1">
              <a:buFont typeface="Arial" charset="0"/>
              <a:buChar char="•"/>
            </a:pPr>
            <a:r>
              <a:rPr lang="fi-FI" altLang="fi-FI" sz="1800" b="0" dirty="0">
                <a:latin typeface="Times New Roman" pitchFamily="18" charset="0"/>
                <a:cs typeface="Times New Roman" pitchFamily="18" charset="0"/>
              </a:rPr>
              <a:t>Rannikot vielä osin epätarkkoja ja väärin sijoitettuja.</a:t>
            </a:r>
          </a:p>
          <a:p>
            <a:pPr eaLnBrk="1" hangingPunct="1">
              <a:buFont typeface="Arial" charset="0"/>
              <a:buChar char="•"/>
            </a:pPr>
            <a:r>
              <a:rPr lang="fi-FI" altLang="fi-FI" sz="1800" b="0" dirty="0">
                <a:latin typeface="Times New Roman" pitchFamily="18" charset="0"/>
                <a:cs typeface="Times New Roman" pitchFamily="18" charset="0"/>
              </a:rPr>
              <a:t>Afrikka liian pitkä ja tylppäkärkinen.</a:t>
            </a:r>
          </a:p>
          <a:p>
            <a:pPr eaLnBrk="1" hangingPunct="1">
              <a:buFont typeface="Arial" charset="0"/>
              <a:buChar char="•"/>
            </a:pPr>
            <a:r>
              <a:rPr lang="fi-FI" altLang="fi-FI" sz="1800" b="0" dirty="0">
                <a:latin typeface="Times New Roman" pitchFamily="18" charset="0"/>
                <a:cs typeface="Times New Roman" pitchFamily="18" charset="0"/>
              </a:rPr>
              <a:t>Eurooppa liian pieni.</a:t>
            </a:r>
          </a:p>
          <a:p>
            <a:pPr eaLnBrk="1" hangingPunct="1">
              <a:buFont typeface="Arial" charset="0"/>
              <a:buChar char="•"/>
            </a:pPr>
            <a:r>
              <a:rPr lang="fi-FI" altLang="fi-FI" sz="1800" b="0" dirty="0">
                <a:latin typeface="Times New Roman" pitchFamily="18" charset="0"/>
                <a:cs typeface="Times New Roman" pitchFamily="18" charset="0"/>
              </a:rPr>
              <a:t>Pohjois-Eurooppa vaikuttaa kovin vieraalta.</a:t>
            </a:r>
          </a:p>
          <a:p>
            <a:pPr eaLnBrk="1" hangingPunct="1">
              <a:buFont typeface="Arial" charset="0"/>
              <a:buChar char="•"/>
            </a:pPr>
            <a:r>
              <a:rPr lang="fi-FI" altLang="fi-FI" sz="1800" b="0" dirty="0">
                <a:latin typeface="Times New Roman" pitchFamily="18" charset="0"/>
                <a:cs typeface="Times New Roman" pitchFamily="18" charset="0"/>
              </a:rPr>
              <a:t>Itämeren idea oikein, mutta mittasuhteet eivät vastaa todellisuutta. </a:t>
            </a:r>
          </a:p>
          <a:p>
            <a:pPr eaLnBrk="1" hangingPunct="1">
              <a:buFont typeface="Arial" charset="0"/>
              <a:buChar char="•"/>
            </a:pPr>
            <a:endParaRPr lang="fi-FI" altLang="fi-FI" sz="1800" b="0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Font typeface="Arial" charset="0"/>
              <a:buChar char="•"/>
            </a:pPr>
            <a:endParaRPr lang="fi-FI" altLang="fi-FI" sz="1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Ellipsi 6"/>
          <p:cNvSpPr>
            <a:spLocks noChangeArrowheads="1"/>
          </p:cNvSpPr>
          <p:nvPr/>
        </p:nvSpPr>
        <p:spPr bwMode="auto">
          <a:xfrm>
            <a:off x="762000" y="5181600"/>
            <a:ext cx="3962400" cy="1219200"/>
          </a:xfrm>
          <a:prstGeom prst="ellipse">
            <a:avLst/>
          </a:prstGeom>
          <a:solidFill>
            <a:srgbClr val="F5AC26"/>
          </a:solidFill>
          <a:ln w="9525">
            <a:solidFill>
              <a:srgbClr val="F5AC26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i-FI" altLang="fi-FI" sz="2000" b="0"/>
              <a:t>Mistä tiedot tämän</a:t>
            </a:r>
          </a:p>
          <a:p>
            <a:pPr algn="ctr" eaLnBrk="1" hangingPunct="1"/>
            <a:r>
              <a:rPr lang="fi-FI" altLang="fi-FI" sz="2000" b="0"/>
              <a:t>ajan karttoihin saatiin?</a:t>
            </a:r>
          </a:p>
        </p:txBody>
      </p:sp>
      <p:sp>
        <p:nvSpPr>
          <p:cNvPr id="10" name="Tekstiruutu 9"/>
          <p:cNvSpPr txBox="1">
            <a:spLocks noChangeArrowheads="1"/>
          </p:cNvSpPr>
          <p:nvPr/>
        </p:nvSpPr>
        <p:spPr bwMode="auto">
          <a:xfrm>
            <a:off x="754063" y="4953000"/>
            <a:ext cx="41227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fi-FI" altLang="fi-FI" sz="800" b="0"/>
              <a:t>Henricus Martelluksen piirtämä maailmankartta vuodelta 1489.</a:t>
            </a:r>
          </a:p>
          <a:p>
            <a:pPr algn="r" eaLnBrk="1" hangingPunct="1"/>
            <a:endParaRPr lang="fi-FI" altLang="fi-FI" sz="800"/>
          </a:p>
        </p:txBody>
      </p:sp>
      <p:pic>
        <p:nvPicPr>
          <p:cNvPr id="11" name="Kuva 10" descr="111_kartta_AA333714_pienempi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1981200"/>
            <a:ext cx="4119562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1245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 build="p"/>
      <p:bldP spid="7" grpId="0" animBg="1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9" name="Picture 3" descr="Orteliuksen maailmankartta vuodelta 1570">
            <a:hlinkClick r:id="rId2" tooltip="Orteliuksen maailmankartta vuodelta 1570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300" y="1954213"/>
            <a:ext cx="420370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4591050" y="1490663"/>
            <a:ext cx="4146550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i-FI" altLang="fi-FI" sz="1500" b="0"/>
              <a:t>Orteliuksen maailmankartta vuodelta 1570.</a:t>
            </a:r>
          </a:p>
        </p:txBody>
      </p:sp>
      <p:sp>
        <p:nvSpPr>
          <p:cNvPr id="8" name="Tekstiruutu 7"/>
          <p:cNvSpPr txBox="1">
            <a:spLocks noChangeArrowheads="1"/>
          </p:cNvSpPr>
          <p:nvPr/>
        </p:nvSpPr>
        <p:spPr bwMode="auto">
          <a:xfrm>
            <a:off x="355600" y="1497013"/>
            <a:ext cx="412273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i-FI" altLang="fi-FI" sz="1500" b="0"/>
              <a:t>Martelluksen maailmankartta vuodelta 1489.</a:t>
            </a:r>
          </a:p>
          <a:p>
            <a:pPr algn="ctr" eaLnBrk="1" hangingPunct="1"/>
            <a:endParaRPr lang="fi-FI" altLang="fi-FI" sz="1500"/>
          </a:p>
        </p:txBody>
      </p:sp>
      <p:pic>
        <p:nvPicPr>
          <p:cNvPr id="9" name="Kuva 8" descr="111_kartta_AA333714_pienempi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00" y="1954213"/>
            <a:ext cx="41179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Ellipsi 9"/>
          <p:cNvSpPr>
            <a:spLocks noChangeArrowheads="1"/>
          </p:cNvSpPr>
          <p:nvPr/>
        </p:nvSpPr>
        <p:spPr bwMode="auto">
          <a:xfrm>
            <a:off x="2590800" y="5105400"/>
            <a:ext cx="3962400" cy="1219200"/>
          </a:xfrm>
          <a:prstGeom prst="ellipse">
            <a:avLst/>
          </a:prstGeom>
          <a:solidFill>
            <a:srgbClr val="F5AC26"/>
          </a:solidFill>
          <a:ln w="9525">
            <a:solidFill>
              <a:srgbClr val="F5AC26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i-FI" altLang="fi-FI" sz="2000" b="0">
                <a:solidFill>
                  <a:srgbClr val="000000"/>
                </a:solidFill>
              </a:rPr>
              <a:t>Mitkä tekijät edistivät karttojen kehitystä?</a:t>
            </a:r>
          </a:p>
        </p:txBody>
      </p:sp>
    </p:spTree>
    <p:extLst>
      <p:ext uri="{BB962C8B-B14F-4D97-AF65-F5344CB8AC3E}">
        <p14:creationId xmlns:p14="http://schemas.microsoft.com/office/powerpoint/2010/main" val="1397747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/>
      <p:bldP spid="8" grpId="0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fi-FI" altLang="fi-FI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Millaisia vaikutuksia eurooppalaisten tulolla oli Amerikan </a:t>
            </a:r>
          </a:p>
          <a:p>
            <a:pPr marL="914400" lvl="1" indent="-457200" eaLnBrk="1" hangingPunct="1">
              <a:buFont typeface="Calibri Light" pitchFamily="34" charset="0"/>
              <a:buAutoNum type="alphaLcParenR"/>
            </a:pPr>
            <a:r>
              <a:rPr lang="fi-FI" altLang="fi-FI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väestörakenteeseen</a:t>
            </a:r>
          </a:p>
          <a:p>
            <a:pPr marL="914400" lvl="1" indent="-457200" eaLnBrk="1" hangingPunct="1">
              <a:buFont typeface="Calibri Light" pitchFamily="34" charset="0"/>
              <a:buAutoNum type="alphaLcParenR"/>
            </a:pPr>
            <a:r>
              <a:rPr lang="fi-FI" altLang="fi-FI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kaupankäyntiin</a:t>
            </a:r>
          </a:p>
          <a:p>
            <a:pPr marL="914400" lvl="1" indent="-457200" eaLnBrk="1" hangingPunct="1">
              <a:buFont typeface="Calibri Light" pitchFamily="34" charset="0"/>
              <a:buAutoNum type="alphaLcParenR"/>
            </a:pPr>
            <a:r>
              <a:rPr lang="fi-FI" altLang="fi-FI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elämäntapaan?</a:t>
            </a:r>
          </a:p>
        </p:txBody>
      </p:sp>
      <p:pic>
        <p:nvPicPr>
          <p:cNvPr id="28676" name="Picture 2" descr="I:\uudet opematskut kahi 1\KAHI kysym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4450"/>
            <a:ext cx="719138" cy="719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Tehtävä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6026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I:\uudet opematskut kahi 1\KAHI kysymy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3" y="115888"/>
            <a:ext cx="719137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Otsikko 1"/>
          <p:cNvSpPr>
            <a:spLocks noGrp="1"/>
          </p:cNvSpPr>
          <p:nvPr>
            <p:ph type="title"/>
          </p:nvPr>
        </p:nvSpPr>
        <p:spPr>
          <a:xfrm>
            <a:off x="900113" y="365125"/>
            <a:ext cx="7615237" cy="1325563"/>
          </a:xfrm>
        </p:spPr>
        <p:txBody>
          <a:bodyPr/>
          <a:lstStyle/>
          <a:p>
            <a:pPr eaLnBrk="1" hangingPunct="1"/>
            <a:r>
              <a:rPr lang="fi-FI" altLang="fi-FI" sz="2800" b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Millaisia vaikutuksia eurooppalaisten </a:t>
            </a:r>
            <a:br>
              <a:rPr lang="fi-FI" altLang="fi-FI" sz="2800" b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</a:br>
            <a:r>
              <a:rPr lang="fi-FI" altLang="fi-FI" sz="2800" b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tulolla oli Amerikan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699000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i-FI" sz="30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a) väestörakenteeseen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3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Latinalaisen Amerikan alkuperäisväestön väkiluku romahti.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3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Afrikasta tuoduista orjista muodostui  oma </a:t>
            </a:r>
            <a:r>
              <a:rPr lang="fi-FI" sz="3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väestöryhmänsä.</a:t>
            </a:r>
            <a:endParaRPr lang="fi-FI" sz="30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i-FI" sz="3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Eurooppalainen siirtolaisuus muodosti Amerikkaan kokonaan uuden väestöpohjan.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i-FI" sz="30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b) kaupankäyntiin</a:t>
            </a:r>
          </a:p>
          <a:p>
            <a:pPr lvl="1" eaLnBrk="1" fontAlgn="auto" hangingPunct="1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fi-FI" sz="3000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Eurooppalaisten tuomat uudet kasvit ja eläimet loivat uudenlaista kaupankäyntiä: lihakarjatalous, viljatalous, kahvin ja viinin </a:t>
            </a:r>
            <a:r>
              <a:rPr lang="fi-FI" sz="3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tuotanto.</a:t>
            </a:r>
            <a:endParaRPr lang="fi-FI" sz="3000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fi-FI" sz="3000" b="1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c</a:t>
            </a:r>
            <a:r>
              <a:rPr lang="fi-FI" sz="3000" b="1" dirty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) e</a:t>
            </a:r>
            <a:r>
              <a:rPr lang="fi-FI" sz="3000" b="1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lämäntapaan</a:t>
            </a:r>
            <a:endParaRPr lang="fi-FI" sz="3000" b="1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marL="687600" indent="-230400" eaLnBrk="1" fontAlgn="auto" hangingPunct="1"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sz="3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Alkuperäiskansojen elämäntapa tuhoutui. Eurooppalaiset toivat valloittamilleen alueille omat uskontonsa, tapansa, kielensä, tekniikkansa ja yhteiskunta- ja talousjärjestelmänsä.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i-FI" sz="26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i-FI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i-FI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330513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12" y="8852"/>
            <a:ext cx="776287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uorakulmio 1"/>
          <p:cNvSpPr/>
          <p:nvPr/>
        </p:nvSpPr>
        <p:spPr>
          <a:xfrm>
            <a:off x="251520" y="5229200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dirty="0" err="1" smtClean="0"/>
              <a:t>Kolumbiaaninen</a:t>
            </a:r>
            <a:r>
              <a:rPr lang="fi-FI" dirty="0" smtClean="0"/>
              <a:t> vaihto tarkoittaa uudella ajalla tapahtunutta kasvi- ja eläinlajien mannertenvälistä siirtymistä Uuden ja Vanhan maailman välillä sekä siihen liittyneitä massiivisia ekologian, maatalouden ja kulttuurin muutoksia – erityisesti viljelykasvien, karjan, ihmisten (orjat mukaan lukien) ja tartuntatautien siirtymisestä seuranneita muutoksia.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27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MM900046597[1]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773488"/>
            <a:ext cx="3475038" cy="308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altLang="fi-FI" dirty="0" err="1" smtClean="0"/>
              <a:t>Matkustaminen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ja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löytöretket</a:t>
            </a:r>
            <a:endParaRPr lang="en-GB" altLang="fi-FI" dirty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GB" altLang="fi-FI" dirty="0" smtClean="0"/>
              <a:t>1400 –</a:t>
            </a:r>
            <a:r>
              <a:rPr lang="en-GB" altLang="fi-FI" dirty="0" err="1" smtClean="0"/>
              <a:t>luvulla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eurooppalaiset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matkustivat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hevosilla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maata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pitkin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ja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purjehtivat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merillä</a:t>
            </a:r>
            <a:r>
              <a:rPr lang="en-GB" altLang="fi-FI" dirty="0" smtClean="0"/>
              <a:t>. </a:t>
            </a:r>
            <a:r>
              <a:rPr lang="en-GB" altLang="fi-FI" dirty="0" err="1" smtClean="0"/>
              <a:t>Matka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silkkitietä</a:t>
            </a:r>
            <a:r>
              <a:rPr lang="en-GB" altLang="fi-FI" dirty="0"/>
              <a:t> </a:t>
            </a:r>
            <a:r>
              <a:rPr lang="en-GB" altLang="fi-FI" dirty="0" err="1" smtClean="0"/>
              <a:t>pitkin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Kiinaan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ostamaan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silkkiä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ja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mausteita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oli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pitkä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ja</a:t>
            </a:r>
            <a:r>
              <a:rPr lang="en-GB" altLang="fi-FI" dirty="0" smtClean="0"/>
              <a:t> </a:t>
            </a:r>
            <a:r>
              <a:rPr lang="en-GB" altLang="fi-FI" dirty="0" err="1" smtClean="0"/>
              <a:t>vaarallinen</a:t>
            </a:r>
            <a:r>
              <a:rPr lang="en-GB" altLang="fi-FI" dirty="0" smtClean="0"/>
              <a:t>.</a:t>
            </a:r>
          </a:p>
          <a:p>
            <a:pPr>
              <a:buFontTx/>
              <a:buNone/>
            </a:pPr>
            <a:r>
              <a:rPr lang="en-GB" altLang="fi-FI" dirty="0" smtClean="0">
                <a:solidFill>
                  <a:srgbClr val="FF0000"/>
                </a:solidFill>
              </a:rPr>
              <a:t>- </a:t>
            </a:r>
            <a:r>
              <a:rPr lang="en-GB" altLang="fi-FI" dirty="0" err="1" smtClean="0">
                <a:solidFill>
                  <a:srgbClr val="FF0000"/>
                </a:solidFill>
              </a:rPr>
              <a:t>Voisiko</a:t>
            </a:r>
            <a:r>
              <a:rPr lang="en-GB" altLang="fi-FI" dirty="0" smtClean="0">
                <a:solidFill>
                  <a:srgbClr val="FF0000"/>
                </a:solidFill>
              </a:rPr>
              <a:t> </a:t>
            </a:r>
            <a:r>
              <a:rPr lang="en-GB" altLang="fi-FI" dirty="0" err="1" smtClean="0">
                <a:solidFill>
                  <a:srgbClr val="FF0000"/>
                </a:solidFill>
              </a:rPr>
              <a:t>sinne</a:t>
            </a:r>
            <a:r>
              <a:rPr lang="en-GB" altLang="fi-FI" dirty="0" smtClean="0">
                <a:solidFill>
                  <a:srgbClr val="FF0000"/>
                </a:solidFill>
              </a:rPr>
              <a:t> </a:t>
            </a:r>
            <a:r>
              <a:rPr lang="en-GB" altLang="fi-FI" dirty="0" err="1" smtClean="0">
                <a:solidFill>
                  <a:srgbClr val="FF0000"/>
                </a:solidFill>
              </a:rPr>
              <a:t>päästä</a:t>
            </a:r>
            <a:r>
              <a:rPr lang="en-GB" altLang="fi-FI" dirty="0" smtClean="0">
                <a:solidFill>
                  <a:srgbClr val="FF0000"/>
                </a:solidFill>
              </a:rPr>
              <a:t> </a:t>
            </a:r>
            <a:r>
              <a:rPr lang="en-GB" altLang="fi-FI" dirty="0" err="1" smtClean="0">
                <a:solidFill>
                  <a:srgbClr val="FF0000"/>
                </a:solidFill>
              </a:rPr>
              <a:t>laivalla</a:t>
            </a:r>
            <a:r>
              <a:rPr lang="en-GB" altLang="fi-FI" dirty="0" smtClean="0">
                <a:solidFill>
                  <a:srgbClr val="FF0000"/>
                </a:solidFill>
              </a:rPr>
              <a:t>?</a:t>
            </a:r>
            <a:endParaRPr lang="en-GB" altLang="fi-FI" dirty="0">
              <a:solidFill>
                <a:srgbClr val="FF0000"/>
              </a:solidFill>
            </a:endParaRPr>
          </a:p>
        </p:txBody>
      </p:sp>
      <p:pic>
        <p:nvPicPr>
          <p:cNvPr id="6149" name="Picture 5" descr="MC900154572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868863"/>
            <a:ext cx="1857375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MC900329267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5373688"/>
            <a:ext cx="1804987" cy="111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MC900320452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71400"/>
            <a:ext cx="1646238" cy="182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MP900446599[1]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941888"/>
            <a:ext cx="1981200" cy="153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3" name="MS900388462[1].wav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60928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84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38 0.11505 C -0.05763 0.09769 -0.12466 0.08056 -0.20591 0.08542 C -0.28716 0.09028 -0.40261 0.13611 -0.47813 0.14468 C -0.55365 0.15324 -0.61233 0.18102 -0.65869 0.13727 C -0.70504 0.09352 -0.78438 -0.03287 -0.75591 -0.11829 C -0.72744 -0.2037 -0.61303 -0.34074 -0.48785 -0.37569 C -0.36268 -0.41065 -0.09947 -0.29884 -0.00452 -0.32755 C 0.09046 -0.35625 0.06718 -0.51111 0.0816 -0.54792 " pathEditMode="relative" rAng="0" ptsTypes="aaaaaaaA">
                                      <p:cBhvr>
                                        <p:cTn id="6" dur="5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642" y="-2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3.7037E-7 C 0.05972 -0.00556 0.11962 -0.01088 0.22778 -0.01482 C 0.33594 -0.01875 0.57847 -0.02245 0.64861 -0.02407 " pathEditMode="relative" ptsTypes="aaA">
                                      <p:cBhvr>
                                        <p:cTn id="9" dur="5000" fill="hold"/>
                                        <p:tgtEl>
                                          <p:spTgt spid="61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1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 nodeType="clickPar">
                      <p:stCondLst>
                        <p:cond delay="0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8433" fill="hold"/>
                                        <p:tgtEl>
                                          <p:spTgt spid="615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3"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5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533400" y="1689100"/>
            <a:ext cx="8077200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58775" indent="-366713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 typeface="Arial" charset="0"/>
              <a:buChar char="•"/>
            </a:pPr>
            <a:r>
              <a:rPr lang="fi-FI" altLang="fi-FI" sz="1800" b="0" dirty="0">
                <a:latin typeface="Times New Roman" pitchFamily="18" charset="0"/>
                <a:cs typeface="Times New Roman" pitchFamily="18" charset="0"/>
              </a:rPr>
              <a:t>Tekniset edellytykset ja uteliaisuus saivat eurooppalaiset lähtemään maailman valtamerille 1400-luvulla.</a:t>
            </a:r>
          </a:p>
          <a:p>
            <a:pPr eaLnBrk="1" hangingPunct="1">
              <a:buFont typeface="Arial" charset="0"/>
              <a:buChar char="•"/>
            </a:pPr>
            <a:r>
              <a:rPr lang="fi-FI" altLang="fi-FI" sz="1800" b="0" dirty="0">
                <a:latin typeface="Times New Roman" pitchFamily="18" charset="0"/>
                <a:cs typeface="Times New Roman" pitchFamily="18" charset="0"/>
              </a:rPr>
              <a:t>Eurooppalainen maailmanvalloitus alkoi, kun Kolumbus löysi Amerikan mantereen.</a:t>
            </a:r>
          </a:p>
          <a:p>
            <a:pPr eaLnBrk="1" hangingPunct="1">
              <a:buFont typeface="Arial" charset="0"/>
              <a:buChar char="•"/>
            </a:pPr>
            <a:r>
              <a:rPr lang="fi-FI" altLang="fi-FI" sz="1800" b="0" dirty="0">
                <a:latin typeface="Times New Roman" pitchFamily="18" charset="0"/>
                <a:cs typeface="Times New Roman" pitchFamily="18" charset="0"/>
              </a:rPr>
              <a:t>Löytöretkien aikakaudella eurooppalaiset etsivät uusia alueita ja taloudellista hyötyä etenkin Pohjois- ja Etelä-Amerikasta sekä Aasiasta.</a:t>
            </a:r>
          </a:p>
          <a:p>
            <a:pPr eaLnBrk="1" hangingPunct="1">
              <a:buFont typeface="Arial" charset="0"/>
              <a:buChar char="•"/>
            </a:pPr>
            <a:r>
              <a:rPr lang="fi-FI" altLang="fi-FI" sz="1800" b="0" dirty="0">
                <a:latin typeface="Times New Roman" pitchFamily="18" charset="0"/>
                <a:cs typeface="Times New Roman" pitchFamily="18" charset="0"/>
              </a:rPr>
              <a:t>Ensimmäisiä valloittajia olivat Espanja ja Portugali, jotka jakoivat Etelä-Amerikan keskenään.</a:t>
            </a:r>
          </a:p>
          <a:p>
            <a:pPr eaLnBrk="1" hangingPunct="1">
              <a:buFont typeface="Arial" charset="0"/>
              <a:buChar char="•"/>
            </a:pPr>
            <a:r>
              <a:rPr lang="fi-FI" altLang="fi-FI" sz="1800" b="0" dirty="0">
                <a:latin typeface="Times New Roman" pitchFamily="18" charset="0"/>
                <a:cs typeface="Times New Roman" pitchFamily="18" charset="0"/>
              </a:rPr>
              <a:t>1500-luvulla valloituskilpailuun liittyivät Englanti, Ranska ja Hollanti.</a:t>
            </a:r>
          </a:p>
          <a:p>
            <a:pPr eaLnBrk="1" hangingPunct="1">
              <a:buFont typeface="Arial" charset="0"/>
              <a:buChar char="•"/>
            </a:pPr>
            <a:r>
              <a:rPr lang="fi-FI" altLang="fi-FI" sz="1800" b="0" dirty="0">
                <a:latin typeface="Times New Roman" pitchFamily="18" charset="0"/>
                <a:cs typeface="Times New Roman" pitchFamily="18" charset="0"/>
              </a:rPr>
              <a:t>Uuden maailman löydyttyä kaupan painopiste siirtyi Välimereltä Atlantille.</a:t>
            </a:r>
          </a:p>
          <a:p>
            <a:pPr eaLnBrk="1" hangingPunct="1">
              <a:buFont typeface="Arial" charset="0"/>
              <a:buChar char="•"/>
            </a:pPr>
            <a:r>
              <a:rPr lang="fi-FI" altLang="fi-FI" sz="1800" b="0" dirty="0">
                <a:latin typeface="Times New Roman" pitchFamily="18" charset="0"/>
                <a:cs typeface="Times New Roman" pitchFamily="18" charset="0"/>
              </a:rPr>
              <a:t>Valtameristä tuli uusia kauppareittejä.</a:t>
            </a:r>
          </a:p>
          <a:p>
            <a:pPr eaLnBrk="1" hangingPunct="1">
              <a:buFont typeface="Arial" charset="0"/>
              <a:buChar char="•"/>
            </a:pPr>
            <a:r>
              <a:rPr lang="fi-FI" altLang="fi-FI" sz="1800" b="0" dirty="0">
                <a:latin typeface="Times New Roman" pitchFamily="18" charset="0"/>
                <a:cs typeface="Times New Roman" pitchFamily="18" charset="0"/>
              </a:rPr>
              <a:t>Muut maanosat palvelivat Eurooppaa, ja näin syntyi Eurooppa-keskeinen maailmantalous.  </a:t>
            </a:r>
          </a:p>
        </p:txBody>
      </p:sp>
      <p:sp>
        <p:nvSpPr>
          <p:cNvPr id="16387" name="Tekstiruutu 8"/>
          <p:cNvSpPr txBox="1">
            <a:spLocks noChangeArrowheads="1"/>
          </p:cNvSpPr>
          <p:nvPr/>
        </p:nvSpPr>
        <p:spPr bwMode="auto">
          <a:xfrm>
            <a:off x="0" y="646113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i-FI" altLang="fi-FI" sz="2800">
                <a:latin typeface="Times New Roman" pitchFamily="18" charset="0"/>
                <a:cs typeface="Times New Roman" pitchFamily="18" charset="0"/>
              </a:rPr>
              <a:t>Maailma löytöretkien </a:t>
            </a:r>
          </a:p>
          <a:p>
            <a:pPr algn="ctr" eaLnBrk="1" hangingPunct="1"/>
            <a:r>
              <a:rPr lang="fi-FI" altLang="fi-FI" sz="2800">
                <a:latin typeface="Times New Roman" pitchFamily="18" charset="0"/>
                <a:cs typeface="Times New Roman" pitchFamily="18" charset="0"/>
              </a:rPr>
              <a:t>aikakaudella 1400–1700</a:t>
            </a:r>
          </a:p>
        </p:txBody>
      </p:sp>
      <p:pic>
        <p:nvPicPr>
          <p:cNvPr id="7" name="Kuva 6" descr="kolikko_shutterstock_1460201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257800"/>
            <a:ext cx="2019300" cy="1346200"/>
          </a:xfrm>
          <a:prstGeom prst="rect">
            <a:avLst/>
          </a:prstGeom>
          <a:noFill/>
          <a:ln w="12700">
            <a:solidFill>
              <a:srgbClr val="2F61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856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Otsikk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fi-FI" altLang="fi-FI" sz="2800" b="1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Miksi juuri Euroopasta lähdettiin löytörekille?</a:t>
            </a:r>
          </a:p>
        </p:txBody>
      </p:sp>
      <p:pic>
        <p:nvPicPr>
          <p:cNvPr id="6" name="Sisällön paikkamerkki 5" descr="Luku5_kartta_s108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3608" y="1194593"/>
            <a:ext cx="6969125" cy="3875087"/>
          </a:xfrm>
          <a:ln w="12700">
            <a:solidFill>
              <a:srgbClr val="2F6100"/>
            </a:solidFill>
            <a:round/>
            <a:headEnd/>
            <a:tailEnd/>
          </a:ln>
        </p:spPr>
      </p:pic>
      <p:sp>
        <p:nvSpPr>
          <p:cNvPr id="4100" name="Sisällön paikkamerkki 7"/>
          <p:cNvSpPr>
            <a:spLocks noGrp="1"/>
          </p:cNvSpPr>
          <p:nvPr>
            <p:ph sz="half" idx="2"/>
          </p:nvPr>
        </p:nvSpPr>
        <p:spPr>
          <a:xfrm>
            <a:off x="897062" y="5157192"/>
            <a:ext cx="6843290" cy="123507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altLang="fi-FI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Tutkikaa karttaa Maailman elinkeinot  vuonna </a:t>
            </a:r>
            <a:r>
              <a:rPr lang="fi-FI" altLang="fi-FI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1500.</a:t>
            </a:r>
            <a:r>
              <a:rPr lang="fi-FI" altLang="fi-FI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/>
            </a:r>
            <a:br>
              <a:rPr lang="fi-FI" altLang="fi-FI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fi-FI" altLang="fi-FI" sz="2000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Löytyisikö siitä vastaus?</a:t>
            </a:r>
            <a:endParaRPr lang="fi-FI" altLang="fi-FI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16389" name="Picture 3" descr="I:\uudet opematskut kahi 1\KAHI puhekupla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75456"/>
            <a:ext cx="7175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08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8488C4"/>
            </a:gs>
            <a:gs pos="38000">
              <a:srgbClr val="D4DEFF"/>
            </a:gs>
            <a:gs pos="100000">
              <a:srgbClr val="D4DEFF"/>
            </a:gs>
            <a:gs pos="100000">
              <a:srgbClr val="96AB94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60338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7030A0"/>
                </a:solidFill>
                <a:latin typeface="Algerian" pitchFamily="82" charset="0"/>
              </a:rPr>
              <a:t>LöYTÖRETKIEN</a:t>
            </a:r>
            <a:r>
              <a:rPr lang="en-US" sz="4800" b="1" dirty="0" smtClean="0">
                <a:solidFill>
                  <a:srgbClr val="7030A0"/>
                </a:solidFill>
                <a:latin typeface="Algerian" pitchFamily="82" charset="0"/>
              </a:rPr>
              <a:t> AIKA</a:t>
            </a:r>
            <a:endParaRPr lang="en-US" sz="4800" b="1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0" y="990600"/>
            <a:ext cx="84698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Arial Black" pitchFamily="34" charset="0"/>
              </a:rPr>
              <a:t>Kaikki</a:t>
            </a:r>
            <a:r>
              <a:rPr lang="en-US" sz="2400" dirty="0" smtClean="0">
                <a:latin typeface="Arial Black" pitchFamily="34" charset="0"/>
              </a:rPr>
              <a:t> </a:t>
            </a:r>
            <a:r>
              <a:rPr lang="en-US" sz="2400" dirty="0" err="1" smtClean="0">
                <a:latin typeface="Arial Black" pitchFamily="34" charset="0"/>
              </a:rPr>
              <a:t>alkoi</a:t>
            </a:r>
            <a:r>
              <a:rPr lang="en-US" sz="2400" dirty="0" smtClean="0">
                <a:latin typeface="Arial Black" pitchFamily="34" charset="0"/>
              </a:rPr>
              <a:t> “</a:t>
            </a:r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</a:rPr>
              <a:t>Prinssi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Henrik </a:t>
            </a:r>
            <a:r>
              <a:rPr lang="en-US" sz="2400" dirty="0" err="1" smtClean="0">
                <a:solidFill>
                  <a:srgbClr val="FF0000"/>
                </a:solidFill>
                <a:latin typeface="Arial Black" pitchFamily="34" charset="0"/>
              </a:rPr>
              <a:t>Purjehtijasta</a:t>
            </a:r>
            <a:r>
              <a:rPr lang="en-US" sz="2400" dirty="0" smtClean="0">
                <a:latin typeface="Arial Black" pitchFamily="34" charset="0"/>
              </a:rPr>
              <a:t>.”  </a:t>
            </a:r>
            <a:endParaRPr lang="en-US" sz="2400" dirty="0" smtClean="0">
              <a:latin typeface="Arial Black" pitchFamily="34" charset="0"/>
            </a:endParaRPr>
          </a:p>
        </p:txBody>
      </p:sp>
      <p:sp>
        <p:nvSpPr>
          <p:cNvPr id="6" name="AutoShape 2" descr="data:image/jpeg;base64,/9j/4AAQSkZJRgABAQAAAQABAAD/2wCEAAkGBxQTEhUUExQWFRUXGBoXGBcYGBYaHRgZHBodFx8fFxoaHSggGxolHBgcJDIhJSkrLi4uGh8zODMsNygtLisBCgoKDg0OGhAQGywlHyQsLDQsKywsLSwsLCwsLCwsLCwsLywsLCwsLCwsLywsLCwsLCwsLywsLCwsLCwsLCwsLP/AABEIAMgAsAMBIgACEQEDEQH/xAAcAAABBQEBAQAAAAAAAAAAAAACAQMEBQYABwj/xAA6EAABAgQDBgQGAgICAQUBAAABAhEAAyExEkFRBAVhcYHwIpGhwQYTMrHR4ULxI1IzcoIUNGJjogf/xAAaAQACAwEBAAAAAAAAAAAAAAAAAgEEBQMG/8QALhEAAgIBBQAAAwUJAAAAAAAAAAECEQMEEiExQSIyYRNCUfDxFCNxgZGhscHR/9oADAMBAAIRAxEAPwDIrRQkdGtQD7w9tcsLBw4U1PhDksBca8BDi0FhobGsNypKFBvCVPawIyILeGoJe0ZV+mxXhU7w3eVpxAEKA0ZxeuhDesVcpFOvsI020ugApLpCibVXX0ofWIG8pfy/EwAXellUo2lPMGLGPJ4V8mJLkrypgOVfOOM4uw89e/eBnT0s7Pdm5PEVW0qNbUypm147JHFySJSp7GpZoBe3CzvyHvEBSQ9Bx9TCGpfWG2I5vIyynbWClilTg0IZsNXfN3z+zQCdubInrEUgP6c6wtWHfODag3yJiNsGYPp7mCG1JqxbodDENqd3hVIplbXiexEbUMpyLiRMcjDWotXyEWOyGgcE05aRlkFi49O6xN2fb5ic34M41zt55xynib6O+PMl2jVoVlUd2gV1tk1uucV+x78SWxpw1yqn8j1ialaSHSUsa0LxTlBxfKL0ZxkuGBNFMyK5Z3zvFJv3ZnlOLir8CwPt5RfGW/uGseENrlBQIIcEfekNCe12Lkx740YmUK9QR0eCmW8/UA26Q4dmwlSTcEjjSrjoYbnEYj18qxo3ZjtV2AhmPWuVodSWxP8AnX1rDQR33eHA1eUDBG1nA0HP9wKF0pXvXyjp6mIzqRDNVul2TUnll5RnJcGrZLE3w+IG+VOPnFTvbb0pQqU2IqHRNXfndh1iVPn4JeJX8UjqRQZZmMlMViUVal47YcSbtnHPm2ql6ICCDfgMoTO3dYMB27FtesNPFwoCgd8IVJpCIMKEnLv9QAEFQQNBADhWCBpAAYtBCjcO6wKfMdmOSr9nWFGCR7QYENpFR51hzTl7wEphO0HKnKSXSW9eFR5QB4/fvWOIaFaGTa6L3ZN7J/lQgp1rWpB6W4xK2faEqFC/pnmIy5hyWtQ+ksefF44ywRfRZhqZLsl782cCZiFlMOSmNNePSKZa3A0b830i02veONBExJB8LEEMDWpcPr5xXFIyPMM2XOOuO1GmV8zTlaGrdLweIc9THACnDk0AdMu7+sdDibacMSvMtCSatq3t+o6apl9Ol46VysC3BmvGd4aq7KH4jnVSgWbEeOSX5B/OKYxP33/zTNEkJ8qfd4rzF/GqijNzO5tjiFeeIfmAKKevJoX+PX8wioc5iikSFAG9rcnIfnEYGHpiv0+ovEMkRI9unbxyk8v6Yerwky553GmkKU3zo1+DvAByL10/qOAoOlTCSh4gO7w4TQU0prf1gAIqLJI0IqzUIv5weIGup94YQsAJo4qG4HWBC6BqaxFE2SUFzBZdOGre0NSlM3n9j7esOA0HlEMZM5Q77tBpPfSCBpxtzaOwwoxykBQq/wCIiTJZB4nt/wC4mvHLTqH/AKiU6BqyEtL1FBoHYcoaaHVgpLcu/WAUnMQ6OTNfNUCo9+cPyVgCnFv7ivxVPX9RJDv6xQlHijUTMtvAf5Zrv9ah/wDomIhiw3w3zll7nF1IBiA8XodIzZqpMQG8KBAiDGUMILBLFTbpHISSaXNAOJtGk3d8OFSQpQcHvoPWOc8kYcyOuPHKbpGeKLhwM73tZoRUmh4N5tG92b4aGEeGrWwh/J7xZI+HkEMZQZmoAQS+VKU9oqy12NFhaOR5gpBBfSvrk8AujC7etXrHpG2fDUsn/iI1IGEMxrbt4zu+vh35dUOasxsHFG8iK5iOmPVwm6EyaWcVZmcjwNH5GHFAYjzy07MOTJDKqGtQ9OOdIApYVZyDq9qPFgrUcqjHTh3pBJ9nz84SZnVg579YBJbPzgCyShUHiGVqd+kMBVa17NoNJ9jXOp5RFDpjy++9IXFDay1O2gjbz9vzEDWdMS4aI6VVr5ZZ9c4kBUMbUKgxKIl+JpkS/FTOHDQUu8Ny0VeC2lQA9opPujQXRl95sZqz/wDIjyp7REh2eanmfvDUX1wjMk7bYkEIGFESKT90SMU6WkXxel/aPTd0bKEgZNWgz6x538OqKZhUm4Hlm9eUb3Y94TUppLLC6lJURzsSBTSMzXKTpI0tG1GLbL9I5kW0h+WOXS5iHs+2CaAoZ3qKHmOd9ILatvEr6tKPboeFfSMhxd0XW+CYpNKM9XqwzvpWI28t2JmIIUCMQZxUEGjgj+QpQnWIyPiKViwgSzk2IA/avnFoucmYlSpbCniSzG9CkZNeIqcGn0J2eV743cqVM+WqtPCWYqAaoGo/EVM6SAq1ALnMVanUWj0v4h3YJqST9QqK2rb25Rjt67KpJUVAUOGgbDXCHu5LO5vfgNrTajekvSlmw7WZliG0zz08i0NuW6fvzixnSMLcajiARVutohYfbulrxfTspNUCk5/f85wuI6aUjmFHto+TQatf3rAQEm9eMOTC1OkApViGz7484RSuZP6iKGsN2DdY6YHBhsK79Icyvce9jATZoCNYCcMS0pAeoJyp7QSVHRzx/uClSlYnpUi7WEVOuS7uRkVqrTV/MwAjk5co5ovGcE8CBCkwUu8AFn8PJJmgAOySSLUGcbbY07SZwxlAk/7mWgp18JHjxci8VP8A/OtnSozir/TB0Lkn7RsUhMtKlEWqBxDXHCh6xlavNWRxr8s09Pj/AHadjXwpKYzAzETAGexAcgHq3laHviZBAwhOIFViBYd9iJfwxs7JBLuQVqZvqU5L8WArFhtuzBaFB2NweOfT8xmyyVmssdKjJbt2gqmnZ1bKhYY/RNYkAEuAoYSKPVvqHSz3YkS/EgqUgFmUCFJBLFKnqzauzXIIZ7d5csQbAHq5IB0cvpyiymFKwAAHBYNTCm+mvDWGy5U+Ev7iqDTuwFSRh+qmEk5Ua9Yy+/N1/OUENUMTXQEljl5Z841E1RQBcg0NR2L2iCkAhSiQApg7tq4e7VHlSEwzlB7kTJWqZgd77u+WUhAUsMGYE6lRURQGo8OQig+QAx1AOd43+79kJmj68K0qM1woApOJk4i1QWDgv0jJ7z2RMqcZeMLZICmukqAcGjOPfKNrBlt7fSjlxV8RQvTkA1swTV4Pwg8G42r6wCgxIfNh0f2MAn2i4VA533JbvrChV3rTWAevdvzHPppAA5KSSQO/7g0lobQM/wCx0vHYu/6gJPX5XwwgXJDC9QCSkqDZ3EPS/hgOxIcNyIKSpxwxJUPKLGRvAUSWokk2LEJIDtmzp/8AHlEudtiRiVZpQfgXmkV5PGB9rKuWW2j56ZwDagPpA4IdlDwJ/wCo+wgjHoSmRymFSpoeMcmUCYgg1PwApSSs0wqUEPX6gnEQBybzjT7WozFoR/sXU2Q8L3sS/wCYr/hXZky9jKlUxLTNQdMOOWqvFIAbnDu8dpMtaZqWcOA9snvUigyjJzLdmbRq4HWL+BttnQEoJq6g4Ya+zZCGNomVY+EF2US7nNmsXaM9su/CoMS1LBzQUu4EWOxpTMQoqmhRA8PgwsRUYnJa5tdxpGfLC48yOykmSZgIPBvKv3rDmxzgw83YZNVtainCIi5wBIOVGJelXfqIZkO6mehHlnelusLttHR9Ejec0FgCdLWDCop0iItIUkJV4QBiGiiS7Fv+tGL9IaUsqW5L1BFSKVz4xO2KUlSgSkL8Kglwk1xACnmOsOvgSFq0ZD4p3+uWkIlulahiUsuSlNgJYfCkXqBYUakYpRzLk1Ju7l6k5njxiw+J9t+dtU5dxiKU8k+Afb1iGC1aHMGuhPWN3T41CC459MnLkc5MZWR5c7WgZZrf05Q6QQSL9eOVYD5Z0z15fmO5xBAEFj69504wLs1NIWVxoM4kBxEplM9mBYvwNrwCyXhzFRmY6d2gGfKufHjp5RAHoqdtpid1VBDWGVbVg96bWsS5gd2Qokgv/FgfInk8UuxzkBypOHJhjANGyc5gg0iFtu8E4FMsMQaJF6ZVs+sZyw3LotviJnwlqHk2jCFOfOCCnZ3zyLZQ2SRrVjp3eNIqCQaQwfr29Ijd/iLHdkoKmID5+gD15wN0rCKtnoXyBL2bAzNKKVB1FyCcJBsAPFYdHio2tRVMwkO/0hwKM9+PW0Wa5hP1PhIKW0rW3N6RGmJKwlz4pfhpT0peMqLp2zRxx4ocl7EoJT/hQoihZRdndnBFC8IvZlJBZMyv8VAkhn+lYuOesT5EmcwKPmClbHDzelYu9k2skAFIQWAIAbL9RXnlcfqWXCPhU7rnfNxAklqEm/XMFnryiXOGEuAzdLgp5vn0iZtElKZhWA2JISoUDkPXmxN+ERxJPzi5DUsHcZNXlFdyTdronzkjKYEO7Xrflzibsi2NP4oJ60V+IGd9RswFOFx0anpD+wSAUKU9VOE8gCzdTCyfAXweJpmFTOCSRnxY+8PfNYJehalOIGukSN1bSTLTLUAsKwAJIDg6y1XB9KxI27dKggLlnHKAxZYkAgfUm7UFftWPRuaTpmOotq0VhVemnpf7wbilCOx+/OBXMBamXra+kBMZzzYc9YYWwFJo9O/1CpSNc26ZwqVeEsBbjxrEzcWz/MmhLBSiFFKS3iXhcCrVu3FoG6TZC5ZGw3Yg53fJoRGb5ta9Y0+2zpE3ZgmXKUJybq/2JOY1ZhSM0pJACsJAsHBD4SxrmQWdrZwkJ7lyqOk47WaTaZBUpySABUDQAYfxW3nELejFKmIz0OViT9TdbkxcbWxSej6ljw4E+kUu3rdCuAsBaljrXjHDE26LORJWilQS3I9t5QrvbhlpTsQKVFr6U87QBU/LKn5MXCkdhrGp+DNgEyYouB8tJPicuVHQNpGUZzHovwRsYRIxKcFZKv8Ax+kOdXSenOK2rnsxOjvpobp0y0l7CliTUgVdtCzEVcML2o0Vm99sQna0snClUtjlUqz6Bnjt7fFUmWVJSDMUaMFUTTWta1bMRjdu3mudMxqZ/pAGQ4HV4p6fBOT3S6ot5c0I8R7s9b2PeADtUF31b+ofKwVDIuSOANwY8k2Peak0ExQFDcn9xayt5rIcbQCWav2L2jnPQNPhjx1MZeG/3vPAZnpUZs3PNtfzDEhZSSokXH6EZvYN7K8OIAtnxPPlBr35LfCuaEYWDELUWA1ANeDxx/ZpL4as6faR7LrD8xkDMMTza/eUX0hGAJBoEipJsGuryjIo+LdlkOZYmTVUuMAdzcqq1rJjLb++K521MJimSLS0OE1p4s1lszTQCJjo8mR1VL6/8OWTUQXXJTSU/LAUGp9Jpk1Q9wQLxp90TCZKSFF7PxBN4yqpxWpyXNuQHBom7LvQywUpZnJ8QdyftYRr5YOS+pTwzUZc9FhvLcomeKSlKMihOJiRmkl2drZEGzxQTEKSSFAhQpW+eRvnGh2TfqRiC8QetPEmvqnyiVtPy5yUgFKy4/kAWrY30pHOM5wdSXA8sUJ8xZlJyGc5EGG0uWAFcr3yOt2i13tsaZSXCjVTBJSHtU4g1OheI+60t8yZiCcCQATi+peIDC2bA6R3U7juRXlBqVAb0nqUs4lzCEkAY1EkUZ+Bv2ImzdpmbUhIUslcslypVCFMCvgp0gKI4E5xUpHhVzT7w7sc/AtKmcPVxdJuOoeBxVcdohS5NZvBLS1Np5kaZxSbZJ8ClJ+nDnqWozRebUp5Km/1p309IoNpP+FfAivX7xXw3X8y3lX+CpS39faAK61g0wOG3Zi4UhAYnzt6zVoTLK2QhOEJT4QcvE31dYhLFvTvrApgaT7JTa6DIEKlbN5wmKEJgogdm08SbH0Oh/MSZG8SDUB6OWrpeIaVt+4eloc6ZkZdIVr8R4t3wWw+I1oSUpQlCm/5GdYz8JNukUq00u7XvwGevtEiZsRH1FnAIdJDg5w0ZSc1HoPyYWMYx+Uae+XzAKUHLZ8/Ot6QSZTinmQwgVLFWD8+cAVEw5zY8spsl+JU187WHDhACsAAYJRpAAgggrv9wLQVIAHJs4qUMRJYNWvdYlTMCJCEKfGr/KGZqnCMbh/oBtmYr0mhPf7ix3utIaVhGNGB1vUJEtghrM5JfhCvtJE32yGlTpVYORQP28CR4AWsSPOsNvD8kOhXBjDCmvb/ABsf9SPQmM7N/wDbq6e0aRSWRwwk+kZrbJoTIw5qwsOAqTTusVMP+y7m4/oVKFQUofqAJaH9nEXCkgJt4ACHNoLl+kCPvAHpzQR1hUh4cmIv3ygsahop+0P7Gl3vDExMTNiQ4iG+CYL4hdrWXAKiWAAcuwyERlJ1h/bfqhiIXQ83ywWgVQ6lPnBTxTmYmxNvAyiCZzDnyntBy5OtILQKLI5uYGdSJuAad9iIW0/UYE7CUaQKa0bozv0z5cYst9bVMUrCt8KVrUhw2IqIClYmdQOAVdg1Ih7Al5iAG+tN6i+YzHCJW9hOJQZuJikqlOp2llR+mtA4MK63IVfKQIe2VYCVvdqacQc6jPhDSUPbtoIJ8Pn9ocg2k8ASz/1PSkYjaJrl8gwEaXf204UBIuscaJzPU06GM4Jd/SK+njSss6h26GsNokSxDaUvEpKadOEWGyvFESZdz/cEAGhAh+EPKgJSEkCtbZwc298oGSKmFmVNSYj0bwZVE6QmjcoiAROliIkTj7GNr+qGEiH548UMwLoiXYSYVan41hEiCSHMAEgJhDeHZhDAQCYQ6sE2ivm/UecWc24AFyzcYr5yGUQ4LEhw9cqeUNE5ZCRuUttEk/8A2yx5qAhvbdnKcBKkqCkhSWXiwpcsk3wqFaOecBsy2WlWYUkg8iC/pEjb9nCVPjScZUpklyl1Gi9FcPtB94T7pBh9f0htCfWG0p75RIVKIA0Iyr/UMQFvDaDMWTlYDRItEYiOjoEqVIaTt2xZaYkKtHR0DBEf+UHMjo6AF0HIFIFdIWOg9GfQCbxOlQkdESGxjO0XeAIhI6BdEPs4wsm4jo6Aj0lThaEQISOhUdPTp0N/+sCh/klhR/2ScBt/Jgx5s8dHRKSfZzm2mKDJyM1PMIWPRuEFMRIDH/MQU/xMtPisaqBpajUe5jo6J2/UVSGh8p6iYqtjgHNy5+0PjaZQ+mQ/GZMKvQADWEjojbf6kbj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7" name="AutoShape 4" descr="data:image/jpeg;base64,/9j/4AAQSkZJRgABAQAAAQABAAD/2wCEAAkGBxQTEhUUExQWFRUXGBoXGBcYGBYaHRgZHBodFx8fFxoaHSggGxolHBgcJDIhJSkrLi4uGh8zODMsNygtLisBCgoKDg0OGhAQGywlHyQsLDQsKywsLSwsLCwsLCwsLCwsLywsLCwsLCwsLywsLCwsLCwsLywsLCwsLCwsLCwsLP/AABEIAMgAsAMBIgACEQEDEQH/xAAcAAABBQEBAQAAAAAAAAAAAAACAQMEBQYABwj/xAA6EAABAgQDBgQGAgICAQUBAAABAhEAAyExEkFRBAVhcYHwIpGhwQYTMrHR4ULxI1IzcoIUNGJjogf/xAAaAQACAwEBAAAAAAAAAAAAAAAAAgEEBQMG/8QALhEAAgIBBQAAAwUJAAAAAAAAAAECEQMEEiExQSIyYRNCUfDxFCNxgZGhscHR/9oADAMBAAIRAxEAPwDIrRQkdGtQD7w9tcsLBw4U1PhDksBca8BDi0FhobGsNypKFBvCVPawIyILeGoJe0ZV+mxXhU7w3eVpxAEKA0ZxeuhDesVcpFOvsI020ugApLpCibVXX0ofWIG8pfy/EwAXellUo2lPMGLGPJ4V8mJLkrypgOVfOOM4uw89e/eBnT0s7Pdm5PEVW0qNbUypm147JHFySJSp7GpZoBe3CzvyHvEBSQ9Bx9TCGpfWG2I5vIyynbWClilTg0IZsNXfN3z+zQCdubInrEUgP6c6wtWHfODag3yJiNsGYPp7mCG1JqxbodDENqd3hVIplbXiexEbUMpyLiRMcjDWotXyEWOyGgcE05aRlkFi49O6xN2fb5ic34M41zt55xynib6O+PMl2jVoVlUd2gV1tk1uucV+x78SWxpw1yqn8j1ialaSHSUsa0LxTlBxfKL0ZxkuGBNFMyK5Z3zvFJv3ZnlOLir8CwPt5RfGW/uGseENrlBQIIcEfekNCe12Lkx740YmUK9QR0eCmW8/UA26Q4dmwlSTcEjjSrjoYbnEYj18qxo3ZjtV2AhmPWuVodSWxP8AnX1rDQR33eHA1eUDBG1nA0HP9wKF0pXvXyjp6mIzqRDNVul2TUnll5RnJcGrZLE3w+IG+VOPnFTvbb0pQqU2IqHRNXfndh1iVPn4JeJX8UjqRQZZmMlMViUVal47YcSbtnHPm2ql6ICCDfgMoTO3dYMB27FtesNPFwoCgd8IVJpCIMKEnLv9QAEFQQNBADhWCBpAAYtBCjcO6wKfMdmOSr9nWFGCR7QYENpFR51hzTl7wEphO0HKnKSXSW9eFR5QB4/fvWOIaFaGTa6L3ZN7J/lQgp1rWpB6W4xK2faEqFC/pnmIy5hyWtQ+ksefF44ywRfRZhqZLsl782cCZiFlMOSmNNePSKZa3A0b830i02veONBExJB8LEEMDWpcPr5xXFIyPMM2XOOuO1GmV8zTlaGrdLweIc9THACnDk0AdMu7+sdDibacMSvMtCSatq3t+o6apl9Ol46VysC3BmvGd4aq7KH4jnVSgWbEeOSX5B/OKYxP33/zTNEkJ8qfd4rzF/GqijNzO5tjiFeeIfmAKKevJoX+PX8wioc5iikSFAG9rcnIfnEYGHpiv0+ovEMkRI9unbxyk8v6Yerwky553GmkKU3zo1+DvAByL10/qOAoOlTCSh4gO7w4TQU0prf1gAIqLJI0IqzUIv5weIGup94YQsAJo4qG4HWBC6BqaxFE2SUFzBZdOGre0NSlM3n9j7esOA0HlEMZM5Q77tBpPfSCBpxtzaOwwoxykBQq/wCIiTJZB4nt/wC4mvHLTqH/AKiU6BqyEtL1FBoHYcoaaHVgpLcu/WAUnMQ6OTNfNUCo9+cPyVgCnFv7ivxVPX9RJDv6xQlHijUTMtvAf5Zrv9ah/wDomIhiw3w3zll7nF1IBiA8XodIzZqpMQG8KBAiDGUMILBLFTbpHISSaXNAOJtGk3d8OFSQpQcHvoPWOc8kYcyOuPHKbpGeKLhwM73tZoRUmh4N5tG92b4aGEeGrWwh/J7xZI+HkEMZQZmoAQS+VKU9oqy12NFhaOR5gpBBfSvrk8AujC7etXrHpG2fDUsn/iI1IGEMxrbt4zu+vh35dUOasxsHFG8iK5iOmPVwm6EyaWcVZmcjwNH5GHFAYjzy07MOTJDKqGtQ9OOdIApYVZyDq9qPFgrUcqjHTh3pBJ9nz84SZnVg579YBJbPzgCyShUHiGVqd+kMBVa17NoNJ9jXOp5RFDpjy++9IXFDay1O2gjbz9vzEDWdMS4aI6VVr5ZZ9c4kBUMbUKgxKIl+JpkS/FTOHDQUu8Ny0VeC2lQA9opPujQXRl95sZqz/wDIjyp7REh2eanmfvDUX1wjMk7bYkEIGFESKT90SMU6WkXxel/aPTd0bKEgZNWgz6x538OqKZhUm4Hlm9eUb3Y94TUppLLC6lJURzsSBTSMzXKTpI0tG1GLbL9I5kW0h+WOXS5iHs+2CaAoZ3qKHmOd9ILatvEr6tKPboeFfSMhxd0XW+CYpNKM9XqwzvpWI28t2JmIIUCMQZxUEGjgj+QpQnWIyPiKViwgSzk2IA/avnFoucmYlSpbCniSzG9CkZNeIqcGn0J2eV743cqVM+WqtPCWYqAaoGo/EVM6SAq1ALnMVanUWj0v4h3YJqST9QqK2rb25Rjt67KpJUVAUOGgbDXCHu5LO5vfgNrTajekvSlmw7WZliG0zz08i0NuW6fvzixnSMLcajiARVutohYfbulrxfTspNUCk5/f85wuI6aUjmFHto+TQatf3rAQEm9eMOTC1OkApViGz7484RSuZP6iKGsN2DdY6YHBhsK79Icyvce9jATZoCNYCcMS0pAeoJyp7QSVHRzx/uClSlYnpUi7WEVOuS7uRkVqrTV/MwAjk5co5ovGcE8CBCkwUu8AFn8PJJmgAOySSLUGcbbY07SZwxlAk/7mWgp18JHjxci8VP8A/OtnSozir/TB0Lkn7RsUhMtKlEWqBxDXHCh6xlavNWRxr8s09Pj/AHadjXwpKYzAzETAGexAcgHq3laHviZBAwhOIFViBYd9iJfwxs7JBLuQVqZvqU5L8WArFhtuzBaFB2NweOfT8xmyyVmssdKjJbt2gqmnZ1bKhYY/RNYkAEuAoYSKPVvqHSz3YkS/EgqUgFmUCFJBLFKnqzauzXIIZ7d5csQbAHq5IB0cvpyiymFKwAAHBYNTCm+mvDWGy5U+Ev7iqDTuwFSRh+qmEk5Ua9Yy+/N1/OUENUMTXQEljl5Z841E1RQBcg0NR2L2iCkAhSiQApg7tq4e7VHlSEwzlB7kTJWqZgd77u+WUhAUsMGYE6lRURQGo8OQig+QAx1AOd43+79kJmj68K0qM1woApOJk4i1QWDgv0jJ7z2RMqcZeMLZICmukqAcGjOPfKNrBlt7fSjlxV8RQvTkA1swTV4Pwg8G42r6wCgxIfNh0f2MAn2i4VA533JbvrChV3rTWAevdvzHPppAA5KSSQO/7g0lobQM/wCx0vHYu/6gJPX5XwwgXJDC9QCSkqDZ3EPS/hgOxIcNyIKSpxwxJUPKLGRvAUSWokk2LEJIDtmzp/8AHlEudtiRiVZpQfgXmkV5PGB9rKuWW2j56ZwDagPpA4IdlDwJ/wCo+wgjHoSmRymFSpoeMcmUCYgg1PwApSSs0wqUEPX6gnEQBybzjT7WozFoR/sXU2Q8L3sS/wCYr/hXZky9jKlUxLTNQdMOOWqvFIAbnDu8dpMtaZqWcOA9snvUigyjJzLdmbRq4HWL+BttnQEoJq6g4Ya+zZCGNomVY+EF2US7nNmsXaM9su/CoMS1LBzQUu4EWOxpTMQoqmhRA8PgwsRUYnJa5tdxpGfLC48yOykmSZgIPBvKv3rDmxzgw83YZNVtainCIi5wBIOVGJelXfqIZkO6mehHlnelusLttHR9Ejec0FgCdLWDCop0iItIUkJV4QBiGiiS7Fv+tGL9IaUsqW5L1BFSKVz4xO2KUlSgSkL8Kglwk1xACnmOsOvgSFq0ZD4p3+uWkIlulahiUsuSlNgJYfCkXqBYUakYpRzLk1Ju7l6k5njxiw+J9t+dtU5dxiKU8k+Afb1iGC1aHMGuhPWN3T41CC459MnLkc5MZWR5c7WgZZrf05Q6QQSL9eOVYD5Z0z15fmO5xBAEFj69504wLs1NIWVxoM4kBxEplM9mBYvwNrwCyXhzFRmY6d2gGfKufHjp5RAHoqdtpid1VBDWGVbVg96bWsS5gd2Qokgv/FgfInk8UuxzkBypOHJhjANGyc5gg0iFtu8E4FMsMQaJF6ZVs+sZyw3LotviJnwlqHk2jCFOfOCCnZ3zyLZQ2SRrVjp3eNIqCQaQwfr29Ijd/iLHdkoKmID5+gD15wN0rCKtnoXyBL2bAzNKKVB1FyCcJBsAPFYdHio2tRVMwkO/0hwKM9+PW0Wa5hP1PhIKW0rW3N6RGmJKwlz4pfhpT0peMqLp2zRxx4ocl7EoJT/hQoihZRdndnBFC8IvZlJBZMyv8VAkhn+lYuOesT5EmcwKPmClbHDzelYu9k2skAFIQWAIAbL9RXnlcfqWXCPhU7rnfNxAklqEm/XMFnryiXOGEuAzdLgp5vn0iZtElKZhWA2JISoUDkPXmxN+ERxJPzi5DUsHcZNXlFdyTdronzkjKYEO7Xrflzibsi2NP4oJ60V+IGd9RswFOFx0anpD+wSAUKU9VOE8gCzdTCyfAXweJpmFTOCSRnxY+8PfNYJehalOIGukSN1bSTLTLUAsKwAJIDg6y1XB9KxI27dKggLlnHKAxZYkAgfUm7UFftWPRuaTpmOotq0VhVemnpf7wbilCOx+/OBXMBamXra+kBMZzzYc9YYWwFJo9O/1CpSNc26ZwqVeEsBbjxrEzcWz/MmhLBSiFFKS3iXhcCrVu3FoG6TZC5ZGw3Yg53fJoRGb5ta9Y0+2zpE3ZgmXKUJybq/2JOY1ZhSM0pJACsJAsHBD4SxrmQWdrZwkJ7lyqOk47WaTaZBUpySABUDQAYfxW3nELejFKmIz0OViT9TdbkxcbWxSej6ljw4E+kUu3rdCuAsBaljrXjHDE26LORJWilQS3I9t5QrvbhlpTsQKVFr6U87QBU/LKn5MXCkdhrGp+DNgEyYouB8tJPicuVHQNpGUZzHovwRsYRIxKcFZKv8Ax+kOdXSenOK2rnsxOjvpobp0y0l7CliTUgVdtCzEVcML2o0Vm99sQna0snClUtjlUqz6Bnjt7fFUmWVJSDMUaMFUTTWta1bMRjdu3mudMxqZ/pAGQ4HV4p6fBOT3S6ot5c0I8R7s9b2PeADtUF31b+ofKwVDIuSOANwY8k2Peak0ExQFDcn9xayt5rIcbQCWav2L2jnPQNPhjx1MZeG/3vPAZnpUZs3PNtfzDEhZSSokXH6EZvYN7K8OIAtnxPPlBr35LfCuaEYWDELUWA1ANeDxx/ZpL4as6faR7LrD8xkDMMTza/eUX0hGAJBoEipJsGuryjIo+LdlkOZYmTVUuMAdzcqq1rJjLb++K521MJimSLS0OE1p4s1lszTQCJjo8mR1VL6/8OWTUQXXJTSU/LAUGp9Jpk1Q9wQLxp90TCZKSFF7PxBN4yqpxWpyXNuQHBom7LvQywUpZnJ8QdyftYRr5YOS+pTwzUZc9FhvLcomeKSlKMihOJiRmkl2drZEGzxQTEKSSFAhQpW+eRvnGh2TfqRiC8QetPEmvqnyiVtPy5yUgFKy4/kAWrY30pHOM5wdSXA8sUJ8xZlJyGc5EGG0uWAFcr3yOt2i13tsaZSXCjVTBJSHtU4g1OheI+60t8yZiCcCQATi+peIDC2bA6R3U7juRXlBqVAb0nqUs4lzCEkAY1EkUZ+Bv2ImzdpmbUhIUslcslypVCFMCvgp0gKI4E5xUpHhVzT7w7sc/AtKmcPVxdJuOoeBxVcdohS5NZvBLS1Np5kaZxSbZJ8ClJ+nDnqWozRebUp5Km/1p309IoNpP+FfAivX7xXw3X8y3lX+CpS39faAK61g0wOG3Zi4UhAYnzt6zVoTLK2QhOEJT4QcvE31dYhLFvTvrApgaT7JTa6DIEKlbN5wmKEJgogdm08SbH0Oh/MSZG8SDUB6OWrpeIaVt+4eloc6ZkZdIVr8R4t3wWw+I1oSUpQlCm/5GdYz8JNukUq00u7XvwGevtEiZsRH1FnAIdJDg5w0ZSc1HoPyYWMYx+Uae+XzAKUHLZ8/Ot6QSZTinmQwgVLFWD8+cAVEw5zY8spsl+JU187WHDhACsAAYJRpAAgggrv9wLQVIAHJs4qUMRJYNWvdYlTMCJCEKfGr/KGZqnCMbh/oBtmYr0mhPf7ix3utIaVhGNGB1vUJEtghrM5JfhCvtJE32yGlTpVYORQP28CR4AWsSPOsNvD8kOhXBjDCmvb/ABsf9SPQmM7N/wDbq6e0aRSWRwwk+kZrbJoTIw5qwsOAqTTusVMP+y7m4/oVKFQUofqAJaH9nEXCkgJt4ACHNoLl+kCPvAHpzQR1hUh4cmIv3ygsahop+0P7Gl3vDExMTNiQ4iG+CYL4hdrWXAKiWAAcuwyERlJ1h/bfqhiIXQ83ywWgVQ6lPnBTxTmYmxNvAyiCZzDnyntBy5OtILQKLI5uYGdSJuAad9iIW0/UYE7CUaQKa0bozv0z5cYst9bVMUrCt8KVrUhw2IqIClYmdQOAVdg1Ih7Al5iAG+tN6i+YzHCJW9hOJQZuJikqlOp2llR+mtA4MK63IVfKQIe2VYCVvdqacQc6jPhDSUPbtoIJ8Pn9ocg2k8ASz/1PSkYjaJrl8gwEaXf204UBIuscaJzPU06GM4Jd/SK+njSss6h26GsNokSxDaUvEpKadOEWGyvFESZdz/cEAGhAh+EPKgJSEkCtbZwc298oGSKmFmVNSYj0bwZVE6QmjcoiAROliIkTj7GNr+qGEiH548UMwLoiXYSYVan41hEiCSHMAEgJhDeHZhDAQCYQ6sE2ivm/UecWc24AFyzcYr5yGUQ4LEhw9cqeUNE5ZCRuUttEk/8A2yx5qAhvbdnKcBKkqCkhSWXiwpcsk3wqFaOecBsy2WlWYUkg8iC/pEjb9nCVPjScZUpklyl1Gi9FcPtB94T7pBh9f0htCfWG0p75RIVKIA0Iyr/UMQFvDaDMWTlYDRItEYiOjoEqVIaTt2xZaYkKtHR0DBEf+UHMjo6AF0HIFIFdIWOg9GfQCbxOlQkdESGxjO0XeAIhI6BdEPs4wsm4jo6Aj0lThaEQISOhUdPTp0N/+sCh/klhR/2ScBt/Jgx5s8dHRKSfZzm2mKDJyM1PMIWPRuEFMRIDH/MQU/xMtPisaqBpajUe5jo6J2/UVSGh8p6iYqtjgHNy5+0PjaZQ+mQ/GZMKvQADWEjojbf6kbj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8" name="Picture 7" descr="https://upload.wikimedia.org/wikipedia/commons/thumb/0/02/Henry_the_Navigator1.jpg/220px-Henry_the_Navigator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752601"/>
            <a:ext cx="3121025" cy="274319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Left Arrow 8"/>
          <p:cNvSpPr/>
          <p:nvPr/>
        </p:nvSpPr>
        <p:spPr>
          <a:xfrm>
            <a:off x="4038600" y="2438400"/>
            <a:ext cx="4953000" cy="3352800"/>
          </a:xfrm>
          <a:prstGeom prst="lef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b="1" dirty="0">
                <a:solidFill>
                  <a:schemeClr val="tx1"/>
                </a:solidFill>
              </a:rPr>
              <a:t>portugalilainen </a:t>
            </a:r>
            <a:r>
              <a:rPr lang="fi-FI" sz="2400" b="1" dirty="0" smtClean="0">
                <a:solidFill>
                  <a:schemeClr val="tx1"/>
                </a:solidFill>
              </a:rPr>
              <a:t>prinssi</a:t>
            </a:r>
            <a:endParaRPr lang="en-US" sz="2300" b="1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038600" y="1452266"/>
            <a:ext cx="4267200" cy="833734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</a:rPr>
              <a:t>Mikäs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tyyppi</a:t>
            </a:r>
            <a:r>
              <a:rPr lang="en-US" sz="2800" dirty="0" smtClean="0">
                <a:solidFill>
                  <a:schemeClr val="tx1"/>
                </a:solidFill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</a:rPr>
              <a:t>hän</a:t>
            </a:r>
            <a:r>
              <a:rPr lang="en-US" sz="2800" dirty="0" smtClean="0">
                <a:solidFill>
                  <a:schemeClr val="tx1"/>
                </a:solidFill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</a:rPr>
              <a:t>oli</a:t>
            </a:r>
            <a:r>
              <a:rPr lang="en-US" sz="2800" dirty="0" smtClean="0">
                <a:solidFill>
                  <a:schemeClr val="tx1"/>
                </a:solidFill>
              </a:rPr>
              <a:t>?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1" name="Horizontal Scroll 10"/>
          <p:cNvSpPr/>
          <p:nvPr/>
        </p:nvSpPr>
        <p:spPr>
          <a:xfrm>
            <a:off x="155575" y="4495800"/>
            <a:ext cx="4264025" cy="2133600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800" dirty="0" smtClean="0"/>
              <a:t>1394 -1460</a:t>
            </a:r>
            <a:endParaRPr lang="en-US" sz="2600" dirty="0" smtClean="0"/>
          </a:p>
        </p:txBody>
      </p:sp>
    </p:spTree>
    <p:extLst>
      <p:ext uri="{BB962C8B-B14F-4D97-AF65-F5344CB8AC3E}">
        <p14:creationId xmlns:p14="http://schemas.microsoft.com/office/powerpoint/2010/main" val="1362937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Prinssi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henrik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 “</a:t>
            </a:r>
            <a:r>
              <a:rPr lang="en-US" b="1" dirty="0" err="1" smtClean="0">
                <a:latin typeface="Algerian" pitchFamily="82" charset="0"/>
              </a:rPr>
              <a:t>purjehtija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”</a:t>
            </a:r>
            <a:endParaRPr lang="en-US" b="1" dirty="0">
              <a:solidFill>
                <a:srgbClr val="7030A0"/>
              </a:solidFill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003232" cy="4525963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990033"/>
                </a:solidFill>
                <a:latin typeface="Andalus" pitchFamily="18" charset="-78"/>
                <a:cs typeface="Andalus" pitchFamily="18" charset="-78"/>
              </a:rPr>
              <a:t>e</a:t>
            </a:r>
            <a:r>
              <a:rPr lang="en-US" b="1" dirty="0" err="1" smtClean="0">
                <a:solidFill>
                  <a:srgbClr val="990033"/>
                </a:solidFill>
                <a:latin typeface="Andalus" pitchFamily="18" charset="-78"/>
                <a:cs typeface="Andalus" pitchFamily="18" charset="-78"/>
              </a:rPr>
              <a:t>i</a:t>
            </a:r>
            <a:r>
              <a:rPr lang="en-US" b="1" dirty="0" smtClean="0">
                <a:solidFill>
                  <a:srgbClr val="990033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solidFill>
                  <a:srgbClr val="990033"/>
                </a:solidFill>
                <a:latin typeface="Andalus" pitchFamily="18" charset="-78"/>
                <a:cs typeface="Andalus" pitchFamily="18" charset="-78"/>
              </a:rPr>
              <a:t>ikinä</a:t>
            </a:r>
            <a:r>
              <a:rPr lang="en-US" b="1" dirty="0" smtClean="0">
                <a:solidFill>
                  <a:srgbClr val="990033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solidFill>
                  <a:srgbClr val="990033"/>
                </a:solidFill>
                <a:latin typeface="Andalus" pitchFamily="18" charset="-78"/>
                <a:cs typeface="Andalus" pitchFamily="18" charset="-78"/>
              </a:rPr>
              <a:t>purjehtinut</a:t>
            </a:r>
            <a:r>
              <a:rPr lang="en-US" b="1" dirty="0" smtClean="0">
                <a:solidFill>
                  <a:srgbClr val="990033"/>
                </a:solidFill>
                <a:latin typeface="Andalus" pitchFamily="18" charset="-78"/>
                <a:cs typeface="Andalus" pitchFamily="18" charset="-78"/>
              </a:rPr>
              <a:t> </a:t>
            </a:r>
            <a:r>
              <a:rPr lang="en-US" b="1" dirty="0" err="1" smtClean="0">
                <a:solidFill>
                  <a:srgbClr val="990033"/>
                </a:solidFill>
                <a:latin typeface="Andalus" pitchFamily="18" charset="-78"/>
                <a:cs typeface="Andalus" pitchFamily="18" charset="-78"/>
              </a:rPr>
              <a:t>löytöretkillä</a:t>
            </a:r>
            <a:endParaRPr lang="en-US" b="1" dirty="0" smtClean="0">
              <a:solidFill>
                <a:srgbClr val="990033"/>
              </a:solidFill>
              <a:latin typeface="Andalus" pitchFamily="18" charset="-78"/>
              <a:cs typeface="Andalus" pitchFamily="18" charset="-78"/>
            </a:endParaRPr>
          </a:p>
          <a:p>
            <a:r>
              <a:rPr lang="fi-FI" dirty="0">
                <a:latin typeface="Andalus" pitchFamily="18" charset="-78"/>
                <a:cs typeface="Andalus" pitchFamily="18" charset="-78"/>
              </a:rPr>
              <a:t>h</a:t>
            </a:r>
            <a:r>
              <a:rPr lang="fi-FI" dirty="0" smtClean="0">
                <a:latin typeface="Andalus" pitchFamily="18" charset="-78"/>
                <a:cs typeface="Andalus" pitchFamily="18" charset="-78"/>
              </a:rPr>
              <a:t>oukutteli </a:t>
            </a:r>
            <a:r>
              <a:rPr lang="fi-FI" dirty="0">
                <a:latin typeface="Andalus" pitchFamily="18" charset="-78"/>
                <a:cs typeface="Andalus" pitchFamily="18" charset="-78"/>
              </a:rPr>
              <a:t>purjehtijoita jättämään kotoisen Välimeren ja suuntaamaan lähes tuntemattomalle </a:t>
            </a:r>
            <a:r>
              <a:rPr lang="fi-FI" dirty="0" smtClean="0">
                <a:latin typeface="Andalus" pitchFamily="18" charset="-78"/>
                <a:cs typeface="Andalus" pitchFamily="18" charset="-78"/>
              </a:rPr>
              <a:t>Atlantille</a:t>
            </a:r>
          </a:p>
          <a:p>
            <a:r>
              <a:rPr lang="fi-FI" b="1" dirty="0">
                <a:solidFill>
                  <a:srgbClr val="990033"/>
                </a:solidFill>
                <a:latin typeface="Andalus" pitchFamily="18" charset="-78"/>
                <a:cs typeface="Andalus" pitchFamily="18" charset="-78"/>
              </a:rPr>
              <a:t>perusti purjehduskoulun ja varusti laivoja pitkiä matkoja varten</a:t>
            </a:r>
          </a:p>
          <a:p>
            <a:endParaRPr lang="en-US" b="1" dirty="0">
              <a:solidFill>
                <a:srgbClr val="990033"/>
              </a:solidFill>
              <a:latin typeface="Andalus" pitchFamily="18" charset="-78"/>
              <a:cs typeface="Andalus" pitchFamily="18" charset="-78"/>
            </a:endParaRPr>
          </a:p>
        </p:txBody>
      </p:sp>
      <p:pic>
        <p:nvPicPr>
          <p:cNvPr id="1026" name="Picture 2" descr="Kuvahaun tulos haulle sailing ship transparen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592" y="5445224"/>
            <a:ext cx="17335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906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tiede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lgerian" pitchFamily="82" charset="0"/>
              </a:rPr>
              <a:t>apuna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err="1" smtClean="0">
                <a:solidFill>
                  <a:srgbClr val="990033"/>
                </a:solidFill>
              </a:rPr>
              <a:t>Astronomit</a:t>
            </a:r>
            <a:r>
              <a:rPr lang="en-US" b="1" dirty="0" smtClean="0">
                <a:solidFill>
                  <a:srgbClr val="990033"/>
                </a:solidFill>
              </a:rPr>
              <a:t>, </a:t>
            </a:r>
            <a:r>
              <a:rPr lang="en-US" b="1" dirty="0" err="1" smtClean="0">
                <a:solidFill>
                  <a:srgbClr val="990033"/>
                </a:solidFill>
              </a:rPr>
              <a:t>maantieteilijät</a:t>
            </a:r>
            <a:r>
              <a:rPr lang="en-US" b="1" dirty="0" smtClean="0">
                <a:solidFill>
                  <a:srgbClr val="990033"/>
                </a:solidFill>
              </a:rPr>
              <a:t> ja </a:t>
            </a:r>
            <a:r>
              <a:rPr lang="en-US" b="1" dirty="0" err="1" smtClean="0">
                <a:solidFill>
                  <a:srgbClr val="990033"/>
                </a:solidFill>
              </a:rPr>
              <a:t>matemaatikot</a:t>
            </a:r>
            <a:r>
              <a:rPr lang="en-US" b="1" dirty="0" smtClean="0">
                <a:solidFill>
                  <a:srgbClr val="990033"/>
                </a:solidFill>
              </a:rPr>
              <a:t> </a:t>
            </a:r>
            <a:r>
              <a:rPr lang="en-US" b="1" dirty="0" err="1" smtClean="0">
                <a:solidFill>
                  <a:srgbClr val="990033"/>
                </a:solidFill>
              </a:rPr>
              <a:t>keksivät</a:t>
            </a:r>
            <a:r>
              <a:rPr lang="en-US" b="1" dirty="0" smtClean="0">
                <a:solidFill>
                  <a:srgbClr val="990033"/>
                </a:solidFill>
              </a:rPr>
              <a:t> </a:t>
            </a:r>
            <a:r>
              <a:rPr lang="en-US" b="1" dirty="0" err="1" smtClean="0">
                <a:solidFill>
                  <a:srgbClr val="990033"/>
                </a:solidFill>
              </a:rPr>
              <a:t>uusia</a:t>
            </a:r>
            <a:r>
              <a:rPr lang="en-US" b="1" dirty="0" smtClean="0">
                <a:solidFill>
                  <a:srgbClr val="990033"/>
                </a:solidFill>
              </a:rPr>
              <a:t> </a:t>
            </a:r>
            <a:r>
              <a:rPr lang="en-US" b="1" dirty="0" err="1" smtClean="0">
                <a:solidFill>
                  <a:srgbClr val="990033"/>
                </a:solidFill>
              </a:rPr>
              <a:t>keinoja</a:t>
            </a:r>
            <a:r>
              <a:rPr lang="en-US" b="1" dirty="0" smtClean="0">
                <a:solidFill>
                  <a:srgbClr val="990033"/>
                </a:solidFill>
              </a:rPr>
              <a:t> </a:t>
            </a:r>
            <a:r>
              <a:rPr lang="en-US" b="1" dirty="0" err="1" smtClean="0">
                <a:solidFill>
                  <a:srgbClr val="990033"/>
                </a:solidFill>
              </a:rPr>
              <a:t>matkustaa</a:t>
            </a:r>
            <a:r>
              <a:rPr lang="en-US" b="1" dirty="0" smtClean="0">
                <a:solidFill>
                  <a:srgbClr val="990033"/>
                </a:solidFill>
              </a:rPr>
              <a:t> ja </a:t>
            </a:r>
            <a:r>
              <a:rPr lang="en-US" b="1" dirty="0" err="1" smtClean="0">
                <a:solidFill>
                  <a:srgbClr val="990033"/>
                </a:solidFill>
              </a:rPr>
              <a:t>navigoida</a:t>
            </a:r>
            <a:r>
              <a:rPr lang="en-US" b="1" dirty="0" smtClean="0">
                <a:solidFill>
                  <a:srgbClr val="990033"/>
                </a:solidFill>
              </a:rPr>
              <a:t> </a:t>
            </a:r>
            <a:r>
              <a:rPr lang="en-US" b="1" dirty="0" err="1" smtClean="0">
                <a:solidFill>
                  <a:srgbClr val="990033"/>
                </a:solidFill>
              </a:rPr>
              <a:t>merellä</a:t>
            </a:r>
            <a:r>
              <a:rPr lang="en-US" b="1" dirty="0" smtClean="0">
                <a:solidFill>
                  <a:srgbClr val="990033"/>
                </a:solidFill>
              </a:rPr>
              <a:t>. </a:t>
            </a:r>
          </a:p>
          <a:p>
            <a:r>
              <a:rPr lang="fi-FI" altLang="fi-FI" dirty="0" err="1" smtClean="0"/>
              <a:t>Astrolabi</a:t>
            </a:r>
            <a:r>
              <a:rPr lang="fi-FI" altLang="fi-FI" dirty="0" smtClean="0"/>
              <a:t>, kompassi, navigointitaulukot, merikartat</a:t>
            </a:r>
            <a:br>
              <a:rPr lang="fi-FI" altLang="fi-FI" dirty="0" smtClean="0"/>
            </a:br>
            <a:r>
              <a:rPr lang="fi-FI" altLang="fi-FI" dirty="0" smtClean="0"/>
              <a:t>=&gt; maapallon pallonmuotoisuus</a:t>
            </a:r>
          </a:p>
          <a:p>
            <a:r>
              <a:rPr lang="en-US" dirty="0" err="1" smtClean="0"/>
              <a:t>löytöretkeilijät</a:t>
            </a:r>
            <a:r>
              <a:rPr lang="en-US" dirty="0" smtClean="0"/>
              <a:t> </a:t>
            </a:r>
            <a:r>
              <a:rPr lang="en-US" dirty="0" err="1" smtClean="0"/>
              <a:t>varustettiin</a:t>
            </a:r>
            <a:r>
              <a:rPr lang="en-US" dirty="0" smtClean="0"/>
              <a:t> </a:t>
            </a:r>
            <a:r>
              <a:rPr lang="en-US" dirty="0" err="1" smtClean="0"/>
              <a:t>uusimmilla</a:t>
            </a:r>
            <a:r>
              <a:rPr lang="en-US" dirty="0" smtClean="0"/>
              <a:t> </a:t>
            </a:r>
            <a:r>
              <a:rPr lang="en-US" dirty="0" err="1" smtClean="0"/>
              <a:t>kartoilla</a:t>
            </a:r>
            <a:r>
              <a:rPr lang="en-US" dirty="0" smtClean="0"/>
              <a:t>, </a:t>
            </a:r>
            <a:r>
              <a:rPr lang="en-US" dirty="0" err="1" smtClean="0"/>
              <a:t>välineillä</a:t>
            </a:r>
            <a:r>
              <a:rPr lang="en-US" dirty="0" smtClean="0"/>
              <a:t> ja </a:t>
            </a:r>
            <a:r>
              <a:rPr lang="en-US" dirty="0" err="1" smtClean="0"/>
              <a:t>tiedolla</a:t>
            </a:r>
            <a:r>
              <a:rPr lang="en-US" dirty="0" smtClean="0"/>
              <a:t> </a:t>
            </a:r>
            <a:r>
              <a:rPr lang="en-US" dirty="0" err="1" smtClean="0"/>
              <a:t>Atlanttin</a:t>
            </a:r>
            <a:r>
              <a:rPr lang="en-US" dirty="0" smtClean="0"/>
              <a:t> </a:t>
            </a:r>
            <a:r>
              <a:rPr lang="en-US" dirty="0" err="1" smtClean="0"/>
              <a:t>merivirroita</a:t>
            </a:r>
            <a:r>
              <a:rPr lang="en-US" dirty="0" smtClean="0"/>
              <a:t>. </a:t>
            </a:r>
          </a:p>
          <a:p>
            <a:endParaRPr lang="en-US" dirty="0"/>
          </a:p>
        </p:txBody>
      </p:sp>
      <p:pic>
        <p:nvPicPr>
          <p:cNvPr id="5" name="Picture 2" descr="Kuvahaun tulos haulle sailing ship transparen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592" y="5445224"/>
            <a:ext cx="17335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965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tsikk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Valtamerikelpoiset laivat</a:t>
            </a:r>
            <a:endParaRPr lang="fi-FI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altLang="fi-FI" dirty="0" smtClean="0"/>
              <a:t>1400 -luvulla </a:t>
            </a:r>
            <a:r>
              <a:rPr lang="fi-FI" altLang="fi-FI" dirty="0"/>
              <a:t>Eurooppalaiset osasivat jo rakentaa merikelpoisempia aluksia</a:t>
            </a:r>
          </a:p>
          <a:p>
            <a:pPr>
              <a:buFontTx/>
              <a:buNone/>
            </a:pPr>
            <a:r>
              <a:rPr lang="fi-FI" altLang="fi-FI" dirty="0"/>
              <a:t>		- Köli</a:t>
            </a:r>
          </a:p>
          <a:p>
            <a:pPr>
              <a:buFontTx/>
              <a:buNone/>
            </a:pPr>
            <a:r>
              <a:rPr lang="fi-FI" altLang="fi-FI" dirty="0"/>
              <a:t>		- Takiloitu masto</a:t>
            </a:r>
          </a:p>
          <a:p>
            <a:pPr>
              <a:buFontTx/>
              <a:buNone/>
            </a:pPr>
            <a:r>
              <a:rPr lang="fi-FI" altLang="fi-FI" dirty="0"/>
              <a:t>		- Kolmiopurjeet</a:t>
            </a:r>
          </a:p>
          <a:p>
            <a:pPr>
              <a:buFontTx/>
              <a:buNone/>
            </a:pPr>
            <a:r>
              <a:rPr lang="fi-FI" altLang="fi-FI" dirty="0"/>
              <a:t>* </a:t>
            </a:r>
            <a:r>
              <a:rPr lang="fi-FI" altLang="fi-FI" dirty="0" smtClean="0"/>
              <a:t>Kompassi auttoi </a:t>
            </a:r>
            <a:r>
              <a:rPr lang="fi-FI" altLang="fi-FI" dirty="0"/>
              <a:t>navigoinnissa</a:t>
            </a:r>
          </a:p>
        </p:txBody>
      </p:sp>
      <p:pic>
        <p:nvPicPr>
          <p:cNvPr id="5" name="Picture 2" descr="Kuvahaun tulos haulle sailing ship transparen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592" y="5445224"/>
            <a:ext cx="1733550" cy="1609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892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Otsikko 6"/>
          <p:cNvSpPr>
            <a:spLocks noGrp="1"/>
          </p:cNvSpPr>
          <p:nvPr>
            <p:ph type="title"/>
          </p:nvPr>
        </p:nvSpPr>
        <p:spPr>
          <a:xfrm>
            <a:off x="467544" y="80241"/>
            <a:ext cx="8229600" cy="1143000"/>
          </a:xfrm>
        </p:spPr>
        <p:txBody>
          <a:bodyPr/>
          <a:lstStyle/>
          <a:p>
            <a:pPr eaLnBrk="1" hangingPunct="1"/>
            <a:r>
              <a:rPr lang="fi-FI" altLang="fi-FI" sz="32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Miksi lähdettiin löytöretkille?</a:t>
            </a:r>
            <a:endParaRPr lang="fi-FI" altLang="fi-FI" sz="32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sp>
        <p:nvSpPr>
          <p:cNvPr id="5123" name="Sisällön paikkamerkki 7"/>
          <p:cNvSpPr>
            <a:spLocks noGrp="1"/>
          </p:cNvSpPr>
          <p:nvPr>
            <p:ph idx="1"/>
          </p:nvPr>
        </p:nvSpPr>
        <p:spPr>
          <a:xfrm>
            <a:off x="611560" y="1340768"/>
            <a:ext cx="7886700" cy="4619625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altLang="fi-FI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Uusien kauppareittien tarve.</a:t>
            </a:r>
          </a:p>
          <a:p>
            <a:pPr lvl="1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altLang="fi-FI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Arabien valloitukset katkaisivat vanhan kauppareitin Kaukoitään.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altLang="fi-FI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Rikkaat (ja ahneet!) hovit </a:t>
            </a:r>
            <a:r>
              <a:rPr lang="fi-FI" altLang="fi-FI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halusivat hallita uusia kauppareittejä ja rikkauksia</a:t>
            </a:r>
            <a:r>
              <a:rPr lang="fi-FI" altLang="fi-FI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altLang="fi-FI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Euroopan valtioiden taloudellinen kilpailu</a:t>
            </a:r>
            <a:br>
              <a:rPr lang="fi-FI" altLang="fi-FI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</a:br>
            <a:r>
              <a:rPr lang="fi-FI" altLang="fi-FI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- Italian kaupunkivaltiot vs. Portugali ja Espanja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altLang="fi-FI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Kristinuskon levittäminen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altLang="fi-FI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Huhut</a:t>
            </a:r>
            <a:r>
              <a:rPr lang="fi-FI" altLang="fi-FI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, legendat ja </a:t>
            </a:r>
            <a:r>
              <a:rPr lang="fi-FI" altLang="fi-FI" dirty="0" smtClean="0"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uteliaisuus</a:t>
            </a:r>
            <a:endParaRPr lang="fi-FI" altLang="fi-FI" dirty="0" smtClean="0">
              <a:solidFill>
                <a:srgbClr val="FF0000"/>
              </a:solidFill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fi-FI" altLang="fi-FI" dirty="0" smtClean="0"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Arabeilla ja kiinalaisilla olisi ollut samat mahdollisuudet löytöretkiin, mutta heiltä puuttui siihen halu.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i-FI" altLang="fi-FI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lvl="1" eaLnBrk="1" fontAlgn="auto" hangingPunct="1">
              <a:spcAft>
                <a:spcPts val="0"/>
              </a:spcAft>
              <a:buFontTx/>
              <a:buNone/>
              <a:defRPr/>
            </a:pPr>
            <a:endParaRPr lang="fi-FI" altLang="fi-FI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fi-FI" altLang="fi-FI" dirty="0" smtClean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5" name="Picture 2" descr="Kuvahaun tulos haulle sailing ship transparen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93540" y="5157192"/>
            <a:ext cx="2409928" cy="199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s://qph.ec.quoracdn.net/main-qimg-1669ad5f6162aa3b72c23865e25c4cf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405354"/>
            <a:ext cx="8820324" cy="4747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5916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/>
              <a:t>Kulttuurin muutos?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altLang="fi-FI" dirty="0"/>
              <a:t>Renessanssiaika koputteli ovella…</a:t>
            </a:r>
          </a:p>
          <a:p>
            <a:pPr>
              <a:buFont typeface="Symbol" pitchFamily="18" charset="2"/>
              <a:buChar char="Þ"/>
            </a:pPr>
            <a:r>
              <a:rPr lang="fi-FI" altLang="fi-FI" dirty="0"/>
              <a:t>Ihmisten mielenkiinto kaiken tutkimiseen yleensäkin lisääntyi</a:t>
            </a:r>
          </a:p>
          <a:p>
            <a:pPr>
              <a:buFont typeface="Symbol" pitchFamily="18" charset="2"/>
              <a:buChar char="Þ"/>
            </a:pPr>
            <a:r>
              <a:rPr lang="fi-FI" altLang="fi-FI" dirty="0"/>
              <a:t>Keskiajalla sulkeutunut meininki, renessanssi-ihminen alkoi suunnata mielenkiintoaan Euroopan rajojen </a:t>
            </a:r>
            <a:r>
              <a:rPr lang="fi-FI" altLang="fi-FI" dirty="0" smtClean="0"/>
              <a:t>yli</a:t>
            </a:r>
            <a:endParaRPr lang="fi-FI" altLang="fi-FI" dirty="0"/>
          </a:p>
        </p:txBody>
      </p:sp>
      <p:pic>
        <p:nvPicPr>
          <p:cNvPr id="36866" name="Picture 2" descr="Kuvahaun tulos haulle sailing ship transparen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65104"/>
            <a:ext cx="3467100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947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ruunu_shutterstock_1409169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8952">
            <a:off x="-152400" y="104775"/>
            <a:ext cx="2895600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04800"/>
            <a:ext cx="9144000" cy="1066800"/>
          </a:xfrm>
        </p:spPr>
        <p:txBody>
          <a:bodyPr/>
          <a:lstStyle/>
          <a:p>
            <a:r>
              <a:rPr lang="fi-FI" altLang="fi-FI" sz="28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Miksi löytöretkille lähdettiin?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722438"/>
            <a:ext cx="8229600" cy="4525962"/>
          </a:xfrm>
        </p:spPr>
        <p:txBody>
          <a:bodyPr/>
          <a:lstStyle/>
          <a:p>
            <a:r>
              <a:rPr lang="fi-FI" altLang="fi-FI" sz="2400" b="1" dirty="0" smtClean="0">
                <a:latin typeface="Times New Roman" pitchFamily="18" charset="0"/>
                <a:ea typeface="ＭＳ Ｐゴシック" pitchFamily="34" charset="-128"/>
                <a:cs typeface="Times New Roman" pitchFamily="18" charset="0"/>
              </a:rPr>
              <a:t>Perinteisesti on esitetty, että löytöretkeilijöitä motivoivat</a:t>
            </a:r>
          </a:p>
          <a:p>
            <a:endParaRPr lang="fi-FI" altLang="fi-FI" sz="1800" b="1" dirty="0" smtClean="0">
              <a:solidFill>
                <a:srgbClr val="395F75"/>
              </a:solidFill>
              <a:ea typeface="ＭＳ Ｐゴシック" pitchFamily="34" charset="-128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fi-FI" altLang="fi-FI" sz="1800" b="1" dirty="0" smtClean="0">
                <a:solidFill>
                  <a:srgbClr val="395F75"/>
                </a:solidFill>
                <a:ea typeface="ＭＳ Ｐゴシック" pitchFamily="34" charset="-128"/>
                <a:cs typeface="Times New Roman" pitchFamily="18" charset="0"/>
              </a:rPr>
              <a:t>		</a:t>
            </a:r>
            <a:r>
              <a:rPr lang="fi-FI" altLang="fi-FI" sz="2000" b="1" dirty="0" smtClean="0">
                <a:solidFill>
                  <a:srgbClr val="395F75"/>
                </a:solidFill>
                <a:ea typeface="ＭＳ Ｐゴシック" pitchFamily="34" charset="-128"/>
                <a:cs typeface="Times New Roman" pitchFamily="18" charset="0"/>
              </a:rPr>
              <a:t>K = Kuningas</a:t>
            </a:r>
          </a:p>
          <a:p>
            <a:pPr>
              <a:buFontTx/>
              <a:buNone/>
            </a:pPr>
            <a:r>
              <a:rPr lang="fi-FI" altLang="fi-FI" sz="2000" b="1" dirty="0" smtClean="0">
                <a:solidFill>
                  <a:srgbClr val="395F75"/>
                </a:solidFill>
                <a:ea typeface="ＭＳ Ｐゴシック" pitchFamily="34" charset="-128"/>
                <a:cs typeface="Times New Roman" pitchFamily="18" charset="0"/>
              </a:rPr>
              <a:t>		K = Kulta</a:t>
            </a:r>
          </a:p>
          <a:p>
            <a:pPr>
              <a:buFontTx/>
              <a:buNone/>
            </a:pPr>
            <a:r>
              <a:rPr lang="fi-FI" altLang="fi-FI" sz="2000" b="1" dirty="0" smtClean="0">
                <a:solidFill>
                  <a:srgbClr val="395F75"/>
                </a:solidFill>
                <a:ea typeface="ＭＳ Ｐゴシック" pitchFamily="34" charset="-128"/>
                <a:cs typeface="Times New Roman" pitchFamily="18" charset="0"/>
              </a:rPr>
              <a:t>		K = Kunnia</a:t>
            </a:r>
          </a:p>
          <a:p>
            <a:pPr>
              <a:buFontTx/>
              <a:buNone/>
            </a:pPr>
            <a:r>
              <a:rPr lang="fi-FI" altLang="fi-FI" sz="2000" b="1" dirty="0" smtClean="0">
                <a:solidFill>
                  <a:srgbClr val="395F75"/>
                </a:solidFill>
                <a:ea typeface="ＭＳ Ｐゴシック" pitchFamily="34" charset="-128"/>
                <a:cs typeface="Times New Roman" pitchFamily="18" charset="0"/>
              </a:rPr>
              <a:t>		K = Kristinusko</a:t>
            </a:r>
          </a:p>
          <a:p>
            <a:endParaRPr lang="fi-FI" altLang="fi-FI" sz="18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  <a:p>
            <a:endParaRPr lang="fi-FI" altLang="fi-FI" sz="1800" dirty="0" smtClean="0">
              <a:latin typeface="Times New Roman" pitchFamily="18" charset="0"/>
              <a:ea typeface="ＭＳ Ｐゴシック" pitchFamily="34" charset="-128"/>
              <a:cs typeface="Times New Roman" pitchFamily="18" charset="0"/>
            </a:endParaRPr>
          </a:p>
        </p:txBody>
      </p:sp>
      <p:pic>
        <p:nvPicPr>
          <p:cNvPr id="7" name="Kuva 6" descr="Landing_of_Columbus_BAH-p10_public_domai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819400"/>
            <a:ext cx="4997450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i 4"/>
          <p:cNvSpPr>
            <a:spLocks noChangeArrowheads="1"/>
          </p:cNvSpPr>
          <p:nvPr/>
        </p:nvSpPr>
        <p:spPr bwMode="auto">
          <a:xfrm>
            <a:off x="-228600" y="4114800"/>
            <a:ext cx="5257800" cy="1371600"/>
          </a:xfrm>
          <a:prstGeom prst="ellipse">
            <a:avLst/>
          </a:prstGeom>
          <a:solidFill>
            <a:srgbClr val="F5AC26"/>
          </a:solidFill>
          <a:ln w="9525">
            <a:solidFill>
              <a:srgbClr val="F5AC26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80000"/>
              </a:lnSpc>
            </a:pPr>
            <a:endParaRPr lang="fi-FI" altLang="fi-FI">
              <a:cs typeface="Arial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52400" y="4343400"/>
            <a:ext cx="4724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fi-FI" altLang="fi-FI" sz="2000"/>
              <a:t>     </a:t>
            </a:r>
            <a:r>
              <a:rPr lang="fi-FI" altLang="fi-FI" sz="2000" b="0"/>
              <a:t>Keskustelkaa ryhmissä tai pareittain listan oikeellisuudesta. Puuttuuko listasta jotain?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2438400" y="6019800"/>
            <a:ext cx="2057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37931725" indent="-37474525"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eaLnBrk="0" hangingPunct="0"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fi-FI" altLang="fi-FI" sz="900" dirty="0">
                <a:solidFill>
                  <a:schemeClr val="bg1"/>
                </a:solidFill>
                <a:cs typeface="Arial" charset="0"/>
              </a:rPr>
              <a:t>Kolumbus saapuu Amerikkaan. Piirros vuodelta 1904.</a:t>
            </a:r>
          </a:p>
        </p:txBody>
      </p:sp>
    </p:spTree>
    <p:extLst>
      <p:ext uri="{BB962C8B-B14F-4D97-AF65-F5344CB8AC3E}">
        <p14:creationId xmlns:p14="http://schemas.microsoft.com/office/powerpoint/2010/main" val="264812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5" grpId="0" animBg="1"/>
      <p:bldP spid="6" grpId="0"/>
      <p:bldP spid="8" grpId="0"/>
    </p:bldLst>
  </p:timing>
</p:sld>
</file>

<file path=ppt/theme/theme1.xml><?xml version="1.0" encoding="utf-8"?>
<a:theme xmlns:a="http://schemas.openxmlformats.org/drawingml/2006/main" name="Mountain Top">
  <a:themeElements>
    <a:clrScheme name="Mountain Top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Mountain Top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untain Top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untain Top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614</Words>
  <Application>Microsoft Office PowerPoint</Application>
  <PresentationFormat>Näytössä katseltava diaesitys (4:3)</PresentationFormat>
  <Paragraphs>105</Paragraphs>
  <Slides>21</Slides>
  <Notes>2</Notes>
  <HiddenSlides>0</HiddenSlides>
  <MMClips>1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21</vt:i4>
      </vt:variant>
    </vt:vector>
  </HeadingPairs>
  <TitlesOfParts>
    <vt:vector size="22" baseType="lpstr">
      <vt:lpstr>Mountain Top</vt:lpstr>
      <vt:lpstr>Löytöretket</vt:lpstr>
      <vt:lpstr>Matkustaminen ja löytöretket</vt:lpstr>
      <vt:lpstr>PowerPoint-esitys</vt:lpstr>
      <vt:lpstr>Prinssi henrik “purjehtija”</vt:lpstr>
      <vt:lpstr>tiede apuna</vt:lpstr>
      <vt:lpstr>Valtamerikelpoiset laivat</vt:lpstr>
      <vt:lpstr>Miksi lähdettiin löytöretkille?</vt:lpstr>
      <vt:lpstr>Kulttuurin muutos?</vt:lpstr>
      <vt:lpstr>Miksi löytöretkille lähdettiin?</vt:lpstr>
      <vt:lpstr>Retket ja retkeilijät</vt:lpstr>
      <vt:lpstr>PowerPoint-esitys</vt:lpstr>
      <vt:lpstr>Eurooppalainen maailmanvalloitus</vt:lpstr>
      <vt:lpstr>PowerPoint-esitys</vt:lpstr>
      <vt:lpstr>PowerPoint-esitys</vt:lpstr>
      <vt:lpstr>Miten kartta poikkeaa nykykartoista?</vt:lpstr>
      <vt:lpstr>PowerPoint-esitys</vt:lpstr>
      <vt:lpstr>Tehtävä</vt:lpstr>
      <vt:lpstr>Millaisia vaikutuksia eurooppalaisten  tulolla oli Amerikan</vt:lpstr>
      <vt:lpstr>PowerPoint-esitys</vt:lpstr>
      <vt:lpstr>PowerPoint-esitys</vt:lpstr>
      <vt:lpstr>Miksi juuri Euroopasta lähdettiin löytörekille?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Löytöretket</dc:title>
  <dc:creator>Koivisto</dc:creator>
  <cp:lastModifiedBy>Koivisto</cp:lastModifiedBy>
  <cp:revision>17</cp:revision>
  <dcterms:created xsi:type="dcterms:W3CDTF">2017-11-23T18:35:18Z</dcterms:created>
  <dcterms:modified xsi:type="dcterms:W3CDTF">2017-11-23T20:44:05Z</dcterms:modified>
</cp:coreProperties>
</file>