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23A65-AD1B-4706-B063-129CD0EC3498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A73B4-6DC0-4FF1-9DD0-15B50CE1F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922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i-FI" altLang="fi-FI" smtClean="0"/>
              <a:t>Valmisteyhteenveto pakkausselostetta laajempi.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smtClean="0"/>
              <a:t>Lisäksi esitellään lääkeaineiden vaikutusmekanismiin liittyvät asiat ja lääkkeiden kulkeutumista elimistössä sekä valmisteen käyttö- ja käsittelyohjeet</a:t>
            </a:r>
          </a:p>
        </p:txBody>
      </p:sp>
      <p:sp>
        <p:nvSpPr>
          <p:cNvPr id="1024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774C72-1A7F-4917-A7FC-F3582E27090B}" type="slidenum">
              <a:rPr lang="fi-FI" altLang="fi-FI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fi-FI" altLang="fi-FI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368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886200"/>
            <a:ext cx="11480800" cy="99853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53000"/>
            <a:ext cx="11480800" cy="838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BB051-F8CC-4967-8869-FD04EB9DBFB0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86315-ED0D-49CC-B719-1662EFC2884B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92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AEA86-EF8A-40B0-B83C-3E726230AFAA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7130E-2CF2-44E3-B73E-700744F8C9B0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13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915400" y="152400"/>
            <a:ext cx="2870200" cy="6400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8407400" cy="6400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839D8-5DD9-42BA-B735-94175F1DFB6A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2B88-D768-41A9-90A8-E6B6FF0417B1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84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375B-1BE1-41A5-9C29-424847E3755B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BE007-6EF6-4D51-99BB-CC25ABA37250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8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22E6A-1026-4048-AE05-8AD768F039F8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5221B-A646-4249-9FA5-4CCA40D63D62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82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5638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46800" y="1676400"/>
            <a:ext cx="5638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24A46-ABF3-4E55-A662-DDB05F025C67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16582-963A-40E2-A72C-9DA00897005E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0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4830-E429-499F-874E-849CECF32034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DFDF7-76D1-4A18-83D2-E40870868966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88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CBE4-C030-48E3-95C5-5AD41504610D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54508-3324-48F4-955B-8DE44DFC2876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7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20882-8E48-41D8-8CC3-A2E7AF55175F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7BB1-55B4-499F-9B70-41623A737983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015E2-C59B-46E2-A5D0-3FE49AF00645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59031-0427-4FFA-BACA-FD13360631DC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3E151-59AF-486A-8D0E-B95B807719F1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EF144-A379-4C02-962C-9AB8A8E24B70}" type="slidenum">
              <a:rPr lang="fi-FI" alt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26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52400"/>
            <a:ext cx="995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Muokkaa otsikon tyyliä napsauttamalla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11480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Muokkaa tekstin perustyylejä napsauttamalla</a:t>
            </a:r>
          </a:p>
          <a:p>
            <a:pPr lvl="1"/>
            <a:r>
              <a:rPr lang="en-US" altLang="fi-FI" smtClean="0"/>
              <a:t>Toinen taso</a:t>
            </a:r>
          </a:p>
          <a:p>
            <a:pPr lvl="2"/>
            <a:r>
              <a:rPr lang="en-US" altLang="fi-FI" smtClean="0"/>
              <a:t>Kolmas taso</a:t>
            </a:r>
          </a:p>
          <a:p>
            <a:pPr lvl="3"/>
            <a:r>
              <a:rPr lang="en-US" altLang="fi-FI" smtClean="0"/>
              <a:t>Neljäs taso</a:t>
            </a:r>
          </a:p>
          <a:p>
            <a:pPr lvl="4"/>
            <a:r>
              <a:rPr lang="en-US" altLang="fi-FI" smtClean="0"/>
              <a:t>Viides taso</a:t>
            </a:r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BBF0A7EB-EB48-4850-84BA-822244F0DEBB}" type="datetimeFigureOut">
              <a:rPr lang="fi-FI">
                <a:solidFill>
                  <a:srgbClr val="000000"/>
                </a:solidFill>
              </a:rPr>
              <a:pPr>
                <a:defRPr/>
              </a:pPr>
              <a:t>19.3.2020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14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93DE4-EB8A-4179-B3DC-449FD5615650}" type="slidenum">
              <a:rPr lang="fi-FI" altLang="fi-F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47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anose="05000000000000000000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D4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pc.fimea.fi/html/humpil.html?context=number&amp;search=174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LÄÄKKEISIIN LIITTYVÄ TIETO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498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Valmisteesta saatava tieto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z="2800"/>
              <a:t>Kaikkia valmistetta koskevia tietoja mahdoton muistaa ulkoa</a:t>
            </a:r>
          </a:p>
          <a:p>
            <a:pPr eaLnBrk="1" hangingPunct="1"/>
            <a:r>
              <a:rPr lang="fi-FI" altLang="fi-FI" sz="2800"/>
              <a:t>Tärkeää tietää mistä ja miten lääkkeistä löytää tietoja</a:t>
            </a:r>
          </a:p>
          <a:p>
            <a:pPr eaLnBrk="1" hangingPunct="1"/>
            <a:r>
              <a:rPr lang="fi-FI" altLang="fi-FI" sz="2800"/>
              <a:t>Terveydenhuollon ammattilaisille tarkoitetut oleelliset tiedot lääkeaineesta –ja valmisteesta löytyvät </a:t>
            </a:r>
            <a:r>
              <a:rPr lang="fi-FI" altLang="fi-FI" sz="2800" b="1"/>
              <a:t>valmisteyhteenvedosta</a:t>
            </a:r>
          </a:p>
          <a:p>
            <a:pPr eaLnBrk="1" hangingPunct="1"/>
            <a:r>
              <a:rPr lang="fi-FI" altLang="fi-FI" sz="2800"/>
              <a:t>Kaikkien Suomessa myyntiluvan saaneiden valmisteiden pakkausselosteet ja valmisteyhteenvedot ovat luettavissa </a:t>
            </a:r>
            <a:r>
              <a:rPr lang="fi-FI" altLang="fi-FI" sz="2800">
                <a:hlinkClick r:id="rId3"/>
              </a:rPr>
              <a:t>Fimean</a:t>
            </a:r>
            <a:r>
              <a:rPr lang="fi-FI" altLang="fi-FI" sz="2800"/>
              <a:t> Internet-sivuilta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95976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254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dirty="0" smtClean="0"/>
              <a:t>LÄÄKEPAKKAUKSET</a:t>
            </a:r>
            <a:endParaRPr lang="en-GB" dirty="0"/>
          </a:p>
        </p:txBody>
      </p:sp>
      <p:sp>
        <p:nvSpPr>
          <p:cNvPr id="11267" name="Sisällön paikkamerkki 1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500688"/>
          </a:xfrm>
        </p:spPr>
        <p:txBody>
          <a:bodyPr/>
          <a:lstStyle/>
          <a:p>
            <a:pPr marL="365125" indent="-255588" eaLnBrk="1" hangingPunct="1">
              <a:buFont typeface="Wingdings 3" panose="05040102010807070707" pitchFamily="18" charset="2"/>
              <a:buChar char=""/>
            </a:pPr>
            <a:endParaRPr lang="fi-FI" altLang="fi-FI" smtClean="0"/>
          </a:p>
          <a:p>
            <a:pPr marL="365125" indent="-255588" eaLnBrk="1" hangingPunct="1">
              <a:buFont typeface="Wingdings 3" panose="05040102010807070707" pitchFamily="18" charset="2"/>
              <a:buChar char=""/>
            </a:pPr>
            <a:r>
              <a:rPr lang="fi-FI" altLang="fi-FI" smtClean="0"/>
              <a:t>Ilmenee mm.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Valmisteen kauppanimi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Lääkkeen vahvuus 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Lääkemuoto (tabletti, kapseli, injektioneste)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Lääkevalmisteen koostumus (lääkeaineet ja apuaineet)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Pakkauskoko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Viimeinen käyttöpäivä</a:t>
            </a:r>
          </a:p>
        </p:txBody>
      </p:sp>
      <p:sp>
        <p:nvSpPr>
          <p:cNvPr id="11268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449C68-1D15-4235-AAD8-CE906AA89F4D}" type="slidenum">
              <a:rPr kumimoji="0" lang="en-GB" altLang="fi-FI" sz="14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kumimoji="0" lang="en-GB" altLang="fi-FI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LÄÄKEPAKKAUKSET</a:t>
            </a:r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Tarvittavat säilytysohjeet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Valmistajan nimi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Jos lääke haittaa suorituskykyä liikenteessä, pakkauksessa on punainen varoituskolmio</a:t>
            </a:r>
          </a:p>
          <a:p>
            <a:pPr marL="620713" lvl="1" eaLnBrk="1" hangingPunct="1">
              <a:spcBef>
                <a:spcPts val="325"/>
              </a:spcBef>
              <a:buFont typeface="Verdana" panose="020B0604030504040204" pitchFamily="34" charset="0"/>
              <a:buChar char="◦"/>
            </a:pPr>
            <a:r>
              <a:rPr lang="fi-FI" altLang="fi-FI" sz="3200"/>
              <a:t>Itsehoitolääkkeissä pitää olla käyttötarkoitus ja annosohjeet (reseptilääkkeissä lääkäri määrää yksilöllisen annoksen)</a:t>
            </a:r>
          </a:p>
        </p:txBody>
      </p:sp>
    </p:spTree>
    <p:extLst>
      <p:ext uri="{BB962C8B-B14F-4D97-AF65-F5344CB8AC3E}">
        <p14:creationId xmlns:p14="http://schemas.microsoft.com/office/powerpoint/2010/main" val="41787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9" descr="skannaa00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09939" y="0"/>
            <a:ext cx="5214937" cy="6597650"/>
          </a:xfrm>
        </p:spPr>
      </p:pic>
      <p:sp>
        <p:nvSpPr>
          <p:cNvPr id="13315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3CAFF5-94B8-48ED-AB2A-960D8A590530}" type="slidenum">
              <a:rPr kumimoji="0" lang="en-GB" altLang="fi-FI" sz="14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en-GB" altLang="fi-FI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7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PAKKAUSSELOSTE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Pakkausseloste (PIL, Patient information leaflet) löytyy lääkepakkauksesta.</a:t>
            </a:r>
          </a:p>
          <a:p>
            <a:pPr eaLnBrk="1" hangingPunct="1"/>
            <a:r>
              <a:rPr lang="fi-FI" altLang="fi-FI" smtClean="0"/>
              <a:t>Valmistajan laatima ja viranomaisen hyväksymä</a:t>
            </a:r>
          </a:p>
          <a:p>
            <a:pPr eaLnBrk="1" hangingPunct="1"/>
            <a:r>
              <a:rPr lang="fi-FI" altLang="fi-FI" smtClean="0"/>
              <a:t>Lääkkeen käyttäjälle tärkeät tiedot lääkkeestä ja sen oikeasta käytöstä</a:t>
            </a:r>
          </a:p>
          <a:p>
            <a:pPr eaLnBrk="1" hangingPunct="1"/>
            <a:r>
              <a:rPr lang="fi-FI" altLang="fi-FI" smtClean="0"/>
              <a:t>Lisäksi yleisimmät haittavaikutukset</a:t>
            </a:r>
          </a:p>
        </p:txBody>
      </p:sp>
    </p:spTree>
    <p:extLst>
      <p:ext uri="{BB962C8B-B14F-4D97-AF65-F5344CB8AC3E}">
        <p14:creationId xmlns:p14="http://schemas.microsoft.com/office/powerpoint/2010/main" val="21128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fi-FI" altLang="fi-FI" smtClean="0"/>
              <a:t>	PHARMACA FENNICA</a:t>
            </a:r>
            <a:endParaRPr lang="en-GB" altLang="fi-FI" smtClean="0"/>
          </a:p>
        </p:txBody>
      </p:sp>
      <p:sp>
        <p:nvSpPr>
          <p:cNvPr id="15363" name="Sisällön paikkamerkki 4"/>
          <p:cNvSpPr>
            <a:spLocks noGrp="1"/>
          </p:cNvSpPr>
          <p:nvPr>
            <p:ph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altLang="fi-FI" smtClean="0"/>
              <a:t>Lääketietokeskus ylläpitää vuosittain ilmestyvää </a:t>
            </a:r>
            <a:r>
              <a:rPr lang="fi-FI" altLang="fi-FI" i="1" smtClean="0"/>
              <a:t>Pharmaca Fennica –</a:t>
            </a:r>
            <a:r>
              <a:rPr lang="fi-FI" altLang="fi-FI" smtClean="0"/>
              <a:t>nimistä kirjaa (+verkkopalvelu &amp; mobiilisovellus)</a:t>
            </a:r>
          </a:p>
          <a:p>
            <a:pPr eaLnBrk="1" hangingPunct="1"/>
            <a:r>
              <a:rPr lang="fi-FI" altLang="fi-FI" smtClean="0"/>
              <a:t>Siihen on koottu Suomessa kaupan olevien lääkkeiden perusinformaatio</a:t>
            </a:r>
          </a:p>
          <a:p>
            <a:pPr eaLnBrk="1" hangingPunct="1"/>
            <a:r>
              <a:rPr lang="fi-FI" altLang="fi-FI" smtClean="0"/>
              <a:t>Pharmaca Fennica on viisiosainen:</a:t>
            </a:r>
          </a:p>
          <a:p>
            <a:pPr lvl="1" eaLnBrk="1" hangingPunct="1"/>
            <a:r>
              <a:rPr lang="fi-FI" altLang="fi-FI" smtClean="0"/>
              <a:t>I osa: lääkevalmisteiden tiivistetyt tuoteselosteet</a:t>
            </a:r>
          </a:p>
          <a:p>
            <a:pPr lvl="1" eaLnBrk="1" hangingPunct="1"/>
            <a:r>
              <a:rPr lang="fi-FI" altLang="fi-FI" smtClean="0"/>
              <a:t>II-V osat: lääkevalmisteiden täydelliset tuoteselosteet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fi-FI" smtClean="0"/>
          </a:p>
        </p:txBody>
      </p:sp>
      <p:sp>
        <p:nvSpPr>
          <p:cNvPr id="15364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D78EC8-61EE-4968-9D93-8D4FC1EDD62A}" type="slidenum">
              <a:rPr kumimoji="0" lang="en-GB" altLang="fi-FI" sz="14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kumimoji="0" lang="en-GB" altLang="fi-FI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0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fi-FI" altLang="fi-FI" smtClean="0"/>
              <a:t>PHARMACA FENNICA</a:t>
            </a:r>
            <a:endParaRPr lang="en-GB" altLang="fi-FI" smtClean="0"/>
          </a:p>
        </p:txBody>
      </p:sp>
      <p:sp>
        <p:nvSpPr>
          <p:cNvPr id="16387" name="Sisällön paikkamerkki 4"/>
          <p:cNvSpPr>
            <a:spLocks noGrp="1"/>
          </p:cNvSpPr>
          <p:nvPr>
            <p:ph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fi-FI" altLang="fi-FI" smtClean="0"/>
              <a:t>Sisältää tietoa lääkevalmisteiden ominaisuuksista:</a:t>
            </a:r>
          </a:p>
          <a:p>
            <a:pPr lvl="1" eaLnBrk="1" hangingPunct="1"/>
            <a:r>
              <a:rPr lang="fi-FI" altLang="fi-FI" smtClean="0"/>
              <a:t>Vaikutustapa</a:t>
            </a:r>
          </a:p>
          <a:p>
            <a:pPr lvl="1" eaLnBrk="1" hangingPunct="1"/>
            <a:r>
              <a:rPr lang="fi-FI" altLang="fi-FI" smtClean="0"/>
              <a:t>Käyttötarkoitus eli </a:t>
            </a:r>
            <a:r>
              <a:rPr lang="fi-FI" altLang="fi-FI" b="1" smtClean="0"/>
              <a:t>indikaatio</a:t>
            </a:r>
          </a:p>
          <a:p>
            <a:pPr lvl="1" eaLnBrk="1" hangingPunct="1"/>
            <a:r>
              <a:rPr lang="fi-FI" altLang="fi-FI" smtClean="0"/>
              <a:t>Annostelu</a:t>
            </a:r>
          </a:p>
          <a:p>
            <a:pPr lvl="1" eaLnBrk="1" hangingPunct="1"/>
            <a:r>
              <a:rPr lang="fi-FI" altLang="fi-FI" smtClean="0"/>
              <a:t>Haittavaikutukset</a:t>
            </a:r>
          </a:p>
          <a:p>
            <a:pPr lvl="1" eaLnBrk="1" hangingPunct="1"/>
            <a:r>
              <a:rPr lang="fi-FI" altLang="fi-FI" smtClean="0"/>
              <a:t>Käytön esteet eli </a:t>
            </a:r>
            <a:r>
              <a:rPr lang="fi-FI" altLang="fi-FI" b="1" smtClean="0"/>
              <a:t>kontraindikaatiot</a:t>
            </a:r>
          </a:p>
          <a:p>
            <a:pPr eaLnBrk="1" hangingPunct="1"/>
            <a:r>
              <a:rPr lang="fi-FI" altLang="fi-FI" smtClean="0"/>
              <a:t>Lisäksi tietoa:</a:t>
            </a:r>
          </a:p>
          <a:p>
            <a:pPr lvl="1" eaLnBrk="1" hangingPunct="1"/>
            <a:r>
              <a:rPr lang="fi-FI" altLang="fi-FI" smtClean="0"/>
              <a:t>Lääkevalmisteiden hinnoista</a:t>
            </a:r>
          </a:p>
          <a:p>
            <a:pPr lvl="1" eaLnBrk="1" hangingPunct="1"/>
            <a:r>
              <a:rPr lang="fi-FI" altLang="fi-FI" smtClean="0"/>
              <a:t>Erityiskorvattavista lääkeaineista</a:t>
            </a:r>
          </a:p>
        </p:txBody>
      </p:sp>
      <p:sp>
        <p:nvSpPr>
          <p:cNvPr id="16388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D4"/>
              </a:buClr>
              <a:buSzPct val="75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EB784D-FEDD-47EF-9143-CEB390A953D7}" type="slidenum">
              <a:rPr kumimoji="0" lang="en-GB" altLang="fi-FI" sz="140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kumimoji="0" lang="en-GB" altLang="fi-FI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86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ema1">
  <a:themeElements>
    <a:clrScheme name="Lääketiede-suunnittelumalli [2]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0066"/>
      </a:accent1>
      <a:accent2>
        <a:srgbClr val="000099"/>
      </a:accent2>
      <a:accent3>
        <a:srgbClr val="FFFFFF"/>
      </a:accent3>
      <a:accent4>
        <a:srgbClr val="000000"/>
      </a:accent4>
      <a:accent5>
        <a:srgbClr val="AAAAB8"/>
      </a:accent5>
      <a:accent6>
        <a:srgbClr val="00008A"/>
      </a:accent6>
      <a:hlink>
        <a:srgbClr val="2660B6"/>
      </a:hlink>
      <a:folHlink>
        <a:srgbClr val="875FDF"/>
      </a:folHlink>
    </a:clrScheme>
    <a:fontScheme name="Lääketiede-suunnittelumalli [2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ääketiede-suunnittelumalli [2]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0066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00008A"/>
        </a:accent6>
        <a:hlink>
          <a:srgbClr val="2660B6"/>
        </a:hlink>
        <a:folHlink>
          <a:srgbClr val="875FD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Laajakuva</PresentationFormat>
  <Paragraphs>48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Wingdings 3</vt:lpstr>
      <vt:lpstr>Teema1</vt:lpstr>
      <vt:lpstr>LÄÄKKEISIIN LIITTYVÄ TIETO</vt:lpstr>
      <vt:lpstr>Valmisteesta saatava tieto</vt:lpstr>
      <vt:lpstr>LÄÄKEPAKKAUKSET</vt:lpstr>
      <vt:lpstr>LÄÄKEPAKKAUKSET</vt:lpstr>
      <vt:lpstr>PowerPoint-esitys</vt:lpstr>
      <vt:lpstr>PAKKAUSSELOSTE</vt:lpstr>
      <vt:lpstr> PHARMACA FENNICA</vt:lpstr>
      <vt:lpstr>PHARMACA FENNICA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LÄÄKKEISIIN LIITTYVÄ TIETO</dc:title>
  <dc:creator>Kaisa Kurko</dc:creator>
  <cp:lastModifiedBy>Kaisa Kurko</cp:lastModifiedBy>
  <cp:revision>1</cp:revision>
  <dcterms:created xsi:type="dcterms:W3CDTF">2020-03-19T16:49:26Z</dcterms:created>
  <dcterms:modified xsi:type="dcterms:W3CDTF">2020-03-19T16:50:14Z</dcterms:modified>
</cp:coreProperties>
</file>