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2" r:id="rId3"/>
    <p:sldId id="258" r:id="rId4"/>
    <p:sldId id="261" r:id="rId5"/>
    <p:sldId id="262" r:id="rId6"/>
    <p:sldId id="266" r:id="rId7"/>
    <p:sldId id="267" r:id="rId8"/>
    <p:sldId id="268" r:id="rId9"/>
    <p:sldId id="269" r:id="rId10"/>
    <p:sldId id="271" r:id="rId11"/>
    <p:sldId id="270" r:id="rId1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08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 bwMode="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3886200"/>
            <a:ext cx="8610600" cy="998538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4953000"/>
            <a:ext cx="8610600" cy="838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b="1"/>
            </a:lvl1pPr>
          </a:lstStyle>
          <a:p>
            <a:r>
              <a:rPr lang="fi-FI" smtClean="0"/>
              <a:t>Muokkaa alaotsikon perustyyliä napsautt.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C16302DE-484B-48ED-AC96-E99BD06E75A6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7D63A09-3F78-478C-92AD-A1C07C24140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6302DE-484B-48ED-AC96-E99BD06E75A6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D63A09-3F78-478C-92AD-A1C07C24140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400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400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6302DE-484B-48ED-AC96-E99BD06E75A6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D63A09-3F78-478C-92AD-A1C07C24140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6302DE-484B-48ED-AC96-E99BD06E75A6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D63A09-3F78-478C-92AD-A1C07C24140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6302DE-484B-48ED-AC96-E99BD06E75A6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D63A09-3F78-478C-92AD-A1C07C24140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228600" y="16764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10100" y="16764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6302DE-484B-48ED-AC96-E99BD06E75A6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D63A09-3F78-478C-92AD-A1C07C24140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6302DE-484B-48ED-AC96-E99BD06E75A6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D63A09-3F78-478C-92AD-A1C07C24140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6302DE-484B-48ED-AC96-E99BD06E75A6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D63A09-3F78-478C-92AD-A1C07C24140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6302DE-484B-48ED-AC96-E99BD06E75A6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D63A09-3F78-478C-92AD-A1C07C24140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6302DE-484B-48ED-AC96-E99BD06E75A6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D63A09-3F78-478C-92AD-A1C07C24140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6302DE-484B-48ED-AC96-E99BD06E75A6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D63A09-3F78-478C-92AD-A1C07C24140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152400"/>
            <a:ext cx="7467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Muokkaa otsikon tyyliä napsauttamalla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676400"/>
            <a:ext cx="8610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Muokkaa tekstin perustyylejä napsauttamalla</a:t>
            </a:r>
          </a:p>
          <a:p>
            <a:pPr lvl="1"/>
            <a:r>
              <a:rPr lang="en-US" smtClean="0"/>
              <a:t>Toinen taso</a:t>
            </a:r>
          </a:p>
          <a:p>
            <a:pPr lvl="2"/>
            <a:r>
              <a:rPr lang="en-US" smtClean="0"/>
              <a:t>Kolmas taso</a:t>
            </a:r>
          </a:p>
          <a:p>
            <a:pPr lvl="3"/>
            <a:r>
              <a:rPr lang="en-US" smtClean="0"/>
              <a:t>Neljäs taso</a:t>
            </a:r>
          </a:p>
          <a:p>
            <a:pPr lvl="4"/>
            <a:r>
              <a:rPr lang="en-US" smtClean="0"/>
              <a:t>Viides taso</a:t>
            </a:r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smtClean="0">
                <a:latin typeface="+mn-lt"/>
              </a:defRPr>
            </a:lvl1pPr>
          </a:lstStyle>
          <a:p>
            <a:fld id="{C16302DE-484B-48ED-AC96-E99BD06E75A6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6144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endParaRPr lang="fi-FI"/>
          </a:p>
        </p:txBody>
      </p:sp>
      <p:sp>
        <p:nvSpPr>
          <p:cNvPr id="6144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smtClean="0">
                <a:latin typeface="+mn-lt"/>
                <a:cs typeface="Arial" charset="0"/>
              </a:defRPr>
            </a:lvl1pPr>
          </a:lstStyle>
          <a:p>
            <a:fld id="{47D63A09-3F78-478C-92AD-A1C07C241401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D4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00D4"/>
        </a:buClr>
        <a:buSzPct val="75000"/>
        <a:buFont typeface="Wingdings" pitchFamily="2" charset="2"/>
        <a:buChar char="n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00D4"/>
        </a:buClr>
        <a:buSzPct val="75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00D4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00D4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00D4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00D4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00D4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00D4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LÄÄKKEIDEN JAKAMINEN</a:t>
            </a:r>
          </a:p>
        </p:txBody>
      </p:sp>
      <p:sp>
        <p:nvSpPr>
          <p:cNvPr id="3075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smtClean="0"/>
              <a:t>Aseptiikan merkitys, kirjaaminen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Seitsemän </a:t>
            </a:r>
            <a:r>
              <a:rPr lang="fi-FI" smtClean="0"/>
              <a:t>O:n </a:t>
            </a:r>
            <a:r>
              <a:rPr lang="fi-FI" smtClean="0"/>
              <a:t>sääntö</a:t>
            </a:r>
            <a:r>
              <a:rPr lang="fi-FI" sz="3600" smtClean="0"/>
              <a:t> </a:t>
            </a:r>
            <a:r>
              <a:rPr lang="fi-FI" sz="3600" dirty="0" smtClean="0"/>
              <a:t>OSATTAVA!!!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fi-FI" dirty="0" smtClean="0"/>
              <a:t>Oikea lääke</a:t>
            </a:r>
          </a:p>
          <a:p>
            <a:pPr marL="514350" indent="-514350">
              <a:buAutoNum type="arabicPeriod"/>
            </a:pPr>
            <a:r>
              <a:rPr lang="fi-FI" dirty="0" smtClean="0"/>
              <a:t>Oikea annos</a:t>
            </a:r>
          </a:p>
          <a:p>
            <a:pPr marL="514350" indent="-514350">
              <a:buAutoNum type="arabicPeriod"/>
            </a:pPr>
            <a:r>
              <a:rPr lang="fi-FI" dirty="0" smtClean="0"/>
              <a:t>Oikea </a:t>
            </a:r>
            <a:r>
              <a:rPr lang="fi-FI" dirty="0" smtClean="0"/>
              <a:t>antoaika (ottoajankohta s. 160) (s.181)</a:t>
            </a:r>
            <a:endParaRPr lang="fi-FI" dirty="0" smtClean="0"/>
          </a:p>
          <a:p>
            <a:pPr marL="514350" indent="-514350">
              <a:buAutoNum type="arabicPeriod"/>
            </a:pPr>
            <a:r>
              <a:rPr lang="fi-FI" dirty="0" smtClean="0"/>
              <a:t>Oikea antotapa</a:t>
            </a:r>
          </a:p>
          <a:p>
            <a:pPr marL="514350" indent="-514350">
              <a:buAutoNum type="arabicPeriod"/>
            </a:pPr>
            <a:r>
              <a:rPr lang="fi-FI" dirty="0" smtClean="0"/>
              <a:t>Oikea potilas</a:t>
            </a:r>
          </a:p>
          <a:p>
            <a:pPr marL="514350" indent="-514350">
              <a:buAutoNum type="arabicPeriod"/>
            </a:pPr>
            <a:r>
              <a:rPr lang="fi-FI" dirty="0" smtClean="0"/>
              <a:t>Oikea potilaan ohjaus</a:t>
            </a:r>
          </a:p>
          <a:p>
            <a:pPr marL="514350" indent="-514350">
              <a:buAutoNum type="arabicPeriod"/>
            </a:pPr>
            <a:r>
              <a:rPr lang="fi-FI" dirty="0" smtClean="0"/>
              <a:t>Oikea dokumentointi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85739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Jos potilas ei halua ottaa lääkettä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Suostuttele, käännä ajatus lääkkeenotosta muualle ja yritä hetken kuluttua uudelleen</a:t>
            </a:r>
          </a:p>
          <a:p>
            <a:r>
              <a:rPr lang="fi-FI" dirty="0" smtClean="0"/>
              <a:t>Kerro lääkärille/omahoitajalle/omaiselle</a:t>
            </a:r>
          </a:p>
          <a:p>
            <a:r>
              <a:rPr lang="fi-FI" dirty="0" smtClean="0"/>
              <a:t>Mieti muuta tapaa antaa (</a:t>
            </a:r>
            <a:r>
              <a:rPr lang="fi-FI" dirty="0" err="1" smtClean="0"/>
              <a:t>tbl</a:t>
            </a:r>
            <a:r>
              <a:rPr lang="fi-FI" dirty="0" smtClean="0"/>
              <a:t>- liuos- </a:t>
            </a:r>
            <a:r>
              <a:rPr lang="fi-FI" dirty="0" err="1" smtClean="0"/>
              <a:t>sc</a:t>
            </a:r>
            <a:r>
              <a:rPr lang="fi-FI" dirty="0" smtClean="0"/>
              <a:t>- im) ja tabletin muotoa</a:t>
            </a:r>
          </a:p>
          <a:p>
            <a:r>
              <a:rPr lang="fi-FI" dirty="0" smtClean="0"/>
              <a:t>Ei piilotusta ruokaan, lusikkaan</a:t>
            </a:r>
          </a:p>
          <a:p>
            <a:r>
              <a:rPr lang="fi-FI" dirty="0" smtClean="0"/>
              <a:t>Ei pakkoa</a:t>
            </a:r>
          </a:p>
          <a:p>
            <a:r>
              <a:rPr lang="fi-FI" dirty="0" smtClean="0"/>
              <a:t>Ei valehtelua</a:t>
            </a:r>
          </a:p>
        </p:txBody>
      </p:sp>
      <p:sp>
        <p:nvSpPr>
          <p:cNvPr id="16388" name="Päivämäärän paikkamerkki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C114829-F7FE-4F9D-8335-EDE223B11944}" type="datetime1">
              <a:rPr lang="fi-FI"/>
              <a:pPr fontAlgn="base">
                <a:spcBef>
                  <a:spcPct val="0"/>
                </a:spcBef>
                <a:spcAft>
                  <a:spcPct val="0"/>
                </a:spcAft>
              </a:pPr>
              <a:t>2.4.2020</a:t>
            </a:fld>
            <a:endParaRPr lang="fi-FI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ian numeron paikkamerkki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7822850-AA29-40E9-A990-757A04F0035F}" type="slidenum">
              <a:rPr kumimoji="0" lang="en-US" altLang="fi-FI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kumimoji="0" lang="en-US" altLang="fi-FI" sz="1400">
              <a:latin typeface="Times New Roman" panose="02020603050405020304" pitchFamily="18" charset="0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altLang="fi-FI" sz="4000" smtClean="0"/>
              <a:t>HOITAJAN TOIMINTA LÄÄKEHOIDOSSA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altLang="fi-FI" sz="2800" dirty="0" smtClean="0"/>
              <a:t>Hoitaja</a:t>
            </a:r>
          </a:p>
          <a:p>
            <a:pPr lvl="1"/>
            <a:r>
              <a:rPr lang="fi-FI" altLang="fi-FI" sz="2400" dirty="0" smtClean="0"/>
              <a:t>Havainnoi potilaan vointia ja siinä tapahtuvia muutoksia sekä tiedottaa niistä lääkärille</a:t>
            </a:r>
          </a:p>
          <a:p>
            <a:pPr lvl="1"/>
            <a:r>
              <a:rPr lang="fi-FI" altLang="fi-FI" sz="2400" dirty="0" smtClean="0"/>
              <a:t>Ottaa vastaan lääkitsemismääräyksiä</a:t>
            </a:r>
          </a:p>
          <a:p>
            <a:pPr lvl="1"/>
            <a:r>
              <a:rPr lang="fi-FI" altLang="fi-FI" sz="2400" dirty="0" smtClean="0"/>
              <a:t>Saattaa lääkkeet käyttökuntoon</a:t>
            </a:r>
          </a:p>
          <a:p>
            <a:pPr lvl="1"/>
            <a:r>
              <a:rPr lang="fi-FI" altLang="fi-FI" sz="2400" dirty="0" smtClean="0"/>
              <a:t>Annostelee ja jakaa lääkkeet</a:t>
            </a:r>
          </a:p>
          <a:p>
            <a:pPr lvl="1"/>
            <a:r>
              <a:rPr lang="fi-FI" altLang="fi-FI" sz="2400" dirty="0" smtClean="0"/>
              <a:t>Antaa lääkkeet potilaalle</a:t>
            </a:r>
          </a:p>
          <a:p>
            <a:pPr lvl="1"/>
            <a:r>
              <a:rPr lang="fi-FI" altLang="fi-FI" sz="2400" dirty="0" smtClean="0"/>
              <a:t>Opettaa ja ohjaa potilasta</a:t>
            </a:r>
          </a:p>
          <a:p>
            <a:pPr lvl="1"/>
            <a:r>
              <a:rPr lang="fi-FI" altLang="fi-FI" sz="2400" dirty="0" smtClean="0"/>
              <a:t>Seuraa lääkityksen vaikuttavuutta</a:t>
            </a:r>
          </a:p>
          <a:p>
            <a:pPr lvl="1"/>
            <a:r>
              <a:rPr lang="fi-FI" altLang="fi-FI" sz="2400" dirty="0" smtClean="0"/>
              <a:t>Dokumentoi lääkehoidon toteuttamisen ja sen vaikutukset</a:t>
            </a:r>
          </a:p>
        </p:txBody>
      </p:sp>
    </p:spTree>
    <p:extLst>
      <p:ext uri="{BB962C8B-B14F-4D97-AF65-F5344CB8AC3E}">
        <p14:creationId xmlns:p14="http://schemas.microsoft.com/office/powerpoint/2010/main" val="804860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 smtClean="0"/>
              <a:t>LÄÄKEHOIDON TOTEUTUS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 smtClean="0"/>
              <a:t>INFEKTIOIDEN EHKÄISY ensisijaisen tärkeää</a:t>
            </a:r>
          </a:p>
          <a:p>
            <a:pPr lvl="1"/>
            <a:r>
              <a:rPr lang="fi-FI" sz="2400" dirty="0" smtClean="0"/>
              <a:t>Hyvä käsihygienia</a:t>
            </a:r>
          </a:p>
          <a:p>
            <a:pPr lvl="1"/>
            <a:r>
              <a:rPr lang="fi-FI" sz="2400" dirty="0" smtClean="0"/>
              <a:t>Lääkkeiden oikea säilytys</a:t>
            </a:r>
          </a:p>
          <a:p>
            <a:pPr lvl="1"/>
            <a:r>
              <a:rPr lang="fi-FI" sz="2400" dirty="0" smtClean="0"/>
              <a:t>Välineet</a:t>
            </a:r>
          </a:p>
          <a:p>
            <a:pPr lvl="1"/>
            <a:r>
              <a:rPr lang="fi-FI" sz="2400" dirty="0" smtClean="0"/>
              <a:t>Ympäristö</a:t>
            </a:r>
          </a:p>
          <a:p>
            <a:r>
              <a:rPr lang="fi-FI" sz="2800" dirty="0" smtClean="0"/>
              <a:t>Hoitaja jakaa lääkkeet potilaskohtaisiksi annoksiksi </a:t>
            </a:r>
            <a:r>
              <a:rPr lang="fi-FI" sz="2800" dirty="0" smtClean="0"/>
              <a:t>(lääkelasiin/tarjotin/dosetti/ruisku) </a:t>
            </a:r>
            <a:r>
              <a:rPr lang="fi-FI" sz="2800" dirty="0" smtClean="0"/>
              <a:t>HUOM!! </a:t>
            </a:r>
            <a:r>
              <a:rPr lang="fi-FI" sz="2400" dirty="0" smtClean="0"/>
              <a:t>Lääkeannoksen oikeellisuus eli täsmälleen lääkärin määräyksen mukaisesti</a:t>
            </a:r>
          </a:p>
          <a:p>
            <a:pPr lvl="1"/>
            <a:r>
              <a:rPr lang="fi-FI" sz="2400" dirty="0" smtClean="0"/>
              <a:t>Vaatii hoitajalta LÄÄKELASKUTAITOJA </a:t>
            </a:r>
          </a:p>
        </p:txBody>
      </p:sp>
      <p:sp>
        <p:nvSpPr>
          <p:cNvPr id="4098" name="Alatunnisteen paikkamerkki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Lääkehoidon perusteet</a:t>
            </a:r>
          </a:p>
        </p:txBody>
      </p:sp>
      <p:sp>
        <p:nvSpPr>
          <p:cNvPr id="4099" name="Dian numeron paikkamerkki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2F5ACCD-6086-48F9-BFC2-ACC3B569370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z="3200" smtClean="0"/>
              <a:t>Lääkkeiden käyttökuntoon saattaminen…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i-FI" sz="2400" dirty="0" smtClean="0"/>
              <a:t>Lääkkeet ovat avaamattomassa lääkepakkauksessa steriilejä </a:t>
            </a:r>
            <a:r>
              <a:rPr lang="fi-FI" sz="2400" dirty="0" smtClean="0">
                <a:sym typeface="Wingdings" panose="05000000000000000000" pitchFamily="2" charset="2"/>
              </a:rPr>
              <a:t>  </a:t>
            </a:r>
            <a:r>
              <a:rPr lang="fi-FI" sz="2400" dirty="0" err="1" smtClean="0">
                <a:sym typeface="Wingdings" panose="05000000000000000000" pitchFamily="2" charset="2"/>
              </a:rPr>
              <a:t>k</a:t>
            </a:r>
            <a:r>
              <a:rPr lang="fi-FI" sz="2400" dirty="0" err="1" smtClean="0"/>
              <a:t>ontaminointia</a:t>
            </a:r>
            <a:r>
              <a:rPr lang="fi-FI" sz="2400" dirty="0" smtClean="0"/>
              <a:t> (+ välineet) pyritään välttämään, jotta lääkkeet eivät joutuisi kosketuksiin mikrobien kanssa.</a:t>
            </a:r>
          </a:p>
          <a:p>
            <a:pPr>
              <a:lnSpc>
                <a:spcPct val="90000"/>
              </a:lnSpc>
            </a:pPr>
            <a:r>
              <a:rPr lang="fi-FI" sz="2400" dirty="0" smtClean="0"/>
              <a:t>Lääkkeiden käsittelyssä tärkeää suojata myös itsensä </a:t>
            </a:r>
            <a:r>
              <a:rPr lang="fi-FI" sz="2400" dirty="0" smtClean="0">
                <a:sym typeface="Wingdings" panose="05000000000000000000" pitchFamily="2" charset="2"/>
              </a:rPr>
              <a:t> suojakäsineet tai lusikka/atulat</a:t>
            </a:r>
            <a:endParaRPr lang="fi-FI" sz="2400" dirty="0" smtClean="0"/>
          </a:p>
          <a:p>
            <a:pPr marL="342900" lvl="1" indent="-342900">
              <a:lnSpc>
                <a:spcPct val="90000"/>
              </a:lnSpc>
            </a:pPr>
            <a:r>
              <a:rPr lang="fi-FI" sz="2400" dirty="0" smtClean="0"/>
              <a:t>Lääkkeen jakaja ja antaja voi olla eri henkilö, mutta molemmat ovat vastuussa lääkehoidon virheettömästä toteutuksesta!</a:t>
            </a:r>
          </a:p>
          <a:p>
            <a:pPr>
              <a:lnSpc>
                <a:spcPct val="90000"/>
              </a:lnSpc>
            </a:pPr>
            <a:r>
              <a:rPr lang="fi-FI" sz="2400" dirty="0" smtClean="0"/>
              <a:t>Lääkkeen annostelussa ja jakamisessa käytetään </a:t>
            </a:r>
            <a:r>
              <a:rPr lang="fi-FI" sz="2400" b="1" dirty="0" smtClean="0"/>
              <a:t>kaksoistarkistusta</a:t>
            </a:r>
            <a:r>
              <a:rPr lang="fi-FI" sz="2400" dirty="0" smtClean="0"/>
              <a:t> (erityisesti lapsipotilaat, verensiirrot)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i-FI" sz="2400" dirty="0" smtClean="0"/>
          </a:p>
          <a:p>
            <a:pPr>
              <a:lnSpc>
                <a:spcPct val="90000"/>
              </a:lnSpc>
            </a:pPr>
            <a:endParaRPr lang="fi-FI" sz="24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Lääkkeenjaon apuvälineet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i-FI" sz="2800" smtClean="0"/>
              <a:t>Lääkkeitä käsiteltäessä voi apuna käyttää seuraavia välineitä: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fi-FI" sz="2400" smtClean="0"/>
              <a:t>lääketarjotin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fi-FI" sz="2400" smtClean="0"/>
              <a:t>lääkelasi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fi-FI" sz="2400" smtClean="0"/>
              <a:t>jakolusikka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fi-FI" sz="2400" smtClean="0"/>
              <a:t>pinsetti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fi-FI" sz="2400" smtClean="0"/>
              <a:t>läpipainopakkauksen avaaja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fi-FI" sz="2400" smtClean="0"/>
              <a:t>tabletinpuolittaja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fi-FI" sz="2400" smtClean="0"/>
              <a:t>tabletinmurskain tai huhmare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fi-FI" sz="2400" smtClean="0"/>
              <a:t>mittalusikka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fi-FI" sz="2400" smtClean="0"/>
              <a:t>kertakäyttöinen ruisku</a:t>
            </a:r>
          </a:p>
          <a:p>
            <a:pPr>
              <a:lnSpc>
                <a:spcPct val="90000"/>
              </a:lnSpc>
            </a:pPr>
            <a:endParaRPr lang="fi-FI" sz="28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LÄÄKKEEN JAKAMINEN LÄÄKELASIIN</a:t>
            </a:r>
          </a:p>
        </p:txBody>
      </p:sp>
      <p:sp>
        <p:nvSpPr>
          <p:cNvPr id="12291" name="Rectangle 4"/>
          <p:cNvSpPr>
            <a:spLocks noGrp="1" noChangeArrowheads="1"/>
          </p:cNvSpPr>
          <p:nvPr>
            <p:ph idx="1"/>
          </p:nvPr>
        </p:nvSpPr>
        <p:spPr>
          <a:xfrm>
            <a:off x="251520" y="1981200"/>
            <a:ext cx="8610600" cy="4876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2400" dirty="0" smtClean="0"/>
              <a:t>Käsien peseminen/ desinfiointi</a:t>
            </a:r>
          </a:p>
          <a:p>
            <a:pPr>
              <a:lnSpc>
                <a:spcPct val="80000"/>
              </a:lnSpc>
            </a:pPr>
            <a:r>
              <a:rPr lang="fi-FI" sz="2400" dirty="0" smtClean="0"/>
              <a:t>Rauhallinen aika ja </a:t>
            </a:r>
            <a:r>
              <a:rPr lang="fi-FI" sz="2400" dirty="0" smtClean="0"/>
              <a:t>paikka </a:t>
            </a:r>
            <a:r>
              <a:rPr lang="fi-FI" sz="2400" dirty="0" smtClean="0">
                <a:sym typeface="Wingdings" panose="05000000000000000000" pitchFamily="2" charset="2"/>
              </a:rPr>
              <a:t> työrauha</a:t>
            </a:r>
          </a:p>
          <a:p>
            <a:pPr>
              <a:lnSpc>
                <a:spcPct val="80000"/>
              </a:lnSpc>
            </a:pPr>
            <a:r>
              <a:rPr lang="fi-FI" sz="2400" dirty="0" smtClean="0">
                <a:sym typeface="Wingdings" panose="05000000000000000000" pitchFamily="2" charset="2"/>
              </a:rPr>
              <a:t>Valaistus</a:t>
            </a:r>
            <a:endParaRPr lang="fi-FI" sz="2400" dirty="0" smtClean="0"/>
          </a:p>
          <a:p>
            <a:pPr>
              <a:lnSpc>
                <a:spcPct val="80000"/>
              </a:lnSpc>
            </a:pPr>
            <a:r>
              <a:rPr lang="fi-FI" sz="2400" dirty="0" smtClean="0"/>
              <a:t>Iltapäivällä jaetaan illan ja seuraavan päivän lääkkeet </a:t>
            </a:r>
          </a:p>
          <a:p>
            <a:pPr>
              <a:lnSpc>
                <a:spcPct val="80000"/>
              </a:lnSpc>
            </a:pPr>
            <a:r>
              <a:rPr lang="fi-FI" sz="2400" dirty="0" smtClean="0"/>
              <a:t>Lääkelasit valmiiksi lähelle (värikoodit)</a:t>
            </a:r>
          </a:p>
          <a:p>
            <a:pPr>
              <a:lnSpc>
                <a:spcPct val="80000"/>
              </a:lnSpc>
            </a:pPr>
            <a:r>
              <a:rPr lang="fi-FI" sz="2400" dirty="0" smtClean="0"/>
              <a:t>Atulat, käsineet tai lusikka</a:t>
            </a:r>
          </a:p>
          <a:p>
            <a:pPr>
              <a:lnSpc>
                <a:spcPct val="80000"/>
              </a:lnSpc>
            </a:pPr>
            <a:r>
              <a:rPr lang="fi-FI" sz="2400" dirty="0" smtClean="0"/>
              <a:t>Huomioi ne lääkkeet, joita ei saa jakaa muiden kanssa samaan lasiin</a:t>
            </a:r>
          </a:p>
          <a:p>
            <a:pPr>
              <a:lnSpc>
                <a:spcPct val="80000"/>
              </a:lnSpc>
            </a:pPr>
            <a:r>
              <a:rPr lang="fi-FI" sz="2400" dirty="0" smtClean="0"/>
              <a:t>Lääkelistan tarkastaminen säännöllisesti</a:t>
            </a:r>
          </a:p>
          <a:p>
            <a:pPr>
              <a:lnSpc>
                <a:spcPct val="80000"/>
              </a:lnSpc>
            </a:pPr>
            <a:r>
              <a:rPr lang="fi-FI" sz="2400" dirty="0" smtClean="0"/>
              <a:t>Lääketarjottimen pesu vähintään kerran </a:t>
            </a:r>
            <a:r>
              <a:rPr lang="fi-FI" sz="2400" dirty="0" smtClean="0"/>
              <a:t>kuukaudessa. Pöydän pyyhkiminen aluksi. Lusikan pesu.</a:t>
            </a:r>
            <a:endParaRPr lang="fi-FI" sz="2400" dirty="0" smtClean="0"/>
          </a:p>
          <a:p>
            <a:pPr>
              <a:lnSpc>
                <a:spcPct val="80000"/>
              </a:lnSpc>
            </a:pPr>
            <a:endParaRPr lang="fi-FI" sz="2100" dirty="0" smtClean="0"/>
          </a:p>
        </p:txBody>
      </p:sp>
      <p:sp>
        <p:nvSpPr>
          <p:cNvPr id="12292" name="Päivämäärän paikkamerkki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2B3162D-BB72-4B07-BB4C-3DB7C4A0EF7D}" type="datetime1">
              <a:rPr lang="fi-FI"/>
              <a:pPr fontAlgn="base">
                <a:spcBef>
                  <a:spcPct val="0"/>
                </a:spcBef>
                <a:spcAft>
                  <a:spcPct val="0"/>
                </a:spcAft>
              </a:pPr>
              <a:t>2.4.2020</a:t>
            </a:fld>
            <a:endParaRPr lang="fi-FI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Nestemäisen lääkkeen annostelu lääkelasiin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Nestemäiset jaetaan juuri ennen potilaalle antamista</a:t>
            </a:r>
          </a:p>
          <a:p>
            <a:r>
              <a:rPr lang="fi-FI" dirty="0" smtClean="0"/>
              <a:t>Korkki päälle</a:t>
            </a:r>
          </a:p>
          <a:p>
            <a:r>
              <a:rPr lang="fi-FI" dirty="0" smtClean="0"/>
              <a:t>Tarkka annostus</a:t>
            </a:r>
          </a:p>
          <a:p>
            <a:r>
              <a:rPr lang="fi-FI" dirty="0" smtClean="0"/>
              <a:t>Pullon suun pyyhkiminen tai pesu jokaisen käytön jälkeen</a:t>
            </a:r>
          </a:p>
          <a:p>
            <a:r>
              <a:rPr lang="fi-FI" dirty="0" smtClean="0"/>
              <a:t>Avauspäivämäärä etikettiin</a:t>
            </a:r>
          </a:p>
        </p:txBody>
      </p:sp>
      <p:sp>
        <p:nvSpPr>
          <p:cNvPr id="13316" name="Päivämäärän paikkamerkki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9E529FA-0F2F-40DB-BDB7-F812D2CCE108}" type="datetime1">
              <a:rPr lang="fi-FI"/>
              <a:pPr fontAlgn="base">
                <a:spcBef>
                  <a:spcPct val="0"/>
                </a:spcBef>
                <a:spcAft>
                  <a:spcPct val="0"/>
                </a:spcAft>
              </a:pPr>
              <a:t>2.4.2020</a:t>
            </a:fld>
            <a:endParaRPr lang="fi-FI" altLang="en-US"/>
          </a:p>
        </p:txBody>
      </p:sp>
      <p:pic>
        <p:nvPicPr>
          <p:cNvPr id="13317" name="Picture 4" descr="Duphala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9313" y="4857750"/>
            <a:ext cx="2808287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Lääkkeen jakaminen dosettiin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0" y="1714500"/>
            <a:ext cx="8610600" cy="4876800"/>
          </a:xfrm>
        </p:spPr>
        <p:txBody>
          <a:bodyPr/>
          <a:lstStyle/>
          <a:p>
            <a:r>
              <a:rPr lang="fi-FI" dirty="0" smtClean="0"/>
              <a:t>Viikon lääkkeet samalla kertaa</a:t>
            </a:r>
          </a:p>
          <a:p>
            <a:r>
              <a:rPr lang="fi-FI" dirty="0" smtClean="0"/>
              <a:t>Erilaiset dosetit</a:t>
            </a:r>
          </a:p>
          <a:p>
            <a:r>
              <a:rPr lang="fi-FI" dirty="0" smtClean="0"/>
              <a:t>Hygienia, oikea lääke, oikea potilas, oikea annostus, oikea aika</a:t>
            </a:r>
          </a:p>
          <a:p>
            <a:r>
              <a:rPr lang="fi-FI" dirty="0" smtClean="0"/>
              <a:t>Lääkelista dosetin takana</a:t>
            </a:r>
          </a:p>
          <a:p>
            <a:r>
              <a:rPr lang="fi-FI" dirty="0" smtClean="0"/>
              <a:t>Dosetin pesu </a:t>
            </a:r>
            <a:r>
              <a:rPr lang="fi-FI" dirty="0" smtClean="0"/>
              <a:t>säännöllisesti</a:t>
            </a:r>
          </a:p>
          <a:p>
            <a:r>
              <a:rPr lang="fi-FI" dirty="0" smtClean="0"/>
              <a:t>Ks. Video.</a:t>
            </a:r>
            <a:endParaRPr lang="fi-FI" dirty="0" smtClean="0"/>
          </a:p>
          <a:p>
            <a:endParaRPr lang="fi-FI" dirty="0" smtClean="0"/>
          </a:p>
        </p:txBody>
      </p:sp>
      <p:sp>
        <p:nvSpPr>
          <p:cNvPr id="14340" name="Päivämäärän paikkamerkki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967DF05-49D2-411A-B47A-F94B68B250BD}" type="datetime1">
              <a:rPr lang="fi-FI"/>
              <a:pPr fontAlgn="base">
                <a:spcBef>
                  <a:spcPct val="0"/>
                </a:spcBef>
                <a:spcAft>
                  <a:spcPct val="0"/>
                </a:spcAft>
              </a:pPr>
              <a:t>2.4.2020</a:t>
            </a:fld>
            <a:endParaRPr lang="fi-FI" altLang="en-US"/>
          </a:p>
        </p:txBody>
      </p:sp>
      <p:pic>
        <p:nvPicPr>
          <p:cNvPr id="14341" name="Picture 5" descr="pillconsole_lampu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2188" y="3714750"/>
            <a:ext cx="2643187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Ota huomioon:</a:t>
            </a:r>
            <a:endParaRPr lang="fi-FI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Jauha </a:t>
            </a:r>
            <a:r>
              <a:rPr lang="fi-FI" dirty="0" smtClean="0"/>
              <a:t>vain yksi lääke kerrallaan, eri kippoihin jauhetut (huhmareen pesu murskausten välillä</a:t>
            </a:r>
            <a:r>
              <a:rPr lang="fi-FI" dirty="0" smtClean="0"/>
              <a:t>). Murskaus juuri ennen antoa.</a:t>
            </a:r>
          </a:p>
          <a:p>
            <a:r>
              <a:rPr lang="fi-FI" dirty="0" smtClean="0"/>
              <a:t>Folioon pakattuja ei avata.</a:t>
            </a:r>
            <a:endParaRPr lang="fi-FI" dirty="0" smtClean="0"/>
          </a:p>
          <a:p>
            <a:r>
              <a:rPr lang="fi-FI" dirty="0" smtClean="0"/>
              <a:t>Varmista voiko puolittaa / liettää</a:t>
            </a:r>
            <a:endParaRPr lang="fi-FI" dirty="0" smtClean="0"/>
          </a:p>
          <a:p>
            <a:r>
              <a:rPr lang="fi-FI" dirty="0" smtClean="0"/>
              <a:t>Kapseleiden avaaminen varmistettava</a:t>
            </a:r>
          </a:p>
          <a:p>
            <a:r>
              <a:rPr lang="fi-FI" dirty="0" err="1" smtClean="0"/>
              <a:t>Huom</a:t>
            </a:r>
            <a:r>
              <a:rPr lang="fi-FI" dirty="0" smtClean="0"/>
              <a:t>! Depot ja </a:t>
            </a:r>
            <a:r>
              <a:rPr lang="fi-FI" dirty="0" err="1" smtClean="0"/>
              <a:t>enterovalmisteet</a:t>
            </a:r>
            <a:r>
              <a:rPr lang="fi-FI" dirty="0" smtClean="0"/>
              <a:t>.</a:t>
            </a:r>
          </a:p>
          <a:p>
            <a:r>
              <a:rPr lang="fi-FI" dirty="0" smtClean="0"/>
              <a:t>Liuokset, tipat, injektiot juuri ennen.</a:t>
            </a:r>
            <a:endParaRPr lang="fi-FI" dirty="0" smtClean="0"/>
          </a:p>
          <a:p>
            <a:endParaRPr lang="fi-FI" dirty="0" smtClean="0"/>
          </a:p>
        </p:txBody>
      </p:sp>
      <p:sp>
        <p:nvSpPr>
          <p:cNvPr id="15364" name="Päivämäärän paikkamerkki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1E117DB-945B-4B94-A33B-1F451EEA5E99}" type="datetime1">
              <a:rPr lang="fi-FI"/>
              <a:pPr fontAlgn="base">
                <a:spcBef>
                  <a:spcPct val="0"/>
                </a:spcBef>
                <a:spcAft>
                  <a:spcPct val="0"/>
                </a:spcAft>
              </a:pPr>
              <a:t>2.4.2020</a:t>
            </a:fld>
            <a:endParaRPr lang="fi-FI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ema1">
  <a:themeElements>
    <a:clrScheme name="Lääketiede-suunnittelumalli [2] 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0066"/>
      </a:accent1>
      <a:accent2>
        <a:srgbClr val="000099"/>
      </a:accent2>
      <a:accent3>
        <a:srgbClr val="FFFFFF"/>
      </a:accent3>
      <a:accent4>
        <a:srgbClr val="000000"/>
      </a:accent4>
      <a:accent5>
        <a:srgbClr val="AAAAB8"/>
      </a:accent5>
      <a:accent6>
        <a:srgbClr val="00008A"/>
      </a:accent6>
      <a:hlink>
        <a:srgbClr val="2660B6"/>
      </a:hlink>
      <a:folHlink>
        <a:srgbClr val="875FDF"/>
      </a:folHlink>
    </a:clrScheme>
    <a:fontScheme name="Lääketiede-suunnittelumalli [2]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Lääketiede-suunnittelumalli [2]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000066"/>
        </a:accent1>
        <a:accent2>
          <a:srgbClr val="000099"/>
        </a:accent2>
        <a:accent3>
          <a:srgbClr val="FFFFFF"/>
        </a:accent3>
        <a:accent4>
          <a:srgbClr val="000000"/>
        </a:accent4>
        <a:accent5>
          <a:srgbClr val="AAAAB8"/>
        </a:accent5>
        <a:accent6>
          <a:srgbClr val="00008A"/>
        </a:accent6>
        <a:hlink>
          <a:srgbClr val="2660B6"/>
        </a:hlink>
        <a:folHlink>
          <a:srgbClr val="875FD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Teema1</Template>
  <TotalTime>1548</TotalTime>
  <Words>412</Words>
  <Application>Microsoft Office PowerPoint</Application>
  <PresentationFormat>Näytössä katseltava diaesitys (4:3)</PresentationFormat>
  <Paragraphs>89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Times New Roman</vt:lpstr>
      <vt:lpstr>Wingdings</vt:lpstr>
      <vt:lpstr>Teema1</vt:lpstr>
      <vt:lpstr>LÄÄKKEIDEN JAKAMINEN</vt:lpstr>
      <vt:lpstr>HOITAJAN TOIMINTA LÄÄKEHOIDOSSA</vt:lpstr>
      <vt:lpstr>LÄÄKEHOIDON TOTEUTUS</vt:lpstr>
      <vt:lpstr>Lääkkeiden käyttökuntoon saattaminen…</vt:lpstr>
      <vt:lpstr>Lääkkeenjaon apuvälineet</vt:lpstr>
      <vt:lpstr>LÄÄKKEEN JAKAMINEN LÄÄKELASIIN</vt:lpstr>
      <vt:lpstr>Nestemäisen lääkkeen annostelu lääkelasiin</vt:lpstr>
      <vt:lpstr>Lääkkeen jakaminen dosettiin</vt:lpstr>
      <vt:lpstr>Ota huomioon:</vt:lpstr>
      <vt:lpstr>Seitsemän O:n sääntö OSATTAVA!!!</vt:lpstr>
      <vt:lpstr>Jos potilas ei halua ottaa lääkettä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LÄÄKKEIDEN JAKAMINEN</dc:title>
  <dc:creator>Kaisa</dc:creator>
  <cp:lastModifiedBy>Kaisa Kurko</cp:lastModifiedBy>
  <cp:revision>7</cp:revision>
  <dcterms:created xsi:type="dcterms:W3CDTF">2012-09-04T19:46:14Z</dcterms:created>
  <dcterms:modified xsi:type="dcterms:W3CDTF">2020-04-03T13:06:17Z</dcterms:modified>
</cp:coreProperties>
</file>