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9" r:id="rId7"/>
    <p:sldId id="268" r:id="rId8"/>
    <p:sldId id="270" r:id="rId9"/>
    <p:sldId id="260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30.4.2021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30.4.2021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30.4.2021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30.4.2021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30.4.2021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30.4.2021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30.4.2021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30.4.2021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30.4.2021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30.4.2021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30.4.2021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30.4.2021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JgnxBLreMv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ielenterveystalo.fi/aikuiset/itsehoito-ja-oppaat/oppaat/psykoosi/Pages/psykoosiopas.aspx" TargetMode="External"/><Relationship Id="rId2" Type="http://schemas.openxmlformats.org/officeDocument/2006/relationships/hyperlink" Target="https://www.mielenterveystalo.fi/aikuiset/itsehoito-ja-oppaat/oppaat/psykoosi/Pages/psykoosin-pikaopas.asp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E39DFCF-9247-4DE5-BB93-074BFAF07A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42B652E-D499-4CDA-8F7A-60469EDBCB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1632" y="996662"/>
            <a:ext cx="4864676" cy="4864676"/>
          </a:xfrm>
          <a:custGeom>
            <a:avLst/>
            <a:gdLst>
              <a:gd name="connsiteX0" fmla="*/ 0 w 4864676"/>
              <a:gd name="connsiteY0" fmla="*/ 0 h 4864676"/>
              <a:gd name="connsiteX1" fmla="*/ 4864676 w 4864676"/>
              <a:gd name="connsiteY1" fmla="*/ 0 h 4864676"/>
              <a:gd name="connsiteX2" fmla="*/ 4864676 w 4864676"/>
              <a:gd name="connsiteY2" fmla="*/ 4864676 h 4864676"/>
              <a:gd name="connsiteX3" fmla="*/ 1281101 w 4864676"/>
              <a:gd name="connsiteY3" fmla="*/ 4864676 h 4864676"/>
              <a:gd name="connsiteX4" fmla="*/ 0 w 4864676"/>
              <a:gd name="connsiteY4" fmla="*/ 3583575 h 48646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64676" h="4864676">
                <a:moveTo>
                  <a:pt x="0" y="0"/>
                </a:moveTo>
                <a:lnTo>
                  <a:pt x="4864676" y="0"/>
                </a:lnTo>
                <a:lnTo>
                  <a:pt x="4864676" y="4864676"/>
                </a:lnTo>
                <a:lnTo>
                  <a:pt x="1281101" y="4864676"/>
                </a:lnTo>
                <a:lnTo>
                  <a:pt x="0" y="3583575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84A22B8-F5B6-47C2-B88E-DADAF3791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7225693" y="996662"/>
            <a:ext cx="4864676" cy="4864676"/>
          </a:xfrm>
          <a:custGeom>
            <a:avLst/>
            <a:gdLst>
              <a:gd name="connsiteX0" fmla="*/ 0 w 4864676"/>
              <a:gd name="connsiteY0" fmla="*/ 0 h 4864676"/>
              <a:gd name="connsiteX1" fmla="*/ 3583574 w 4864676"/>
              <a:gd name="connsiteY1" fmla="*/ 0 h 4864676"/>
              <a:gd name="connsiteX2" fmla="*/ 4864676 w 4864676"/>
              <a:gd name="connsiteY2" fmla="*/ 1281103 h 4864676"/>
              <a:gd name="connsiteX3" fmla="*/ 4864676 w 4864676"/>
              <a:gd name="connsiteY3" fmla="*/ 4864676 h 4864676"/>
              <a:gd name="connsiteX4" fmla="*/ 0 w 4864676"/>
              <a:gd name="connsiteY4" fmla="*/ 4864676 h 48646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64676" h="4864676">
                <a:moveTo>
                  <a:pt x="0" y="0"/>
                </a:moveTo>
                <a:lnTo>
                  <a:pt x="3583574" y="0"/>
                </a:lnTo>
                <a:lnTo>
                  <a:pt x="4864676" y="1281103"/>
                </a:lnTo>
                <a:lnTo>
                  <a:pt x="4864676" y="4864676"/>
                </a:lnTo>
                <a:lnTo>
                  <a:pt x="0" y="4864676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987C18C-164D-4263-B486-4647A98E88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2789020" y="1"/>
            <a:ext cx="6613961" cy="3286380"/>
          </a:xfrm>
          <a:prstGeom prst="triangle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E7E98B39-04C6-408B-92FD-7686287406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09286" y="3571620"/>
            <a:ext cx="6613961" cy="3286380"/>
          </a:xfrm>
          <a:prstGeom prst="triangle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981C8C27-2457-421F-BDC4-7B4EA3C782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3401311" y="734311"/>
            <a:ext cx="5389379" cy="5389379"/>
          </a:xfrm>
          <a:custGeom>
            <a:avLst/>
            <a:gdLst>
              <a:gd name="connsiteX0" fmla="*/ 0 w 5389379"/>
              <a:gd name="connsiteY0" fmla="*/ 540040 h 5389379"/>
              <a:gd name="connsiteX1" fmla="*/ 540040 w 5389379"/>
              <a:gd name="connsiteY1" fmla="*/ 0 h 5389379"/>
              <a:gd name="connsiteX2" fmla="*/ 5389379 w 5389379"/>
              <a:gd name="connsiteY2" fmla="*/ 0 h 5389379"/>
              <a:gd name="connsiteX3" fmla="*/ 5389379 w 5389379"/>
              <a:gd name="connsiteY3" fmla="*/ 4838655 h 5389379"/>
              <a:gd name="connsiteX4" fmla="*/ 4838655 w 5389379"/>
              <a:gd name="connsiteY4" fmla="*/ 5389379 h 5389379"/>
              <a:gd name="connsiteX5" fmla="*/ 0 w 5389379"/>
              <a:gd name="connsiteY5" fmla="*/ 5389379 h 5389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89379" h="5389379">
                <a:moveTo>
                  <a:pt x="0" y="540040"/>
                </a:moveTo>
                <a:lnTo>
                  <a:pt x="540040" y="0"/>
                </a:lnTo>
                <a:lnTo>
                  <a:pt x="5389379" y="0"/>
                </a:lnTo>
                <a:lnTo>
                  <a:pt x="5389379" y="4838655"/>
                </a:lnTo>
                <a:lnTo>
                  <a:pt x="4838655" y="5389379"/>
                </a:lnTo>
                <a:lnTo>
                  <a:pt x="0" y="538937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EA13C66-82C1-44AF-972B-8F5CCA41B6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271208" y="5287803"/>
            <a:ext cx="955808" cy="95580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9DB36437-FE59-457E-91A7-396BBD3C9C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700283" y="33283"/>
            <a:ext cx="6791435" cy="6791435"/>
          </a:xfrm>
          <a:custGeom>
            <a:avLst/>
            <a:gdLst>
              <a:gd name="connsiteX0" fmla="*/ 1860938 w 6791435"/>
              <a:gd name="connsiteY0" fmla="*/ 81158 h 6791435"/>
              <a:gd name="connsiteX1" fmla="*/ 1942096 w 6791435"/>
              <a:gd name="connsiteY1" fmla="*/ 0 h 6791435"/>
              <a:gd name="connsiteX2" fmla="*/ 6791435 w 6791435"/>
              <a:gd name="connsiteY2" fmla="*/ 0 h 6791435"/>
              <a:gd name="connsiteX3" fmla="*/ 6791435 w 6791435"/>
              <a:gd name="connsiteY3" fmla="*/ 4838655 h 6791435"/>
              <a:gd name="connsiteX4" fmla="*/ 6710277 w 6791435"/>
              <a:gd name="connsiteY4" fmla="*/ 4919813 h 6791435"/>
              <a:gd name="connsiteX5" fmla="*/ 6710277 w 6791435"/>
              <a:gd name="connsiteY5" fmla="*/ 81158 h 6791435"/>
              <a:gd name="connsiteX6" fmla="*/ 0 w 6791435"/>
              <a:gd name="connsiteY6" fmla="*/ 1942096 h 6791435"/>
              <a:gd name="connsiteX7" fmla="*/ 81158 w 6791435"/>
              <a:gd name="connsiteY7" fmla="*/ 1860938 h 6791435"/>
              <a:gd name="connsiteX8" fmla="*/ 81158 w 6791435"/>
              <a:gd name="connsiteY8" fmla="*/ 6710277 h 6791435"/>
              <a:gd name="connsiteX9" fmla="*/ 4919813 w 6791435"/>
              <a:gd name="connsiteY9" fmla="*/ 6710277 h 6791435"/>
              <a:gd name="connsiteX10" fmla="*/ 4838655 w 6791435"/>
              <a:gd name="connsiteY10" fmla="*/ 6791435 h 6791435"/>
              <a:gd name="connsiteX11" fmla="*/ 0 w 6791435"/>
              <a:gd name="connsiteY11" fmla="*/ 6791435 h 6791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91435" h="6791435">
                <a:moveTo>
                  <a:pt x="1860938" y="81158"/>
                </a:moveTo>
                <a:lnTo>
                  <a:pt x="1942096" y="0"/>
                </a:lnTo>
                <a:lnTo>
                  <a:pt x="6791435" y="0"/>
                </a:lnTo>
                <a:lnTo>
                  <a:pt x="6791435" y="4838655"/>
                </a:lnTo>
                <a:lnTo>
                  <a:pt x="6710277" y="4919813"/>
                </a:lnTo>
                <a:lnTo>
                  <a:pt x="6710277" y="81158"/>
                </a:lnTo>
                <a:close/>
                <a:moveTo>
                  <a:pt x="0" y="1942096"/>
                </a:moveTo>
                <a:lnTo>
                  <a:pt x="81158" y="1860938"/>
                </a:lnTo>
                <a:lnTo>
                  <a:pt x="81158" y="6710277"/>
                </a:lnTo>
                <a:lnTo>
                  <a:pt x="4919813" y="6710277"/>
                </a:lnTo>
                <a:lnTo>
                  <a:pt x="4838655" y="6791435"/>
                </a:lnTo>
                <a:lnTo>
                  <a:pt x="0" y="6791435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3204642" y="2353641"/>
            <a:ext cx="5782716" cy="2150719"/>
          </a:xfrm>
          <a:noFill/>
        </p:spPr>
        <p:txBody>
          <a:bodyPr anchor="ctr">
            <a:normAutofit/>
          </a:bodyPr>
          <a:lstStyle/>
          <a:p>
            <a:r>
              <a:rPr lang="fi-FI" sz="4400" b="1">
                <a:solidFill>
                  <a:srgbClr val="080808"/>
                </a:solidFill>
                <a:cs typeface="Calibri Light"/>
              </a:rPr>
              <a:t>Psykoosit</a:t>
            </a:r>
            <a:endParaRPr lang="fi-FI" sz="4400" b="1">
              <a:solidFill>
                <a:srgbClr val="080808"/>
              </a:solidFill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4439633" y="4518923"/>
            <a:ext cx="3312734" cy="1141851"/>
          </a:xfrm>
          <a:noFill/>
        </p:spPr>
        <p:txBody>
          <a:bodyPr vert="horz" lIns="91440" tIns="45720" rIns="91440" bIns="45720" rtlCol="0">
            <a:normAutofit/>
          </a:bodyPr>
          <a:lstStyle/>
          <a:p>
            <a:r>
              <a:rPr lang="fi-FI" sz="2000">
                <a:solidFill>
                  <a:srgbClr val="080808"/>
                </a:solidFill>
                <a:cs typeface="Calibri"/>
              </a:rPr>
              <a:t>   </a:t>
            </a:r>
            <a:endParaRPr lang="fi-FI" sz="2000">
              <a:solidFill>
                <a:srgbClr val="080808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44D3693-2EFE-4667-89D5-47E2D59209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42846" y="410171"/>
            <a:ext cx="1321281" cy="1321281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21FD796-9CD0-404D-8DF5-5274C0BCC7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30319" y="1508609"/>
            <a:ext cx="700047" cy="700047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8822B13-3BEB-42B3-8D2F-C89255CD7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>
                <a:cs typeface="Calibri Light"/>
              </a:rPr>
              <a:t>   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A8E5D6F-FECD-46AC-B6E3-98D7E60E34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>
                <a:ea typeface="+mn-lt"/>
                <a:cs typeface="+mn-lt"/>
                <a:hlinkClick r:id="rId2"/>
              </a:rPr>
              <a:t>https://www.youtube.com/watch?v=JgnxBLreMvU</a:t>
            </a:r>
            <a:endParaRPr lang="fi-FI">
              <a:ea typeface="+mn-lt"/>
              <a:cs typeface="+mn-lt"/>
            </a:endParaRPr>
          </a:p>
          <a:p>
            <a:pPr marL="0" indent="0">
              <a:buNone/>
            </a:pPr>
            <a:endParaRPr lang="fi-FI">
              <a:cs typeface="Calibri"/>
            </a:endParaRPr>
          </a:p>
          <a:p>
            <a:endParaRPr lang="fi-FI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84897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0F6CA42A-47B9-4FF1-8453-ACD5CDEB0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/>
          <a:lstStyle/>
          <a:p>
            <a:r>
              <a:rPr lang="fi-FI">
                <a:solidFill>
                  <a:srgbClr val="FFFFFF"/>
                </a:solidFill>
                <a:cs typeface="Calibri Light"/>
              </a:rPr>
              <a:t>Yleistä</a:t>
            </a:r>
            <a:endParaRPr lang="fi-FI">
              <a:solidFill>
                <a:srgbClr val="FFFFFF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22C6519-DD38-42D9-9FDB-774DBDA042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z="2200">
                <a:solidFill>
                  <a:srgbClr val="000000"/>
                </a:solidFill>
                <a:ea typeface="+mn-lt"/>
                <a:cs typeface="+mn-lt"/>
              </a:rPr>
              <a:t>Psykoosi on mielen häiriö, jossa ihmisen kyky arvioida todellisuutta on huonontunut. </a:t>
            </a:r>
          </a:p>
          <a:p>
            <a:r>
              <a:rPr lang="fi-FI" sz="2200">
                <a:solidFill>
                  <a:srgbClr val="000000"/>
                </a:solidFill>
                <a:ea typeface="+mn-lt"/>
                <a:cs typeface="+mn-lt"/>
              </a:rPr>
              <a:t>Todellisuuden erottaminen oman pään sisäisistä mielikuvista on ajoittain hankalaa. </a:t>
            </a:r>
          </a:p>
          <a:p>
            <a:r>
              <a:rPr lang="fi-FI" sz="2200">
                <a:solidFill>
                  <a:srgbClr val="000000"/>
                </a:solidFill>
                <a:ea typeface="+mn-lt"/>
                <a:cs typeface="+mn-lt"/>
              </a:rPr>
              <a:t>Psykoosi voi olla myös lyhytkestoinen ja ohimenevä.</a:t>
            </a:r>
          </a:p>
          <a:p>
            <a:r>
              <a:rPr lang="fi-FI" sz="2200">
                <a:solidFill>
                  <a:srgbClr val="000000"/>
                </a:solidFill>
                <a:ea typeface="+mn-lt"/>
                <a:cs typeface="+mn-lt"/>
              </a:rPr>
              <a:t>Joskus psykoosista toipuminen kestää viikkoja tai kuukausia. </a:t>
            </a:r>
          </a:p>
          <a:p>
            <a:r>
              <a:rPr lang="fi-FI" sz="2200">
                <a:solidFill>
                  <a:srgbClr val="000000"/>
                </a:solidFill>
                <a:ea typeface="+mn-lt"/>
                <a:cs typeface="+mn-lt"/>
              </a:rPr>
              <a:t>Skitsofrenia vaatii usein hoitoa koko elämän ajan, mutta noin kolmasosa skitsofreniaan sairastuneista toipuu hoidon avulla oireettomiksi. Läheisten mukanaolo hoidossa ja kuntoutuksessa on tärkeää.</a:t>
            </a:r>
            <a:endParaRPr lang="fi-FI" sz="2200">
              <a:solidFill>
                <a:srgbClr val="000000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5578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F6327EB-40BA-4F83-9168-835575C13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53441" y="321734"/>
            <a:ext cx="6895092" cy="1135737"/>
          </a:xfrm>
        </p:spPr>
        <p:txBody>
          <a:bodyPr>
            <a:normAutofit/>
          </a:bodyPr>
          <a:lstStyle/>
          <a:p>
            <a:r>
              <a:rPr lang="fi-FI" sz="3600">
                <a:cs typeface="Calibri Light"/>
              </a:rPr>
              <a:t>  </a:t>
            </a:r>
            <a:endParaRPr lang="fi-FI" sz="3600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33C2D451-D2E4-4C60-8983-6C11C36358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43467" y="1721193"/>
            <a:ext cx="3415612" cy="3415612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C34A4475-365F-4381-A542-4698D63774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0" y="0"/>
            <a:ext cx="1097280" cy="1097280"/>
            <a:chOff x="11094720" y="0"/>
            <a:chExt cx="1097280" cy="1097280"/>
          </a:xfrm>
        </p:grpSpPr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148F8F8B-B172-475E-9119-57F2A1C879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1094720" y="0"/>
              <a:ext cx="1097280" cy="1097280"/>
            </a:xfrm>
            <a:prstGeom prst="triangle">
              <a:avLst>
                <a:gd name="adj" fmla="val 10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B0349D0-97A5-4654-A515-C72EA9E0B0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189552" y="127618"/>
              <a:ext cx="457894" cy="457894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DCE2A87-13BD-4807-9DFC-423B2EE22B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3440" y="1782981"/>
            <a:ext cx="6895092" cy="4393982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fi-FI" sz="2000">
                <a:ea typeface="+mn-lt"/>
                <a:cs typeface="+mn-lt"/>
              </a:rPr>
              <a:t> Psykoosiin sairastuu kahdesta kolmeen ihmistä sadasta.</a:t>
            </a:r>
            <a:endParaRPr lang="fi-FI" sz="2000">
              <a:cs typeface="Calibri" panose="020F0502020204030204"/>
            </a:endParaRPr>
          </a:p>
          <a:p>
            <a:pPr marL="0" indent="0">
              <a:buNone/>
            </a:pPr>
            <a:r>
              <a:rPr lang="fi-FI" sz="2000" b="1">
                <a:ea typeface="+mn-lt"/>
                <a:cs typeface="+mn-lt"/>
              </a:rPr>
              <a:t>Sairastumisalttiutta voivat lisätä muun muassa seuraavat asiat: </a:t>
            </a:r>
            <a:endParaRPr lang="fi-FI" sz="2000" b="1">
              <a:cs typeface="Calibri" panose="020F0502020204030204"/>
            </a:endParaRPr>
          </a:p>
          <a:p>
            <a:r>
              <a:rPr lang="fi-FI" sz="2000">
                <a:ea typeface="+mn-lt"/>
                <a:cs typeface="+mn-lt"/>
              </a:rPr>
              <a:t>perinnölliset tekijät</a:t>
            </a:r>
            <a:endParaRPr lang="fi-FI" sz="2000"/>
          </a:p>
          <a:p>
            <a:r>
              <a:rPr lang="fi-FI" sz="2000">
                <a:ea typeface="+mn-lt"/>
                <a:cs typeface="+mn-lt"/>
              </a:rPr>
              <a:t>äidin raskauden aikaiset sairaudet</a:t>
            </a:r>
            <a:endParaRPr lang="fi-FI" sz="2000"/>
          </a:p>
          <a:p>
            <a:r>
              <a:rPr lang="fi-FI" sz="2000">
                <a:ea typeface="+mn-lt"/>
                <a:cs typeface="+mn-lt"/>
              </a:rPr>
              <a:t>synnytykseen liittyvät ongelmat</a:t>
            </a:r>
            <a:endParaRPr lang="fi-FI" sz="2000"/>
          </a:p>
          <a:p>
            <a:r>
              <a:rPr lang="fi-FI" sz="2000">
                <a:ea typeface="+mn-lt"/>
                <a:cs typeface="+mn-lt"/>
              </a:rPr>
              <a:t>lapsuuden aivosairaudet</a:t>
            </a:r>
            <a:endParaRPr lang="fi-FI" sz="2000"/>
          </a:p>
          <a:p>
            <a:r>
              <a:rPr lang="fi-FI" sz="2000">
                <a:ea typeface="+mn-lt"/>
                <a:cs typeface="+mn-lt"/>
              </a:rPr>
              <a:t>lapsuuden väkivaltaiset kokemukset ja joutuminen kaltoin kohdelluksi</a:t>
            </a:r>
            <a:endParaRPr lang="fi-FI" sz="2000"/>
          </a:p>
          <a:p>
            <a:r>
              <a:rPr lang="fi-FI" sz="2000">
                <a:ea typeface="+mn-lt"/>
                <a:cs typeface="+mn-lt"/>
              </a:rPr>
              <a:t>päihteiden, erityisesti kannabiksen käyttö.</a:t>
            </a:r>
            <a:endParaRPr lang="fi-FI" sz="2000"/>
          </a:p>
          <a:p>
            <a:endParaRPr lang="fi-FI" sz="2000">
              <a:cs typeface="Calibri"/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DC8D6E3B-FFED-480F-941D-FE376375B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177940" y="4601497"/>
            <a:ext cx="1014060" cy="2017580"/>
            <a:chOff x="11177940" y="4601497"/>
            <a:chExt cx="1014060" cy="2017580"/>
          </a:xfrm>
        </p:grpSpPr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 flipH="1">
              <a:off x="1067618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27850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9564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B6EAF21-7A76-42C7-92CB-07297C364D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/>
          <a:lstStyle/>
          <a:p>
            <a:r>
              <a:rPr lang="fi-FI">
                <a:solidFill>
                  <a:srgbClr val="FFFFFF"/>
                </a:solidFill>
                <a:cs typeface="Calibri Light"/>
              </a:rPr>
              <a:t>Varomerkit</a:t>
            </a:r>
            <a:endParaRPr lang="fi-FI">
              <a:solidFill>
                <a:srgbClr val="FFFFFF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218C6EC-3AEE-407C-A47D-B855D3D673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fi-FI" sz="2400">
                <a:solidFill>
                  <a:srgbClr val="000000"/>
                </a:solidFill>
                <a:ea typeface="+mn-lt"/>
                <a:cs typeface="+mn-lt"/>
              </a:rPr>
              <a:t>Varomerkkejä voivat esimerkiksi olla</a:t>
            </a:r>
            <a:endParaRPr lang="fi-FI" sz="2400">
              <a:solidFill>
                <a:srgbClr val="000000"/>
              </a:solidFill>
              <a:cs typeface="Calibri" panose="020F0502020204030204"/>
            </a:endParaRPr>
          </a:p>
          <a:p>
            <a:r>
              <a:rPr lang="fi-FI" sz="2400">
                <a:solidFill>
                  <a:srgbClr val="000000"/>
                </a:solidFill>
                <a:ea typeface="+mn-lt"/>
                <a:cs typeface="+mn-lt"/>
              </a:rPr>
              <a:t>unen muutokset</a:t>
            </a:r>
            <a:endParaRPr lang="fi-FI" sz="2400">
              <a:solidFill>
                <a:srgbClr val="000000"/>
              </a:solidFill>
            </a:endParaRPr>
          </a:p>
          <a:p>
            <a:r>
              <a:rPr lang="fi-FI" sz="2400">
                <a:solidFill>
                  <a:srgbClr val="000000"/>
                </a:solidFill>
                <a:ea typeface="+mn-lt"/>
                <a:cs typeface="+mn-lt"/>
              </a:rPr>
              <a:t>mielialan muutokset</a:t>
            </a:r>
            <a:endParaRPr lang="fi-FI" sz="2400">
              <a:solidFill>
                <a:srgbClr val="000000"/>
              </a:solidFill>
            </a:endParaRPr>
          </a:p>
          <a:p>
            <a:r>
              <a:rPr lang="fi-FI" sz="2400">
                <a:solidFill>
                  <a:srgbClr val="000000"/>
                </a:solidFill>
                <a:ea typeface="+mn-lt"/>
                <a:cs typeface="+mn-lt"/>
              </a:rPr>
              <a:t>epäluuloisuus</a:t>
            </a:r>
            <a:endParaRPr lang="fi-FI" sz="2400">
              <a:solidFill>
                <a:srgbClr val="000000"/>
              </a:solidFill>
            </a:endParaRPr>
          </a:p>
          <a:p>
            <a:r>
              <a:rPr lang="fi-FI" sz="2400">
                <a:solidFill>
                  <a:srgbClr val="000000"/>
                </a:solidFill>
                <a:ea typeface="+mn-lt"/>
                <a:cs typeface="+mn-lt"/>
              </a:rPr>
              <a:t>pelokkuus</a:t>
            </a:r>
            <a:endParaRPr lang="fi-FI" sz="2400">
              <a:solidFill>
                <a:srgbClr val="000000"/>
              </a:solidFill>
            </a:endParaRPr>
          </a:p>
          <a:p>
            <a:r>
              <a:rPr lang="fi-FI" sz="2400">
                <a:solidFill>
                  <a:srgbClr val="000000"/>
                </a:solidFill>
                <a:ea typeface="+mn-lt"/>
                <a:cs typeface="+mn-lt"/>
              </a:rPr>
              <a:t>eristäytyminen</a:t>
            </a:r>
            <a:endParaRPr lang="fi-FI" sz="2400">
              <a:solidFill>
                <a:srgbClr val="000000"/>
              </a:solidFill>
            </a:endParaRPr>
          </a:p>
          <a:p>
            <a:r>
              <a:rPr lang="fi-FI" sz="2400">
                <a:solidFill>
                  <a:srgbClr val="000000"/>
                </a:solidFill>
                <a:ea typeface="+mn-lt"/>
                <a:cs typeface="+mn-lt"/>
              </a:rPr>
              <a:t>liiallinen sosiaalisuus.</a:t>
            </a:r>
            <a:endParaRPr lang="fi-FI" sz="2400">
              <a:solidFill>
                <a:srgbClr val="000000"/>
              </a:solidFill>
            </a:endParaRPr>
          </a:p>
          <a:p>
            <a:endParaRPr lang="fi-FI" sz="2400">
              <a:solidFill>
                <a:srgbClr val="000000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04951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6EFD3D9-44F0-4267-BCC1-1613E79D82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A779A851-95D6-41AF-937A-B0E4B7F6FA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2164" y="900814"/>
            <a:ext cx="759618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953FB2E7-B6CB-429C-81EB-D9516D6D5C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4437" y="633165"/>
            <a:ext cx="482654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2EC40DB1-B719-4A13-9A4D-0966B4B27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621" y="636723"/>
            <a:ext cx="4000062" cy="5257799"/>
          </a:xfrm>
          <a:custGeom>
            <a:avLst/>
            <a:gdLst>
              <a:gd name="connsiteX0" fmla="*/ 0 w 4634682"/>
              <a:gd name="connsiteY0" fmla="*/ 0 h 5257799"/>
              <a:gd name="connsiteX1" fmla="*/ 4634682 w 4634682"/>
              <a:gd name="connsiteY1" fmla="*/ 0 h 5257799"/>
              <a:gd name="connsiteX2" fmla="*/ 4634682 w 4634682"/>
              <a:gd name="connsiteY2" fmla="*/ 5257799 h 5257799"/>
              <a:gd name="connsiteX3" fmla="*/ 0 w 4634682"/>
              <a:gd name="connsiteY3" fmla="*/ 5257799 h 5257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682" h="5257799">
                <a:moveTo>
                  <a:pt x="0" y="0"/>
                </a:moveTo>
                <a:lnTo>
                  <a:pt x="4634682" y="0"/>
                </a:lnTo>
                <a:lnTo>
                  <a:pt x="4634682" y="5257799"/>
                </a:lnTo>
                <a:lnTo>
                  <a:pt x="0" y="525779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916945-A7AF-E942-9619-A04F09B94A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4872" y="982272"/>
            <a:ext cx="3388419" cy="4560970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Oireet</a:t>
            </a:r>
            <a:endParaRPr lang="fi-FI" sz="4000">
              <a:solidFill>
                <a:srgbClr val="FFFFFF"/>
              </a:solidFill>
            </a:endParaRPr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82211336-CFF3-412D-868A-6679C1004C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901782" y="1352302"/>
            <a:ext cx="6655597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AFC4D9C-0EF1-7041-AEA8-471C73A33C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1862" y="1719618"/>
            <a:ext cx="5948831" cy="4334629"/>
          </a:xfrm>
        </p:spPr>
        <p:txBody>
          <a:bodyPr anchor="ctr">
            <a:normAutofit/>
          </a:bodyPr>
          <a:lstStyle/>
          <a:p>
            <a:r>
              <a:rPr lang="en-US" sz="2400">
                <a:solidFill>
                  <a:srgbClr val="FEFFFF"/>
                </a:solidFill>
              </a:rPr>
              <a:t>Harha-aistimukset – hallusinaatiot: Ääniharhat, näköharhat, tuntoharhat, makuharhat, hajuharhat</a:t>
            </a:r>
          </a:p>
          <a:p>
            <a:r>
              <a:rPr lang="en-US" sz="2400">
                <a:solidFill>
                  <a:srgbClr val="FEFFFF"/>
                </a:solidFill>
              </a:rPr>
              <a:t>Harhaluulot – deluusiot</a:t>
            </a:r>
          </a:p>
          <a:p>
            <a:r>
              <a:rPr lang="en-US" sz="2400">
                <a:solidFill>
                  <a:srgbClr val="FEFFFF"/>
                </a:solidFill>
              </a:rPr>
              <a:t>Suhteuttamisharhaluulot ja merkityselämykset: harhanomaisia merkityksiä kokemuksille</a:t>
            </a:r>
          </a:p>
          <a:p>
            <a:r>
              <a:rPr lang="en-US" sz="2400">
                <a:solidFill>
                  <a:srgbClr val="FEFFFF"/>
                </a:solidFill>
              </a:rPr>
              <a:t>Puheen ja käyttäytymisen outous, hajanaisuus </a:t>
            </a:r>
            <a:endParaRPr lang="fi-FI" sz="2400">
              <a:solidFill>
                <a:srgbClr val="FE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49553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32F5AABA-1AE5-744A-BA9E-34FAE376CF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n-US" sz="4800"/>
              <a:t>Psykooseja ja psykoosisairauksia</a:t>
            </a:r>
            <a:endParaRPr lang="fi-FI" sz="480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001AD5B-B80C-CC4A-AEF9-1DD6BD4BE0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endParaRPr lang="en-US" sz="2200"/>
          </a:p>
          <a:p>
            <a:r>
              <a:rPr lang="en-US" sz="2200"/>
              <a:t>Skitsofrenia</a:t>
            </a:r>
            <a:endParaRPr lang="en-US" sz="2200">
              <a:cs typeface="Calibri"/>
            </a:endParaRPr>
          </a:p>
          <a:p>
            <a:r>
              <a:rPr lang="en-US" sz="2200"/>
              <a:t>Skitsoaffektiivinen häiriö</a:t>
            </a:r>
            <a:endParaRPr lang="en-US" sz="2200">
              <a:cs typeface="Calibri"/>
            </a:endParaRPr>
          </a:p>
          <a:p>
            <a:r>
              <a:rPr lang="en-US" sz="2200"/>
              <a:t>Harhaluuloisuushäiriö</a:t>
            </a:r>
          </a:p>
          <a:p>
            <a:r>
              <a:rPr lang="en-US" sz="2200">
                <a:cs typeface="Calibri"/>
              </a:rPr>
              <a:t>Psykoottinen masennus</a:t>
            </a:r>
          </a:p>
          <a:p>
            <a:r>
              <a:rPr lang="en-US" sz="2200">
                <a:cs typeface="Calibri"/>
              </a:rPr>
              <a:t>Määrittämättömät psykoosit</a:t>
            </a:r>
          </a:p>
          <a:p>
            <a:r>
              <a:rPr lang="en-US" sz="2200">
                <a:cs typeface="Calibri"/>
              </a:rPr>
              <a:t>Lyhytkestoiset psykoosit</a:t>
            </a:r>
          </a:p>
          <a:p>
            <a:r>
              <a:rPr lang="en-US" sz="2200">
                <a:cs typeface="Calibri"/>
              </a:rPr>
              <a:t>Päihteidenkäyttöön liittyvät psykoosit, esim. huumepsykoosi</a:t>
            </a:r>
          </a:p>
          <a:p>
            <a:endParaRPr lang="en-US" sz="2200">
              <a:cs typeface="Calibri"/>
            </a:endParaRPr>
          </a:p>
          <a:p>
            <a:endParaRPr lang="en-US" sz="2200">
              <a:cs typeface="Calibri"/>
            </a:endParaRPr>
          </a:p>
          <a:p>
            <a:endParaRPr lang="fi-FI" sz="2200">
              <a:cs typeface="Calibri" panose="020F0502020204030204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83659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8D2FEF2-2D78-BE4B-852D-F52DF10D0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Erotus somaattisista häiriöistä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732B9B2-0D38-B94F-BFC0-D369C1EF68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fi-FI" sz="3800" b="0" i="0">
                <a:effectLst/>
                <a:latin typeface="Lato"/>
              </a:rPr>
              <a:t>Somaattisessa erotusdiagnostiikassa on huomioitava</a:t>
            </a:r>
            <a:r>
              <a:rPr lang="en-US" sz="3800" b="0" i="0">
                <a:effectLst/>
                <a:latin typeface="Lato"/>
              </a:rPr>
              <a:t> </a:t>
            </a:r>
            <a:r>
              <a:rPr lang="fi-FI" sz="3800" b="0" i="0">
                <a:effectLst/>
                <a:latin typeface="Lato"/>
              </a:rPr>
              <a:t>neurologiset sairaudet, kuten</a:t>
            </a:r>
          </a:p>
          <a:p>
            <a:pPr lvl="1"/>
            <a:r>
              <a:rPr lang="fi-FI" sz="3800" b="0" i="0">
                <a:effectLst/>
                <a:latin typeface="Lato"/>
              </a:rPr>
              <a:t>temporaaliepilepsia</a:t>
            </a:r>
          </a:p>
          <a:p>
            <a:pPr lvl="1"/>
            <a:r>
              <a:rPr lang="fi-FI" sz="3800" b="0" i="0">
                <a:effectLst/>
                <a:latin typeface="Lato"/>
              </a:rPr>
              <a:t>aivokasvain ja -verenvuoto</a:t>
            </a:r>
          </a:p>
          <a:p>
            <a:pPr lvl="1"/>
            <a:r>
              <a:rPr lang="fi-FI" sz="3800" b="0" i="0">
                <a:effectLst/>
                <a:latin typeface="Lato"/>
              </a:rPr>
              <a:t>aivovamma</a:t>
            </a:r>
          </a:p>
          <a:p>
            <a:pPr lvl="1"/>
            <a:r>
              <a:rPr lang="fi-FI" sz="3800" b="0" i="0">
                <a:effectLst/>
                <a:latin typeface="Lato"/>
              </a:rPr>
              <a:t>muistisairaudet</a:t>
            </a:r>
          </a:p>
          <a:p>
            <a:pPr lvl="1"/>
            <a:r>
              <a:rPr lang="fi-FI" sz="3800" b="0" i="0">
                <a:effectLst/>
                <a:latin typeface="Lato"/>
              </a:rPr>
              <a:t>Huntingtonin tauti.</a:t>
            </a:r>
          </a:p>
          <a:p>
            <a:r>
              <a:rPr lang="fi-FI" sz="3800" b="0" i="0">
                <a:effectLst/>
                <a:latin typeface="Lato"/>
              </a:rPr>
              <a:t>etenevät muistisairaudet vanhuusiässä psykoosiin sairastuneilla</a:t>
            </a:r>
          </a:p>
          <a:p>
            <a:r>
              <a:rPr lang="fi-FI" sz="3800" b="0" i="0">
                <a:effectLst/>
                <a:latin typeface="Lato"/>
              </a:rPr>
              <a:t>päihteiden (esim. hallusinogeenit, amfetamiini, alkoholi ja kannabis) käyttö</a:t>
            </a:r>
          </a:p>
          <a:p>
            <a:r>
              <a:rPr lang="fi-FI" sz="3800" b="0" i="0">
                <a:effectLst/>
                <a:latin typeface="Lato"/>
              </a:rPr>
              <a:t>eräiden lääkkeiden (esim. glukokortikoidit, antikolinergit ja levodopa) haittavaikutukset</a:t>
            </a:r>
          </a:p>
          <a:p>
            <a:r>
              <a:rPr lang="fi-FI" sz="3800" b="0" i="0">
                <a:effectLst/>
                <a:latin typeface="Lato"/>
              </a:rPr>
              <a:t>keskushermostoinfektiot (esim. enkefaliitti, myös autoimmuunienkefaliitti, neurosyfilis ja HIV)</a:t>
            </a:r>
          </a:p>
          <a:p>
            <a:r>
              <a:rPr lang="fi-FI" sz="3800" b="0" i="0">
                <a:effectLst/>
                <a:latin typeface="Lato"/>
              </a:rPr>
              <a:t>endokriiniset sairaudet (esim. hypo- tai hypertyreoosi, hyperkalsemia, Addisonin tauti ja Cushingin tauti)</a:t>
            </a:r>
          </a:p>
          <a:p>
            <a:r>
              <a:rPr lang="fi-FI" sz="3800" b="0" i="0">
                <a:effectLst/>
                <a:latin typeface="Lato"/>
              </a:rPr>
              <a:t>metaboliset häiriöt (esim. porfyriat ja Wilsonin tauti)</a:t>
            </a:r>
          </a:p>
          <a:p>
            <a:r>
              <a:rPr lang="fi-FI" sz="3800" b="0" i="0">
                <a:effectLst/>
                <a:latin typeface="Lato"/>
              </a:rPr>
              <a:t>vitamiininpuutokset (esim. B</a:t>
            </a:r>
            <a:r>
              <a:rPr lang="fi-FI" sz="3800" b="0" i="0" baseline="-25000">
                <a:effectLst/>
                <a:latin typeface="Lato"/>
              </a:rPr>
              <a:t>12</a:t>
            </a:r>
            <a:r>
              <a:rPr lang="fi-FI" sz="3800" b="0" i="0">
                <a:effectLst/>
                <a:latin typeface="Lato"/>
              </a:rPr>
              <a:t>-vitamiinin puutos)</a:t>
            </a:r>
          </a:p>
          <a:p>
            <a:r>
              <a:rPr lang="fi-FI" sz="3800" b="0" i="0">
                <a:effectLst/>
                <a:latin typeface="Lato"/>
              </a:rPr>
              <a:t>autoimmuunisairaudet (esim. MS-tauti, systeeminen lupus erythematosus, vaskuliitit ja autoimmuunienkefaliitit),</a:t>
            </a:r>
          </a:p>
          <a:p>
            <a:r>
              <a:rPr lang="fi-FI" sz="3800" b="0" i="0">
                <a:effectLst/>
                <a:latin typeface="Lato"/>
              </a:rPr>
              <a:t>raskasmetallimyrkytykset</a:t>
            </a:r>
          </a:p>
          <a:p>
            <a:r>
              <a:rPr lang="fi-FI" sz="3800" b="0" i="0">
                <a:effectLst/>
                <a:latin typeface="Lato"/>
              </a:rPr>
              <a:t>kromosomihäiriöt (esim. 22q11.2-deleetio-oireyhtymä eli velokardiofasiaalinen oireyhtymä).</a:t>
            </a:r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506225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F4408A-626C-4CC0-BE8D-77BD41127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>
                <a:cs typeface="Calibri Light"/>
              </a:rPr>
              <a:t>Mielenterveystalo.fi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48D6350-4ABE-4EB5-9BA0-55E7B9B928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>
                <a:cs typeface="Calibri"/>
              </a:rPr>
              <a:t>Psykoosi:</a:t>
            </a:r>
          </a:p>
          <a:p>
            <a:r>
              <a:rPr lang="fi-FI">
                <a:ea typeface="+mn-lt"/>
                <a:cs typeface="+mn-lt"/>
                <a:hlinkClick r:id="rId2"/>
              </a:rPr>
              <a:t>https://www.mielenterveystalo.fi/aikuiset/itsehoito-ja-oppaat/oppaat/psykoosi/Pages/psykoosin-pikaopas.aspx</a:t>
            </a:r>
            <a:endParaRPr lang="fi-FI">
              <a:ea typeface="+mn-lt"/>
              <a:cs typeface="+mn-lt"/>
            </a:endParaRPr>
          </a:p>
          <a:p>
            <a:r>
              <a:rPr lang="fi-FI">
                <a:cs typeface="Calibri"/>
              </a:rPr>
              <a:t>Psykoosiopas:</a:t>
            </a:r>
          </a:p>
          <a:p>
            <a:r>
              <a:rPr lang="fi-FI">
                <a:ea typeface="+mn-lt"/>
                <a:cs typeface="+mn-lt"/>
                <a:hlinkClick r:id="rId3"/>
              </a:rPr>
              <a:t>https://www.mielenterveystalo.fi/aikuiset/itsehoito-ja-oppaat/oppaat/psykoosi/Pages/psykoosiopas.aspx</a:t>
            </a:r>
            <a:endParaRPr lang="fi-FI">
              <a:ea typeface="+mn-lt"/>
              <a:cs typeface="+mn-lt"/>
            </a:endParaRPr>
          </a:p>
          <a:p>
            <a:endParaRPr lang="fi-FI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797515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Laajakuva</PresentationFormat>
  <Slides>9</Slides>
  <Notes>0</Notes>
  <HiddenSlides>0</HiddenSlide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0" baseType="lpstr">
      <vt:lpstr>Office-teema</vt:lpstr>
      <vt:lpstr>Psykoosit</vt:lpstr>
      <vt:lpstr>   </vt:lpstr>
      <vt:lpstr>Yleistä</vt:lpstr>
      <vt:lpstr>  </vt:lpstr>
      <vt:lpstr>Varomerkit</vt:lpstr>
      <vt:lpstr>Oireet</vt:lpstr>
      <vt:lpstr>Psykooseja ja psykoosisairauksia</vt:lpstr>
      <vt:lpstr>Erotus somaattisista häiriöistä</vt:lpstr>
      <vt:lpstr>Mielenterveystalo.fi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lastModifiedBy>Peltola Heidi</cp:lastModifiedBy>
  <cp:revision>117</cp:revision>
  <dcterms:created xsi:type="dcterms:W3CDTF">2012-08-08T08:08:12Z</dcterms:created>
  <dcterms:modified xsi:type="dcterms:W3CDTF">2021-04-30T07:23:11Z</dcterms:modified>
</cp:coreProperties>
</file>